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8.svg" ContentType="image/svg+xml"/>
  <Override PartName="/ppt/media/image80.svg" ContentType="image/svg+xml"/>
  <Override PartName="/ppt/media/image82.svg" ContentType="image/svg+xml"/>
  <Override PartName="/ppt/media/image85.svg" ContentType="image/svg+xml"/>
  <Override PartName="/ppt/media/image87.svg" ContentType="image/svg+xml"/>
  <Override PartName="/ppt/media/image92.svg" ContentType="image/svg+xml"/>
  <Override PartName="/ppt/media/image93.svg" ContentType="image/svg+xml"/>
  <Override PartName="/ppt/media/image9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1" Type="http://schemas.microsoft.com/office/2011/relationships/webextensiontaskpanes" Target="ppt/webextensions/taskpanes.xml"/><Relationship Id="rId2" Type="http://schemas.openxmlformats.org/officeDocument/2006/relationships/officeDocument" Target="ppt/presentation.xml"/><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 Id="rId6"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732" r:id="rId2"/>
  </p:sldMasterIdLst>
  <p:notesMasterIdLst>
    <p:notesMasterId r:id="rId46"/>
  </p:notesMasterIdLst>
  <p:handoutMasterIdLst>
    <p:handoutMasterId r:id="rId47"/>
  </p:handoutMasterIdLst>
  <p:sldIdLst>
    <p:sldId id="399" r:id="rId3"/>
    <p:sldId id="400" r:id="rId4"/>
    <p:sldId id="2147472505" r:id="rId5"/>
    <p:sldId id="2147472507" r:id="rId6"/>
    <p:sldId id="257" r:id="rId7"/>
    <p:sldId id="275" r:id="rId8"/>
    <p:sldId id="2147472506" r:id="rId10"/>
    <p:sldId id="260" r:id="rId12"/>
    <p:sldId id="2147472508" r:id="rId21"/>
    <p:sldId id="2147472509" r:id="rId22"/>
    <p:sldId id="286" r:id="rId25"/>
    <p:sldId id="2147472528" r:id="rId26"/>
    <p:sldId id="2147472526" r:id="rId27"/>
    <p:sldId id="2147472531" r:id="rId28"/>
    <p:sldId id="2147472530" r:id="rId29"/>
    <p:sldId id="2147472532" r:id="rId30"/>
    <p:sldId id="9951" r:id="rId31"/>
    <p:sldId id="2147472523" r:id="rId33"/>
    <p:sldId id="2147472533" r:id="rId44"/>
    <p:sldId id="873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07D58A-D606-224D-BD86-894B9A1D1B82}">
          <p14:sldIdLst>
            <p14:sldId id="399"/>
            <p14:sldId id="400"/>
            <p14:sldId id="2147472505"/>
            <p14:sldId id="2147472507"/>
            <p14:sldId id="257"/>
            <p14:sldId id="275"/>
            <p14:sldId id="2147472541"/>
            <p14:sldId id="2147472506"/>
            <p14:sldId id="2147472535"/>
            <p14:sldId id="260"/>
            <p14:sldId id="2147472537"/>
            <p14:sldId id="2147473906"/>
            <p14:sldId id="2147472538"/>
            <p14:sldId id="2147473909"/>
            <p14:sldId id="2147473910"/>
            <p14:sldId id="2147472545"/>
            <p14:sldId id="2147473908"/>
            <p14:sldId id="2147473905"/>
            <p14:sldId id="2147472508"/>
            <p14:sldId id="2147472509"/>
            <p14:sldId id="2147472536"/>
            <p14:sldId id="2147472527"/>
            <p14:sldId id="286"/>
            <p14:sldId id="2147472528"/>
            <p14:sldId id="2147472526"/>
            <p14:sldId id="2147472531"/>
            <p14:sldId id="2147472530"/>
            <p14:sldId id="2147472532"/>
            <p14:sldId id="9951"/>
            <p14:sldId id="2147472534"/>
            <p14:sldId id="2147472523"/>
            <p14:sldId id="2147472525"/>
            <p14:sldId id="2147473907"/>
            <p14:sldId id="2147473911"/>
            <p14:sldId id="2147308302"/>
            <p14:sldId id="2141411624"/>
            <p14:sldId id="2147473879"/>
            <p14:sldId id="2147473912"/>
            <p14:sldId id="2147473913"/>
            <p14:sldId id="2147473897"/>
            <p14:sldId id="2147473894"/>
            <p14:sldId id="2147472533"/>
            <p14:sldId id="8730"/>
          </p14:sldIdLst>
        </p14:section>
      </p14:sectionLst>
    </p:ex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44C8"/>
    <a:srgbClr val="B81EE7"/>
    <a:srgbClr val="5400AD"/>
    <a:srgbClr val="0000A3"/>
    <a:srgbClr val="D9D9D9"/>
    <a:srgbClr val="41B3FF"/>
    <a:srgbClr val="1A0033"/>
    <a:srgbClr val="FCFCFD"/>
    <a:srgbClr val="7F1EE7"/>
    <a:srgbClr val="1D26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38" autoAdjust="0"/>
    <p:restoredTop sz="96315" autoAdjust="0"/>
  </p:normalViewPr>
  <p:slideViewPr>
    <p:cSldViewPr snapToGrid="0">
      <p:cViewPr varScale="1">
        <p:scale>
          <a:sx n="154" d="100"/>
          <a:sy n="154" d="100"/>
        </p:scale>
        <p:origin x="256" y="200"/>
      </p:cViewPr>
      <p:guideLst>
        <p:guide orient="horz" pos="1296"/>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110" d="100"/>
          <a:sy n="110" d="100"/>
        </p:scale>
        <p:origin x="3336" y="176"/>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dirty="0"/>
          </a:p>
        </p:txBody>
      </p:sp>
    </p:spTree>
    <p:extLst>
      <p:ext uri="{BB962C8B-B14F-4D97-AF65-F5344CB8AC3E}">
        <p14:creationId xmlns:p14="http://schemas.microsoft.com/office/powerpoint/2010/main" val="123753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C72B6-4E20-473C-4DA1-53CEDA589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C119B-0D05-A84F-E056-2165C57BCACE}"/>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909251C2-9E7A-850A-2750-1AA00AEB10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D3D551-03F4-027B-446C-BF2F5180D6B9}"/>
              </a:ext>
            </a:extLst>
          </p:cNvPr>
          <p:cNvSpPr>
            <a:spLocks noGrp="1"/>
          </p:cNvSpPr>
          <p:nvPr>
            <p:ph type="sldNum" sz="quarter" idx="5"/>
          </p:nvPr>
        </p:nvSpPr>
        <p:spPr/>
        <p:txBody>
          <a:bodyPr/>
          <a:lstStyle/>
          <a:p>
            <a:fld id="{614F0C1F-993A-6847-8031-A71E46B1E58F}" type="slidenum">
              <a:rPr lang="en-US" smtClean="0"/>
              <a:t>20</a:t>
            </a:fld>
            <a:endParaRPr lang="en-US" dirty="0"/>
          </a:p>
        </p:txBody>
      </p:sp>
    </p:spTree>
    <p:extLst>
      <p:ext uri="{BB962C8B-B14F-4D97-AF65-F5344CB8AC3E}">
        <p14:creationId xmlns:p14="http://schemas.microsoft.com/office/powerpoint/2010/main" val="407733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9BD7E-19D4-4472-F3C4-1F30EF591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53AE06-DB5A-3546-812F-A36B3140106B}"/>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6EA64709-AC32-8776-FF04-D3021A272FF2}"/>
              </a:ext>
            </a:extLst>
          </p:cNvPr>
          <p:cNvSpPr>
            <a:spLocks noGrp="1"/>
          </p:cNvSpPr>
          <p:nvPr>
            <p:ph type="body" idx="1"/>
          </p:nvPr>
        </p:nvSpPr>
        <p:spPr/>
        <p:txBody>
          <a:bodyPr/>
          <a:lstStyle/>
          <a:p>
            <a:r>
              <a:rPr lang="en-US" sz="1200" dirty="0"/>
              <a:t>Instructions for manual contact: </a:t>
            </a:r>
          </a:p>
          <a:p>
            <a:endParaRPr lang="en-US" sz="1200" dirty="0"/>
          </a:p>
          <a:p>
            <a:pPr>
              <a:buNone/>
            </a:pPr>
            <a:r>
              <a:rPr lang="en-US" sz="1200" b="1" dirty="0"/>
              <a:t>Email To:</a:t>
            </a:r>
            <a:r>
              <a:rPr lang="en-US" sz="1200" dirty="0"/>
              <a:t> migration-assessment@amazon.com</a:t>
            </a:r>
          </a:p>
          <a:p>
            <a:pPr>
              <a:buNone/>
            </a:pPr>
            <a:r>
              <a:rPr lang="en-US" sz="1200" b="1" dirty="0"/>
              <a:t>Subject:</a:t>
            </a:r>
            <a:r>
              <a:rPr lang="en-US" sz="1200" dirty="0"/>
              <a:t> MSFT EA Renewal Prep – Support with Migration Business Case</a:t>
            </a:r>
          </a:p>
          <a:p>
            <a:pPr>
              <a:buNone/>
            </a:pPr>
            <a:r>
              <a:rPr lang="en-US" sz="1200" b="1" dirty="0"/>
              <a:t>Body:</a:t>
            </a:r>
            <a:r>
              <a:rPr lang="en-US" sz="1200" dirty="0"/>
              <a:t> CUSTOMER REQUEST: Please attach your AWS Transform Business Case Excel export to this email and insert your EA renewal date below to help expedite our response. Thank you!</a:t>
            </a:r>
          </a:p>
          <a:p>
            <a:pPr>
              <a:buNone/>
            </a:pPr>
            <a:r>
              <a:rPr lang="en-US" sz="1200" dirty="0"/>
              <a:t>Hello AWS Migration Assessment team,</a:t>
            </a:r>
          </a:p>
          <a:p>
            <a:pPr>
              <a:buNone/>
            </a:pPr>
            <a:r>
              <a:rPr lang="en-US" sz="1200" dirty="0"/>
              <a:t>We've used AWS Transform to build a Migration Business Case and would like to move forward with the suggested next step: getting support to prepare for our upcoming Microsoft 3-year EA renewal.</a:t>
            </a:r>
          </a:p>
          <a:p>
            <a:pPr>
              <a:buNone/>
            </a:pPr>
            <a:r>
              <a:rPr lang="en-US" sz="1200" dirty="0"/>
              <a:t>Our EA renewal date is [INSERT DATE HERE]</a:t>
            </a:r>
          </a:p>
          <a:p>
            <a:pPr>
              <a:buNone/>
            </a:pPr>
            <a:r>
              <a:rPr lang="en-US" sz="1200" dirty="0"/>
              <a:t>Could you please connect us with a specialist to review our AWS Transform Business Case results and explore licensing strategy options to prep for our migration?</a:t>
            </a:r>
          </a:p>
          <a:p>
            <a:r>
              <a:rPr lang="en-US" sz="1200" dirty="0"/>
              <a:t>Thank you, [YOUR NAME]</a:t>
            </a:r>
          </a:p>
          <a:p>
            <a:endParaRPr lang="en-US" dirty="0"/>
          </a:p>
        </p:txBody>
      </p:sp>
      <p:sp>
        <p:nvSpPr>
          <p:cNvPr id="4" name="Slide Number Placeholder 3">
            <a:extLst>
              <a:ext uri="{FF2B5EF4-FFF2-40B4-BE49-F238E27FC236}">
                <a16:creationId xmlns:a16="http://schemas.microsoft.com/office/drawing/2014/main" id="{6838F47D-4DDC-544C-D6D1-2EBEDF7CC80F}"/>
              </a:ext>
            </a:extLst>
          </p:cNvPr>
          <p:cNvSpPr>
            <a:spLocks noGrp="1"/>
          </p:cNvSpPr>
          <p:nvPr>
            <p:ph type="sldNum" sz="quarter" idx="5"/>
          </p:nvPr>
        </p:nvSpPr>
        <p:spPr/>
        <p:txBody>
          <a:bodyPr/>
          <a:lstStyle/>
          <a:p>
            <a:fld id="{614F0C1F-993A-6847-8031-A71E46B1E58F}" type="slidenum">
              <a:rPr lang="en-US" smtClean="0"/>
              <a:t>21</a:t>
            </a:fld>
            <a:endParaRPr lang="en-US" dirty="0"/>
          </a:p>
        </p:txBody>
      </p:sp>
    </p:spTree>
    <p:extLst>
      <p:ext uri="{BB962C8B-B14F-4D97-AF65-F5344CB8AC3E}">
        <p14:creationId xmlns:p14="http://schemas.microsoft.com/office/powerpoint/2010/main" val="2177135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5E1CE-E6F0-7BA8-5B76-CDF4B9E62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154675-45FA-FE4D-5E29-CE3B431A914C}"/>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54531094-8AED-BF36-A802-77CCFF556C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53A09D-53A2-D435-4CB1-F9193E41CA65}"/>
              </a:ext>
            </a:extLst>
          </p:cNvPr>
          <p:cNvSpPr>
            <a:spLocks noGrp="1"/>
          </p:cNvSpPr>
          <p:nvPr>
            <p:ph type="sldNum" sz="quarter" idx="5"/>
          </p:nvPr>
        </p:nvSpPr>
        <p:spPr/>
        <p:txBody>
          <a:bodyPr/>
          <a:lstStyle/>
          <a:p>
            <a:fld id="{614F0C1F-993A-6847-8031-A71E46B1E58F}" type="slidenum">
              <a:rPr lang="en-US" smtClean="0"/>
              <a:t>22</a:t>
            </a:fld>
            <a:endParaRPr lang="en-US" dirty="0"/>
          </a:p>
        </p:txBody>
      </p:sp>
    </p:spTree>
    <p:extLst>
      <p:ext uri="{BB962C8B-B14F-4D97-AF65-F5344CB8AC3E}">
        <p14:creationId xmlns:p14="http://schemas.microsoft.com/office/powerpoint/2010/main" val="2283379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48D56-1C18-74E4-3854-0BD9BDF1E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B3023-2C3E-8ED8-EC46-E8BD9EECA2BB}"/>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19C34EEA-8904-1241-72BF-916A8AB12F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2DD0B0-CFBA-0CF5-7664-EB69BA53A6C0}"/>
              </a:ext>
            </a:extLst>
          </p:cNvPr>
          <p:cNvSpPr>
            <a:spLocks noGrp="1"/>
          </p:cNvSpPr>
          <p:nvPr>
            <p:ph type="sldNum" sz="quarter" idx="5"/>
          </p:nvPr>
        </p:nvSpPr>
        <p:spPr/>
        <p:txBody>
          <a:bodyPr/>
          <a:lstStyle/>
          <a:p>
            <a:fld id="{A3D89E5F-BEEF-42A1-A57B-E5A736D51194}" type="slidenum">
              <a:rPr lang="en-US" smtClean="0"/>
              <a:pPr/>
              <a:t>23</a:t>
            </a:fld>
            <a:endParaRPr lang="en-US" dirty="0"/>
          </a:p>
        </p:txBody>
      </p:sp>
    </p:spTree>
    <p:extLst>
      <p:ext uri="{BB962C8B-B14F-4D97-AF65-F5344CB8AC3E}">
        <p14:creationId xmlns:p14="http://schemas.microsoft.com/office/powerpoint/2010/main" val="1627543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7272C-51CC-4983-5131-8427373068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97B4B-E199-923A-A676-F0BA04D162D0}"/>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0F8CF616-042B-1EF2-ED21-741317FE5A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803304-E338-7069-C5FF-EBB9E8DB716B}"/>
              </a:ext>
            </a:extLst>
          </p:cNvPr>
          <p:cNvSpPr>
            <a:spLocks noGrp="1"/>
          </p:cNvSpPr>
          <p:nvPr>
            <p:ph type="sldNum" sz="quarter" idx="5"/>
          </p:nvPr>
        </p:nvSpPr>
        <p:spPr/>
        <p:txBody>
          <a:bodyPr/>
          <a:lstStyle/>
          <a:p>
            <a:fld id="{614F0C1F-993A-6847-8031-A71E46B1E58F}" type="slidenum">
              <a:rPr lang="en-US" smtClean="0"/>
              <a:t>24</a:t>
            </a:fld>
            <a:endParaRPr lang="en-US" dirty="0"/>
          </a:p>
        </p:txBody>
      </p:sp>
    </p:spTree>
    <p:extLst>
      <p:ext uri="{BB962C8B-B14F-4D97-AF65-F5344CB8AC3E}">
        <p14:creationId xmlns:p14="http://schemas.microsoft.com/office/powerpoint/2010/main" val="513659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5" name="Date Placeholder 4">
            <a:extLst>
              <a:ext uri="{FF2B5EF4-FFF2-40B4-BE49-F238E27FC236}">
                <a16:creationId xmlns:a16="http://schemas.microsoft.com/office/drawing/2014/main" id="{C096F996-C1E6-E247-8125-BA776CF4905C}"/>
              </a:ext>
            </a:extLst>
          </p:cNvPr>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27D0671-E860-4B4C-B4A6-D5A00EDEC1AD}" type="datetime1">
              <a:rPr kumimoji="0" lang="en-CA" sz="1800" b="0" i="0" u="none" strike="noStrike" kern="1200" cap="none" spc="0" normalizeH="0" baseline="0" noProof="0" smtClean="0">
                <a:ln>
                  <a:noFill/>
                </a:ln>
                <a:solidFill>
                  <a:srgbClr val="000000"/>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2025-08-04</a:t>
            </a:fld>
            <a:endParaRPr kumimoji="0" lang="en-US" sz="18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535721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34</a:t>
            </a:fld>
            <a:endParaRPr lang="en-US" dirty="0"/>
          </a:p>
        </p:txBody>
      </p:sp>
    </p:spTree>
    <p:extLst>
      <p:ext uri="{BB962C8B-B14F-4D97-AF65-F5344CB8AC3E}">
        <p14:creationId xmlns:p14="http://schemas.microsoft.com/office/powerpoint/2010/main" val="1962338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p:cNvSpPr>
            <a:spLocks noGrp="1" noRot="1" noChangeAspect="1"/>
          </p:cNvSpPr>
          <p:nvPr>
            <p:ph type="sldImg"/>
          </p:nvPr>
        </p:nvSpPr>
        <p:spPr>
          <a:xfrm>
            <a:off x="438150" y="457200"/>
            <a:ext cx="5981700" cy="3363913"/>
          </a:xfrm>
          <a:prstGeom prst="rect">
            <a:avLst/>
          </a:prstGeom>
          <a:noFill/>
          <a:ln>
            <a:noFill/>
          </a:ln>
        </p:spPr>
      </p:sp>
      <p:sp>
        <p:nvSpPr>
          <p:cNvPr id="3" name="Shape"/>
          <p:cNvSpPr>
            <a:spLocks noGrp="1"/>
          </p:cNvSpPr>
          <p:nvPr>
            <p:ph type="body" idx="1"/>
          </p:nvPr>
        </p:nvSpPr>
        <p:spPr>
          <a:prstGeom prst="rect">
            <a:avLst/>
          </a:prstGeom>
          <a:noFill/>
          <a:ln>
            <a:noFill/>
          </a:ln>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2000" dirty="0"/>
          </a:p>
        </p:txBody>
      </p:sp>
      <p:sp>
        <p:nvSpPr>
          <p:cNvPr id="4" name="Shape"/>
          <p:cNvSpPr>
            <a:spLocks noGrp="1"/>
          </p:cNvSpPr>
          <p:nvPr>
            <p:ph type="sldNum" sz="quarter" idx="10"/>
          </p:nvPr>
        </p:nvSpPr>
        <p:spPr>
          <a:prstGeom prst="rect">
            <a:avLst/>
          </a:prstGeom>
          <a:noFill/>
          <a:ln>
            <a:noFill/>
          </a:ln>
        </p:spPr>
        <p:txBody>
          <a:bodyPr/>
          <a:lstStyle/>
          <a:p>
            <a:fld id="{91FBE08C-2871-728C-42DC-D1A8EF60A12F}" type="slidenum">
              <a:rPr lang="en-US" altLang="en-US" smtClean="0"/>
              <a:t>35</a:t>
            </a:fld>
            <a:endParaRPr lang="en-US" altLang="en-US"/>
          </a:p>
        </p:txBody>
      </p:sp>
    </p:spTree>
    <p:extLst>
      <p:ext uri="{BB962C8B-B14F-4D97-AF65-F5344CB8AC3E}">
        <p14:creationId xmlns:p14="http://schemas.microsoft.com/office/powerpoint/2010/main" val="444303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36</a:t>
            </a:fld>
            <a:endParaRPr lang="en-US"/>
          </a:p>
        </p:txBody>
      </p:sp>
    </p:spTree>
    <p:extLst>
      <p:ext uri="{BB962C8B-B14F-4D97-AF65-F5344CB8AC3E}">
        <p14:creationId xmlns:p14="http://schemas.microsoft.com/office/powerpoint/2010/main" val="1977531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p:cNvSpPr>
            <a:spLocks noGrp="1" noRot="1" noChangeAspect="1"/>
          </p:cNvSpPr>
          <p:nvPr>
            <p:ph type="sldImg"/>
          </p:nvPr>
        </p:nvSpPr>
        <p:spPr>
          <a:xfrm>
            <a:off x="438150" y="457200"/>
            <a:ext cx="5981700" cy="3363913"/>
          </a:xfrm>
          <a:prstGeom prst="rect">
            <a:avLst/>
          </a:prstGeom>
          <a:noFill/>
          <a:ln>
            <a:noFill/>
          </a:ln>
        </p:spPr>
      </p:sp>
      <p:sp>
        <p:nvSpPr>
          <p:cNvPr id="3" name="Shape"/>
          <p:cNvSpPr>
            <a:spLocks noGrp="1"/>
          </p:cNvSpPr>
          <p:nvPr>
            <p:ph type="body" idx="1"/>
          </p:nvPr>
        </p:nvSpPr>
        <p:spPr>
          <a:prstGeom prst="rect">
            <a:avLst/>
          </a:prstGeom>
          <a:noFill/>
          <a:ln>
            <a:noFill/>
          </a:ln>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sz="2000" dirty="0"/>
          </a:p>
        </p:txBody>
      </p:sp>
      <p:sp>
        <p:nvSpPr>
          <p:cNvPr id="4" name="Shape"/>
          <p:cNvSpPr>
            <a:spLocks noGrp="1"/>
          </p:cNvSpPr>
          <p:nvPr>
            <p:ph type="sldNum" sz="quarter" idx="10"/>
          </p:nvPr>
        </p:nvSpPr>
        <p:spPr>
          <a:prstGeom prst="rect">
            <a:avLst/>
          </a:prstGeom>
          <a:noFill/>
          <a:ln>
            <a:noFill/>
          </a:ln>
        </p:spPr>
        <p:txBody>
          <a:bodyPr/>
          <a:lstStyle/>
          <a:p>
            <a:fld id="{91FBE08C-2871-728C-42DC-D1A8EF60A12F}" type="slidenum">
              <a:rPr lang="en-US" altLang="en-US" smtClean="0"/>
              <a:t>37</a:t>
            </a:fld>
            <a:endParaRPr lang="en-US" altLang="en-US"/>
          </a:p>
        </p:txBody>
      </p:sp>
    </p:spTree>
    <p:extLst>
      <p:ext uri="{BB962C8B-B14F-4D97-AF65-F5344CB8AC3E}">
        <p14:creationId xmlns:p14="http://schemas.microsoft.com/office/powerpoint/2010/main" val="509217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6</a:t>
            </a:fld>
            <a:endParaRPr lang="en-US" dirty="0"/>
          </a:p>
        </p:txBody>
      </p:sp>
    </p:spTree>
    <p:extLst>
      <p:ext uri="{BB962C8B-B14F-4D97-AF65-F5344CB8AC3E}">
        <p14:creationId xmlns:p14="http://schemas.microsoft.com/office/powerpoint/2010/main" val="1251547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38</a:t>
            </a:fld>
            <a:endParaRPr lang="en-US" dirty="0"/>
          </a:p>
        </p:txBody>
      </p:sp>
    </p:spTree>
    <p:extLst>
      <p:ext uri="{BB962C8B-B14F-4D97-AF65-F5344CB8AC3E}">
        <p14:creationId xmlns:p14="http://schemas.microsoft.com/office/powerpoint/2010/main" val="382107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39</a:t>
            </a:fld>
            <a:endParaRPr lang="en-US" dirty="0"/>
          </a:p>
        </p:txBody>
      </p:sp>
    </p:spTree>
    <p:extLst>
      <p:ext uri="{BB962C8B-B14F-4D97-AF65-F5344CB8AC3E}">
        <p14:creationId xmlns:p14="http://schemas.microsoft.com/office/powerpoint/2010/main" val="1586469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40</a:t>
            </a:fld>
            <a:endParaRPr lang="en-US"/>
          </a:p>
        </p:txBody>
      </p:sp>
    </p:spTree>
    <p:extLst>
      <p:ext uri="{BB962C8B-B14F-4D97-AF65-F5344CB8AC3E}">
        <p14:creationId xmlns:p14="http://schemas.microsoft.com/office/powerpoint/2010/main" val="2474130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41</a:t>
            </a:fld>
            <a:endParaRPr lang="en-US"/>
          </a:p>
        </p:txBody>
      </p:sp>
    </p:spTree>
    <p:extLst>
      <p:ext uri="{BB962C8B-B14F-4D97-AF65-F5344CB8AC3E}">
        <p14:creationId xmlns:p14="http://schemas.microsoft.com/office/powerpoint/2010/main" val="1757977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469203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28B45-9858-6F82-0D7C-0B40DF015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4ED12-CCF6-701E-DA53-6C9CC913B300}"/>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289F27A3-483C-4D35-F8D7-CABCB8A4E3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6198EA-1669-6CD9-A1E9-1FB1B40BEF88}"/>
              </a:ext>
            </a:extLst>
          </p:cNvPr>
          <p:cNvSpPr>
            <a:spLocks noGrp="1"/>
          </p:cNvSpPr>
          <p:nvPr>
            <p:ph type="sldNum" sz="quarter" idx="5"/>
          </p:nvPr>
        </p:nvSpPr>
        <p:spPr/>
        <p:txBody>
          <a:bodyPr/>
          <a:lstStyle/>
          <a:p>
            <a:fld id="{614F0C1F-993A-6847-8031-A71E46B1E58F}" type="slidenum">
              <a:rPr lang="en-US" smtClean="0"/>
              <a:t>7</a:t>
            </a:fld>
            <a:endParaRPr lang="en-US" dirty="0"/>
          </a:p>
        </p:txBody>
      </p:sp>
    </p:spTree>
    <p:extLst>
      <p:ext uri="{BB962C8B-B14F-4D97-AF65-F5344CB8AC3E}">
        <p14:creationId xmlns:p14="http://schemas.microsoft.com/office/powerpoint/2010/main" val="2217972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TODO: Update like other tables in slides for all columns to be filler values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dirty="0"/>
          </a:p>
        </p:txBody>
      </p:sp>
    </p:spTree>
    <p:extLst>
      <p:ext uri="{BB962C8B-B14F-4D97-AF65-F5344CB8AC3E}">
        <p14:creationId xmlns:p14="http://schemas.microsoft.com/office/powerpoint/2010/main" val="391736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dirty="0"/>
          </a:p>
        </p:txBody>
      </p:sp>
    </p:spTree>
    <p:extLst>
      <p:ext uri="{BB962C8B-B14F-4D97-AF65-F5344CB8AC3E}">
        <p14:creationId xmlns:p14="http://schemas.microsoft.com/office/powerpoint/2010/main" val="368029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93413-1249-C75C-2F5F-D9D913742C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D50D5D-3E39-1D01-EB92-3848B00E307A}"/>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27C50CD0-2BA1-F89D-1B6A-E3A10E246941}"/>
              </a:ext>
            </a:extLst>
          </p:cNvPr>
          <p:cNvSpPr>
            <a:spLocks noGrp="1"/>
          </p:cNvSpPr>
          <p:nvPr>
            <p:ph type="body" idx="1"/>
          </p:nvPr>
        </p:nvSpPr>
        <p:spPr>
          <a:xfrm>
            <a:off x="685800" y="4400549"/>
            <a:ext cx="5486400" cy="4284664"/>
          </a:xfrm>
        </p:spPr>
        <p:txBody>
          <a:bodyPr vert="horz" lIns="91440" tIns="45720" rIns="91440" bIns="45720" rtlCol="0">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2400" b="0" i="0" kern="1200" dirty="0">
              <a:solidFill>
                <a:schemeClr val="tx1"/>
              </a:solidFill>
              <a:effectLst/>
              <a:latin typeface="Amazon Ember Regular" charset="0"/>
              <a:ea typeface="+mn-ea"/>
              <a:cs typeface="+mn-cs"/>
            </a:endParaRPr>
          </a:p>
        </p:txBody>
      </p:sp>
      <p:sp>
        <p:nvSpPr>
          <p:cNvPr id="4" name="Slide Number Placeholder 3">
            <a:extLst>
              <a:ext uri="{FF2B5EF4-FFF2-40B4-BE49-F238E27FC236}">
                <a16:creationId xmlns:a16="http://schemas.microsoft.com/office/drawing/2014/main" id="{896A92CC-B992-94B8-48A4-A8E2190756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BA4F6F-8A8B-7946-B35D-4DFE080BB392}"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Date Placeholder 4">
            <a:extLst>
              <a:ext uri="{FF2B5EF4-FFF2-40B4-BE49-F238E27FC236}">
                <a16:creationId xmlns:a16="http://schemas.microsoft.com/office/drawing/2014/main" id="{6B7DB8EA-94C1-5F62-E1A6-3BA1DD4726AF}"/>
              </a:ext>
            </a:extLst>
          </p:cNvPr>
          <p:cNvSpPr>
            <a:spLocks noGrp="1"/>
          </p:cNvSpPr>
          <p:nvPr>
            <p:ph type="dt" idx="1"/>
          </p:nvPr>
        </p:nvSpPr>
        <p:spPr/>
        <p:txBody>
          <a:bodyPr/>
          <a:lstStyle/>
          <a:p>
            <a:fld id="{5480587A-429C-2C4A-B0C3-6AA5F1145E48}" type="datetime1">
              <a:rPr lang="en-CA" smtClean="0"/>
              <a:t>2025-08-04</a:t>
            </a:fld>
            <a:endParaRPr lang="en-US" dirty="0"/>
          </a:p>
        </p:txBody>
      </p:sp>
    </p:spTree>
    <p:extLst>
      <p:ext uri="{BB962C8B-B14F-4D97-AF65-F5344CB8AC3E}">
        <p14:creationId xmlns:p14="http://schemas.microsoft.com/office/powerpoint/2010/main" val="415616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C404A-7315-B29D-1D30-FD4D5C594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4B65C-0528-CBFF-3226-3C62EF6E85F1}"/>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3DEBD1BF-B76C-2B99-3F01-6733B65965A2}"/>
              </a:ext>
            </a:extLst>
          </p:cNvPr>
          <p:cNvSpPr>
            <a:spLocks noGrp="1"/>
          </p:cNvSpPr>
          <p:nvPr>
            <p:ph type="body" idx="1"/>
          </p:nvPr>
        </p:nvSpPr>
        <p:spPr>
          <a:xfrm>
            <a:off x="685800" y="4400549"/>
            <a:ext cx="5486400" cy="4284664"/>
          </a:xfrm>
        </p:spPr>
        <p:txBody>
          <a:bodyPr vert="horz" lIns="91440" tIns="45720" rIns="91440" bIns="45720" rtlCol="0">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2400" b="0" i="0" kern="1200" dirty="0">
              <a:solidFill>
                <a:schemeClr val="tx1"/>
              </a:solidFill>
              <a:effectLst/>
              <a:latin typeface="Amazon Ember Regular" charset="0"/>
              <a:ea typeface="+mn-ea"/>
              <a:cs typeface="+mn-cs"/>
            </a:endParaRPr>
          </a:p>
        </p:txBody>
      </p:sp>
      <p:sp>
        <p:nvSpPr>
          <p:cNvPr id="4" name="Slide Number Placeholder 3">
            <a:extLst>
              <a:ext uri="{FF2B5EF4-FFF2-40B4-BE49-F238E27FC236}">
                <a16:creationId xmlns:a16="http://schemas.microsoft.com/office/drawing/2014/main" id="{D5208F26-3C02-F777-815B-C2B2A600027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BA4F6F-8A8B-7946-B35D-4DFE080BB392}"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Date Placeholder 4">
            <a:extLst>
              <a:ext uri="{FF2B5EF4-FFF2-40B4-BE49-F238E27FC236}">
                <a16:creationId xmlns:a16="http://schemas.microsoft.com/office/drawing/2014/main" id="{D0A77BAE-91C5-1C54-BBC4-64885D986560}"/>
              </a:ext>
            </a:extLst>
          </p:cNvPr>
          <p:cNvSpPr>
            <a:spLocks noGrp="1"/>
          </p:cNvSpPr>
          <p:nvPr>
            <p:ph type="dt" idx="1"/>
          </p:nvPr>
        </p:nvSpPr>
        <p:spPr/>
        <p:txBody>
          <a:bodyPr/>
          <a:lstStyle/>
          <a:p>
            <a:fld id="{5480587A-429C-2C4A-B0C3-6AA5F1145E48}" type="datetime1">
              <a:rPr lang="en-CA" smtClean="0"/>
              <a:t>2025-08-04</a:t>
            </a:fld>
            <a:endParaRPr lang="en-US" dirty="0"/>
          </a:p>
        </p:txBody>
      </p:sp>
    </p:spTree>
    <p:extLst>
      <p:ext uri="{BB962C8B-B14F-4D97-AF65-F5344CB8AC3E}">
        <p14:creationId xmlns:p14="http://schemas.microsoft.com/office/powerpoint/2010/main" val="348239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B37F5-0652-DAC6-A204-FB912EA678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7B9D8-291C-D792-05D6-61AB7C0E0718}"/>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E3220CB9-0FEE-08D2-E7BD-9BD58A5E907E}"/>
              </a:ext>
            </a:extLst>
          </p:cNvPr>
          <p:cNvSpPr>
            <a:spLocks noGrp="1"/>
          </p:cNvSpPr>
          <p:nvPr>
            <p:ph type="body" idx="1"/>
          </p:nvPr>
        </p:nvSpPr>
        <p:spPr/>
        <p:txBody>
          <a:bodyPr/>
          <a:lstStyle/>
          <a:p>
            <a:r>
              <a:rPr lang="en-US" dirty="0"/>
              <a:t>TODO: create one of this slide for each storage array</a:t>
            </a:r>
          </a:p>
        </p:txBody>
      </p:sp>
      <p:sp>
        <p:nvSpPr>
          <p:cNvPr id="4" name="Slide Number Placeholder 3">
            <a:extLst>
              <a:ext uri="{FF2B5EF4-FFF2-40B4-BE49-F238E27FC236}">
                <a16:creationId xmlns:a16="http://schemas.microsoft.com/office/drawing/2014/main" id="{2D2D73C5-4219-09B5-D9ED-43AC90D23757}"/>
              </a:ext>
            </a:extLst>
          </p:cNvPr>
          <p:cNvSpPr>
            <a:spLocks noGrp="1"/>
          </p:cNvSpPr>
          <p:nvPr>
            <p:ph type="sldNum" sz="quarter" idx="5"/>
          </p:nvPr>
        </p:nvSpPr>
        <p:spPr/>
        <p:txBody>
          <a:bodyPr/>
          <a:lstStyle/>
          <a:p>
            <a:fld id="{A3D89E5F-BEEF-42A1-A57B-E5A736D51194}" type="slidenum">
              <a:rPr lang="en-US" smtClean="0"/>
              <a:pPr/>
              <a:t>17</a:t>
            </a:fld>
            <a:endParaRPr lang="en-US" dirty="0"/>
          </a:p>
        </p:txBody>
      </p:sp>
    </p:spTree>
    <p:extLst>
      <p:ext uri="{BB962C8B-B14F-4D97-AF65-F5344CB8AC3E}">
        <p14:creationId xmlns:p14="http://schemas.microsoft.com/office/powerpoint/2010/main" val="194164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a:xfrm>
            <a:off x="685800" y="4400549"/>
            <a:ext cx="5486400" cy="4284664"/>
          </a:xfrm>
        </p:spPr>
        <p:txBody>
          <a:bodyPr vert="horz" lIns="91440" tIns="45720" rIns="91440" bIns="45720" rtlCol="0">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2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BA4F6F-8A8B-7946-B35D-4DFE080BB392}" type="slidenum">
              <a:rPr kumimoji="0" lang="en-US" alt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Date Placeholder 4">
            <a:extLst>
              <a:ext uri="{FF2B5EF4-FFF2-40B4-BE49-F238E27FC236}">
                <a16:creationId xmlns:a16="http://schemas.microsoft.com/office/drawing/2014/main" id="{134A8B72-2A62-F644-A1D3-7D60233A5981}"/>
              </a:ext>
            </a:extLst>
          </p:cNvPr>
          <p:cNvSpPr>
            <a:spLocks noGrp="1"/>
          </p:cNvSpPr>
          <p:nvPr>
            <p:ph type="dt"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480587A-429C-2C4A-B0C3-6AA5F1145E48}" type="datetime1">
              <a:rPr kumimoji="0" lang="en-CA" sz="1800" b="0" i="0" u="none" strike="noStrike" kern="1200" cap="none" spc="0" normalizeH="0" baseline="0" noProof="0" smtClean="0">
                <a:ln>
                  <a:noFill/>
                </a:ln>
                <a:solidFill>
                  <a:srgbClr val="000000"/>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2025-08-04</a:t>
            </a:fld>
            <a:endParaRPr kumimoji="0" lang="en-US" sz="18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67977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sv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3.png"/><Relationship Id="rId4" Type="http://schemas.openxmlformats.org/officeDocument/2006/relationships/image" Target="../media/image4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13.png"/><Relationship Id="rId4" Type="http://schemas.openxmlformats.org/officeDocument/2006/relationships/image" Target="../media/image4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3.png"/><Relationship Id="rId4" Type="http://schemas.openxmlformats.org/officeDocument/2006/relationships/image" Target="../media/image4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8/4/25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27066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100911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539262" y="914401"/>
            <a:ext cx="10972800" cy="646331"/>
          </a:xfrm>
          <a:prstGeom prst="rect">
            <a:avLst/>
          </a:prstGeom>
        </p:spPr>
        <p:txBody>
          <a:bodyPr anchor="t" anchorCtr="0">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2232406"/>
          </a:xfrm>
        </p:spPr>
        <p:txBody>
          <a:bodyPr/>
          <a:lstStyle>
            <a:lvl1pPr marL="457200" indent="-457200">
              <a:buFont typeface="Arial" panose="020B0604020202020204" pitchFamily="34" charset="0"/>
              <a:buChar cha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27915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B9EFE0-8E44-C90C-B937-EC90601AF0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4" name="Picture 3">
            <a:extLst>
              <a:ext uri="{FF2B5EF4-FFF2-40B4-BE49-F238E27FC236}">
                <a16:creationId xmlns:a16="http://schemas.microsoft.com/office/drawing/2014/main" id="{DF991574-CEFD-26D9-588F-1C0FFBCDA2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2" name="TextBox 1">
            <a:extLst>
              <a:ext uri="{FF2B5EF4-FFF2-40B4-BE49-F238E27FC236}">
                <a16:creationId xmlns:a16="http://schemas.microsoft.com/office/drawing/2014/main" id="{EA8C7E34-CF30-2AED-4C9C-32CE310B5A51}"/>
              </a:ext>
            </a:extLst>
          </p:cNvPr>
          <p:cNvSpPr txBox="1"/>
          <p:nvPr userDrawn="1"/>
        </p:nvSpPr>
        <p:spPr>
          <a:xfrm>
            <a:off x="527767" y="6017899"/>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58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306B6-0447-DE92-96EA-90340D62C6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F4CEAE59-88AB-067D-8305-5D60E5C0CC94}"/>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7ED4E7E8-6939-47DD-F50C-1BE8D7C7AB1B}"/>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B0E08B7E-513C-0B0B-9DC0-33A10068E81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1EF1BFC-F8EA-31FF-2ECB-6FE640057D1C}"/>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BCF5D785-7779-B4A7-1593-D9E4005D4186}"/>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6C67EAE0-22D8-7774-6075-2E7C8D357946}"/>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8B073B14-3FCE-9EBE-8EF4-076D31F5D3A9}"/>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2B64E461-542C-9DF0-B91E-B36341643F32}"/>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8" name="Picture 7">
            <a:extLst>
              <a:ext uri="{FF2B5EF4-FFF2-40B4-BE49-F238E27FC236}">
                <a16:creationId xmlns:a16="http://schemas.microsoft.com/office/drawing/2014/main" id="{113BB739-DBCB-A674-9F3C-97310C1F9F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10" name="TextBox 9">
            <a:extLst>
              <a:ext uri="{FF2B5EF4-FFF2-40B4-BE49-F238E27FC236}">
                <a16:creationId xmlns:a16="http://schemas.microsoft.com/office/drawing/2014/main" id="{5A7816D4-9E22-E961-B267-8DCA00D5E0AD}"/>
              </a:ext>
            </a:extLst>
          </p:cNvPr>
          <p:cNvSpPr txBox="1"/>
          <p:nvPr userDrawn="1"/>
        </p:nvSpPr>
        <p:spPr>
          <a:xfrm>
            <a:off x="527767" y="6017899"/>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3985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132DE-7B4D-84B4-29EF-A28CEB1958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06618CA2-623A-29DB-A6D4-EB10D6D59A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
        <p:nvSpPr>
          <p:cNvPr id="3" name="Text Placeholder 7">
            <a:extLst>
              <a:ext uri="{FF2B5EF4-FFF2-40B4-BE49-F238E27FC236}">
                <a16:creationId xmlns:a16="http://schemas.microsoft.com/office/drawing/2014/main" id="{C3E01366-E822-32FE-65C0-B3B4125945BA}"/>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1E78FCF9-F25E-3767-EB4A-8D919FAD0C7D}"/>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A1C9D7C-4935-7A74-21C6-B88B45377B89}"/>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0D6E1ED-92EF-4477-D94E-EDA210EF885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3F1AB78F-B9B6-3B94-6F03-015F0598F319}"/>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7B0FD9D2-77A6-9253-CB15-84E1C403FB55}"/>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DAE79A02-C451-B664-9107-9D196F3382D7}"/>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1416FB4C-1D1E-4119-B730-03DD2E265086}"/>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10" name="TextBox 9">
            <a:extLst>
              <a:ext uri="{FF2B5EF4-FFF2-40B4-BE49-F238E27FC236}">
                <a16:creationId xmlns:a16="http://schemas.microsoft.com/office/drawing/2014/main" id="{573418EE-3F95-4F71-83CC-C11186EB4B28}"/>
              </a:ext>
            </a:extLst>
          </p:cNvPr>
          <p:cNvSpPr txBox="1"/>
          <p:nvPr userDrawn="1"/>
        </p:nvSpPr>
        <p:spPr>
          <a:xfrm>
            <a:off x="527767" y="6017899"/>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09943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435402" y="1718982"/>
            <a:ext cx="2146998" cy="4491317"/>
          </a:xfrm>
        </p:spPr>
        <p:txBody>
          <a:bodyPr vert="eaVert"/>
          <a:lstStyle>
            <a:lvl1pPr marL="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9144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3716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828800" indent="0">
              <a:buFontTx/>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lvl1pPr>
              <a:defRPr b="0" i="0">
                <a:latin typeface="Amazon Ember Display" panose="020F0603020204020204" pitchFamily="34" charset="0"/>
              </a:defRPr>
            </a:lvl1pPr>
          </a:lstStyle>
          <a:p>
            <a:fld id="{8DF6AC9B-6FB6-E64C-9786-C40DFE89F624}" type="datetime1">
              <a:rPr lang="en-US" smtClean="0"/>
              <a:pPr/>
              <a:t>8/4/25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44570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a:prstGeom prst="rect">
            <a:avLst/>
          </a:prstGeom>
        </p:spPr>
        <p:txBody>
          <a:bodyPr vert="eaVert">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425502" y="914399"/>
            <a:ext cx="2146998" cy="5295901"/>
          </a:xfrm>
        </p:spPr>
        <p:txBody>
          <a:bodyPr vert="eaVert"/>
          <a:lstStyle>
            <a:lvl1pPr marL="457200" indent="-4572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lvl1pPr>
              <a:defRPr b="0" i="0">
                <a:latin typeface="Amazon Ember Display" panose="020F0603020204020204" pitchFamily="34" charset="0"/>
              </a:defRPr>
            </a:lvl1pPr>
          </a:lstStyle>
          <a:p>
            <a:fld id="{21DD148F-2774-EA45-8C22-2C39149188FB}" type="datetime1">
              <a:rPr lang="en-US" smtClean="0"/>
              <a:pPr/>
              <a:t>8/4/25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360013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535531"/>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2173608"/>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18204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535531"/>
          </a:xfrm>
        </p:spPr>
        <p:txBody>
          <a:body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3293139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8/4/25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E9F3380B-4C2C-4CFA-5735-2689C62E6B5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7" y="289513"/>
            <a:ext cx="11652356" cy="738664"/>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0539748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18944"/>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8/4/25</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4970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8/4/25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ADD7451C-3F29-6F6D-F332-22252720A08E}"/>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00D62F-E191-C046-B6EA-E79BE99AA24A}" type="datetime1">
              <a:rPr lang="en-US" smtClean="0"/>
              <a:pPr/>
              <a:t>8/4/25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8/4/25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8/4/25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8/4/25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262" y="914401"/>
            <a:ext cx="10972800" cy="535531"/>
          </a:xfrm>
          <a:prstGeom prst="rect">
            <a:avLst/>
          </a:prstGeom>
        </p:spPr>
        <p:txBody>
          <a:bodyPr>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31D3B374-854B-EF47-9B56-0018B9F83111}" type="datetime1">
              <a:rPr lang="en-US" smtClean="0"/>
              <a:pPr/>
              <a:t>8/4/25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238B2222-37A4-5449-B1D9-9B13ADA59E84}" type="datetime1">
              <a:rPr lang="en-US" smtClean="0"/>
              <a:pPr/>
              <a:t>8/4/25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B9026E32-37D5-A446-8A01-9B6BBEB5E690}" type="datetime1">
              <a:rPr lang="en-US" smtClean="0"/>
              <a:pPr/>
              <a:t>8/4/25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203680"/>
          </a:xfrm>
        </p:spPr>
        <p:txBody>
          <a:bodyPr/>
          <a:lstStyle>
            <a:lvl1pPr>
              <a:defRPr b="0" i="0">
                <a:latin typeface="Amazon Ember Display" panose="020F0603020204020204" pitchFamily="34" charset="0"/>
              </a:defRPr>
            </a:lvl1pPr>
            <a:lvl2pPr>
              <a:defRPr b="0" i="0">
                <a:latin typeface="Amazon Ember Display" panose="020F0603020204020204" pitchFamily="34" charset="0"/>
              </a:defRPr>
            </a:lvl2pPr>
            <a:lvl3pPr>
              <a:defRPr b="0" i="0">
                <a:latin typeface="Amazon Ember Display" panose="020F0603020204020204" pitchFamily="34" charset="0"/>
              </a:defRPr>
            </a:lvl3pPr>
            <a:lvl4pPr>
              <a:defRPr b="0" i="0">
                <a:latin typeface="Amazon Ember Display" panose="020F0603020204020204" pitchFamily="34" charset="0"/>
              </a:defRPr>
            </a:lvl4pPr>
            <a:lvl5pP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F68F78D1-9721-044C-B65C-A6FC97994CEC}" type="datetime1">
              <a:rPr lang="en-US" smtClean="0"/>
              <a:pPr/>
              <a:t>8/4/25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511457"/>
          </a:xfrm>
        </p:spPr>
        <p:txBody>
          <a:bodyPr/>
          <a:lstStyle>
            <a:lvl1pPr marL="0" indent="0">
              <a:spcAft>
                <a:spcPts val="1800"/>
              </a:spcAft>
              <a:buNone/>
              <a:defRPr b="0" i="0">
                <a:latin typeface="Amazon Ember Display" panose="020F0603020204020204" pitchFamily="34" charset="0"/>
              </a:defRPr>
            </a:lvl1pPr>
            <a:lvl2pPr marL="285750" indent="0">
              <a:spcAft>
                <a:spcPts val="1800"/>
              </a:spcAft>
              <a:buNone/>
              <a:defRPr b="0" i="0">
                <a:latin typeface="Amazon Ember Display" panose="020F0603020204020204" pitchFamily="34" charset="0"/>
              </a:defRPr>
            </a:lvl2pPr>
            <a:lvl3pPr marL="628650" indent="0">
              <a:spcAft>
                <a:spcPts val="1800"/>
              </a:spcAft>
              <a:buNone/>
              <a:defRPr b="0" i="0">
                <a:latin typeface="Amazon Ember Display" panose="020F0603020204020204" pitchFamily="34" charset="0"/>
              </a:defRPr>
            </a:lvl3pPr>
            <a:lvl4pPr marL="914400" indent="0">
              <a:spcAft>
                <a:spcPts val="1800"/>
              </a:spcAft>
              <a:buNone/>
              <a:defRPr b="0" i="0">
                <a:latin typeface="Amazon Ember Display" panose="020F0603020204020204" pitchFamily="34" charset="0"/>
              </a:defRPr>
            </a:lvl4pPr>
            <a:lvl5pPr marL="1143000" indent="0">
              <a:spcAft>
                <a:spcPts val="1800"/>
              </a:spcAft>
              <a:buNone/>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C4422CFE-CB70-E144-AF43-F0FCE393742F}" type="datetime1">
              <a:rPr lang="en-US" smtClean="0"/>
              <a:pPr/>
              <a:t>8/4/25</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2203680"/>
          </a:xfrm>
        </p:spPr>
        <p:txBody>
          <a:bodyPr/>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F4FC2D43-256D-6645-BCF9-A844B8D70195}" type="datetime1">
              <a:rPr lang="en-US" smtClean="0"/>
              <a:pPr/>
              <a:t>8/4/25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8/4/25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Content, an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572058-8A2F-63B1-24B9-FF2FF1B020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412694"/>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8/4/25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Box 8">
            <a:extLst>
              <a:ext uri="{FF2B5EF4-FFF2-40B4-BE49-F238E27FC236}">
                <a16:creationId xmlns:a16="http://schemas.microsoft.com/office/drawing/2014/main" id="{BF3EF575-8224-DA14-5D32-515D4952C56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0" name="Picture 9">
            <a:extLst>
              <a:ext uri="{FF2B5EF4-FFF2-40B4-BE49-F238E27FC236}">
                <a16:creationId xmlns:a16="http://schemas.microsoft.com/office/drawing/2014/main" id="{73D20E4C-9187-3688-70E3-A4C82F7586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8255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68B873-04D3-AF11-8C29-6653AFF106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8/4/25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8/4/25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D467C09E-9944-944E-A974-7D6AA4E02B83}" type="datetime1">
              <a:rPr lang="en-US" smtClean="0"/>
              <a:pPr/>
              <a:t>8/4/25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1314206"/>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6F02E835-1245-C748-8E9F-651FE6B45587}" type="datetime1">
              <a:rPr lang="en-US" smtClean="0"/>
              <a:pPr/>
              <a:t>8/4/25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F96E8718-D810-5D42-BBA7-DBDBA7B074E9}" type="datetime1">
              <a:rPr lang="en-US" smtClean="0"/>
              <a:pPr/>
              <a:t>8/4/25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2B958DF5-F549-8B46-95E0-C2CB36033BB5}" type="datetime1">
              <a:rPr lang="en-US" smtClean="0"/>
              <a:pPr/>
              <a:t>8/4/25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539262" y="917577"/>
            <a:ext cx="10972800" cy="535531"/>
          </a:xfrm>
          <a:prstGeom prst="rect">
            <a:avLst/>
          </a:prstGeom>
        </p:spPr>
        <p:txBody>
          <a:bodyPr anchor="t" anchorCtr="0">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301397-8FE7-FB4B-82EE-58C288712F6D}" type="datetime1">
              <a:rPr lang="en-US" smtClean="0"/>
              <a:pPr/>
              <a:t>8/4/25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C3A8789C-A0D1-A74F-A15D-501FE221905E}" type="datetime1">
              <a:rPr lang="en-US" smtClean="0"/>
              <a:pPr/>
              <a:t>8/4/25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9C031CC3-E800-D94E-ACE2-59E99B1146F6}" type="datetime1">
              <a:rPr lang="en-US" smtClean="0"/>
              <a:pPr/>
              <a:t>8/4/25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2317558"/>
          </a:xfrm>
        </p:spPr>
        <p:txBody>
          <a:bodyPr/>
          <a:lstStyle>
            <a:lvl1pPr marL="0" indent="0">
              <a:spcAft>
                <a:spcPts val="1800"/>
              </a:spcAft>
              <a:buNone/>
              <a:defRPr sz="2400" b="0" i="0">
                <a:latin typeface="Amazon Ember Display" panose="020F0603020204020204" pitchFamily="34" charset="0"/>
              </a:defRPr>
            </a:lvl1pPr>
            <a:lvl2pPr marL="285750" indent="0">
              <a:spcAft>
                <a:spcPts val="1800"/>
              </a:spcAft>
              <a:buNone/>
              <a:defRPr sz="2000" b="0" i="0">
                <a:latin typeface="Amazon Ember Display" panose="020F0603020204020204" pitchFamily="34" charset="0"/>
              </a:defRPr>
            </a:lvl2pPr>
            <a:lvl3pPr marL="628650" indent="0">
              <a:spcAft>
                <a:spcPts val="1800"/>
              </a:spcAft>
              <a:buNone/>
              <a:defRPr sz="1800" b="0" i="0">
                <a:latin typeface="Amazon Ember Display" panose="020F0603020204020204" pitchFamily="34" charset="0"/>
              </a:defRPr>
            </a:lvl3pPr>
            <a:lvl4pPr marL="914400" indent="0">
              <a:spcAft>
                <a:spcPts val="1800"/>
              </a:spcAft>
              <a:buNone/>
              <a:defRPr sz="1600" b="0" i="0">
                <a:latin typeface="Amazon Ember Display" panose="020F0603020204020204" pitchFamily="34" charset="0"/>
              </a:defRPr>
            </a:lvl4pPr>
            <a:lvl5pPr marL="1143000" indent="0">
              <a:spcAft>
                <a:spcPts val="1800"/>
              </a:spcAft>
              <a:buNone/>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344B5C68-7AAF-714C-BA5C-79EE2A2BF521}" type="datetime1">
              <a:rPr lang="en-US" smtClean="0"/>
              <a:pPr/>
              <a:t>8/4/25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2342180"/>
          </a:xfrm>
        </p:spPr>
        <p:txBody>
          <a:bodyPr/>
          <a:lstStyle>
            <a:lvl1pPr marL="342900" indent="-342900">
              <a:buFont typeface="Arial" panose="020B0604020202020204" pitchFamily="34" charset="0"/>
              <a:buChar char="•"/>
              <a:defRPr sz="2400" b="0" i="0">
                <a:latin typeface="Amazon Ember Display" panose="020F0603020204020204" pitchFamily="34" charset="0"/>
              </a:defRPr>
            </a:lvl1pPr>
            <a:lvl2pPr marL="628650" indent="-342900">
              <a:buFont typeface="Arial" panose="020B0604020202020204" pitchFamily="34" charset="0"/>
              <a:buChar char="•"/>
              <a:defRPr sz="2000" b="0" i="0">
                <a:latin typeface="Amazon Ember Display" panose="020F0603020204020204" pitchFamily="34" charset="0"/>
              </a:defRPr>
            </a:lvl2pPr>
            <a:lvl3pPr marL="914400" indent="-285750">
              <a:buFont typeface="Arial" panose="020B0604020202020204" pitchFamily="34" charset="0"/>
              <a:buChar char="•"/>
              <a:defRPr sz="1800" b="0" i="0">
                <a:latin typeface="Amazon Ember Display" panose="020F0603020204020204" pitchFamily="34" charset="0"/>
              </a:defRPr>
            </a:lvl3pPr>
            <a:lvl4pPr marL="1144588" indent="-285750">
              <a:buFont typeface="Arial" panose="020B0604020202020204" pitchFamily="34" charset="0"/>
              <a:buChar char="•"/>
              <a:defRPr sz="1600" b="0" i="0">
                <a:latin typeface="Amazon Ember Display" panose="020F0603020204020204" pitchFamily="34" charset="0"/>
              </a:defRPr>
            </a:lvl4pPr>
            <a:lvl5pPr marL="1316038" indent="-285750">
              <a:buFont typeface="Arial" panose="020B0604020202020204" pitchFamily="34" charset="0"/>
              <a:buChar char="•"/>
              <a:defRPr sz="1600" b="0" i="0">
                <a:latin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122D055C-F955-814B-8E36-6633B2B2BF72}" type="datetime1">
              <a:rPr lang="en-US" smtClean="0"/>
              <a:pPr/>
              <a:t>8/4/25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826B4EB-F6CC-4C37-3CA9-1BCB13DA1DF9}"/>
              </a:ext>
            </a:extLst>
          </p:cNvPr>
          <p:cNvSpPr/>
          <p:nvPr userDrawn="1"/>
        </p:nvSpPr>
        <p:spPr>
          <a:xfrm>
            <a:off x="512956" y="512957"/>
            <a:ext cx="11159444" cy="5697344"/>
          </a:xfrm>
          <a:prstGeom prst="roundRect">
            <a:avLst>
              <a:gd name="adj" fmla="val 1733"/>
            </a:avLst>
          </a:prstGeom>
          <a:solidFill>
            <a:srgbClr val="EBFF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rIns="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8/4/25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Text Placeholder 10">
            <a:extLst>
              <a:ext uri="{FF2B5EF4-FFF2-40B4-BE49-F238E27FC236}">
                <a16:creationId xmlns:a16="http://schemas.microsoft.com/office/drawing/2014/main" id="{3442E0A2-8098-1B6F-94F7-A9E27EC775EE}"/>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pic>
        <p:nvPicPr>
          <p:cNvPr id="12" name="Picture 11">
            <a:extLst>
              <a:ext uri="{FF2B5EF4-FFF2-40B4-BE49-F238E27FC236}">
                <a16:creationId xmlns:a16="http://schemas.microsoft.com/office/drawing/2014/main" id="{B061DE8E-6B1F-49ED-9610-31027D9B77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B6475A-312A-4920-A448-D3119241B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8/4/25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A9F35CF-0293-AD03-12BE-0AD2771A7530}"/>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5E86E16-D3C5-9BCB-7BE2-1CA4299DCF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7" name="Picture 16">
            <a:extLst>
              <a:ext uri="{FF2B5EF4-FFF2-40B4-BE49-F238E27FC236}">
                <a16:creationId xmlns:a16="http://schemas.microsoft.com/office/drawing/2014/main" id="{B925287C-25B0-64C0-57CE-B3ACA784D0F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19607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Gradi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C6D9BD-DEEA-4A7B-C871-4536799F0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8/4/25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59FA2AE2-2071-6FBA-C0DF-DC91D9C45E8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40CE3C06-636B-539A-57AF-295DAA75FF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6" name="Picture 15">
            <a:extLst>
              <a:ext uri="{FF2B5EF4-FFF2-40B4-BE49-F238E27FC236}">
                <a16:creationId xmlns:a16="http://schemas.microsoft.com/office/drawing/2014/main" id="{C6B17F81-88A9-5971-99D1-BBD6A8A8BDE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25903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Gradient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1062C-933C-ED0F-B73C-DC245E7FAF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1"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8/4/25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2F74E9CC-3075-EE68-DD01-BF810D0A2E5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10573292-B887-5760-95C0-AEDAC62EB3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6" name="Picture 15">
            <a:extLst>
              <a:ext uri="{FF2B5EF4-FFF2-40B4-BE49-F238E27FC236}">
                <a16:creationId xmlns:a16="http://schemas.microsoft.com/office/drawing/2014/main" id="{5B2E29BE-BB61-D337-4DBC-22CE338B031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85541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8/4/25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8/4/25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8/4/25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14000039-AC38-8C4D-BBF6-A4179217D919}" type="datetime1">
              <a:rPr lang="en-US" smtClean="0"/>
              <a:pPr/>
              <a:t>8/4/25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BA838F1F-E927-864D-8933-A87A9B46D340}" type="datetime1">
              <a:rPr lang="en-US" smtClean="0"/>
              <a:pPr/>
              <a:t>8/4/25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F5CD9E88-8D52-D44B-9301-05276D5B5248}" type="datetime1">
              <a:rPr lang="en-US" smtClean="0"/>
              <a:pPr/>
              <a:t>8/4/25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539262" y="914401"/>
            <a:ext cx="10972800" cy="646331"/>
          </a:xfrm>
          <a:prstGeom prst="rect">
            <a:avLst/>
          </a:prstGeom>
        </p:spPr>
        <p:txBody>
          <a:bodyPr anchor="t" anchorCtr="0">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2591479"/>
          </a:xfrm>
        </p:spPr>
        <p:txBody>
          <a:bodyPr/>
          <a:lstStyle>
            <a:lvl1pPr marL="457200" indent="-457200">
              <a:buFont typeface="Arial" panose="020B0604020202020204" pitchFamily="34" charset="0"/>
              <a:buChar char="•"/>
              <a:defRPr sz="2800" b="0" i="0">
                <a:latin typeface="Amazon Ember Display" panose="020F0603020204020204" pitchFamily="34" charset="0"/>
              </a:defRPr>
            </a:lvl1pPr>
            <a:lvl2pPr marL="628650" indent="-342900">
              <a:buFont typeface="Arial" panose="020B0604020202020204" pitchFamily="34" charset="0"/>
              <a:buChar char="•"/>
              <a:defRPr sz="2400" b="0" i="0">
                <a:latin typeface="Amazon Ember Display" panose="020F0603020204020204" pitchFamily="34" charset="0"/>
              </a:defRPr>
            </a:lvl2pPr>
            <a:lvl3pPr marL="971550" indent="-342900">
              <a:buFont typeface="Arial" panose="020B0604020202020204" pitchFamily="34" charset="0"/>
              <a:buChar char="•"/>
              <a:defRPr sz="2000" b="0" i="0">
                <a:latin typeface="Amazon Ember Display" panose="020F0603020204020204" pitchFamily="34" charset="0"/>
              </a:defRPr>
            </a:lvl3pPr>
            <a:lvl4pPr marL="1144588" indent="-285750">
              <a:buFont typeface="Arial" panose="020B0604020202020204" pitchFamily="34" charset="0"/>
              <a:buChar char="•"/>
              <a:defRPr sz="1800" b="0" i="0">
                <a:latin typeface="Amazon Ember Display" panose="020F0603020204020204" pitchFamily="34" charset="0"/>
              </a:defRPr>
            </a:lvl4pPr>
            <a:lvl5pPr marL="1316038" indent="-285750">
              <a:buFont typeface="Arial" panose="020B0604020202020204" pitchFamily="34" charset="0"/>
              <a:buChar char="•"/>
              <a:defRPr sz="1800" b="0" i="0">
                <a:latin typeface="Amazon Ember Display" panose="020F0603020204020204" pitchFamily="34" charset="0"/>
              </a:defRPr>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CF3CEA-C5D6-3EE2-0ADF-9CA879927A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F4CEAE59-88AB-067D-8305-5D60E5C0CC94}"/>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7ED4E7E8-6939-47DD-F50C-1BE8D7C7AB1B}"/>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B0E08B7E-513C-0B0B-9DC0-33A10068E81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1EF1BFC-F8EA-31FF-2ECB-6FE640057D1C}"/>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BCF5D785-7779-B4A7-1593-D9E4005D4186}"/>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6C67EAE0-22D8-7774-6075-2E7C8D357946}"/>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8B073B14-3FCE-9EBE-8EF4-076D31F5D3A9}"/>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2B64E461-542C-9DF0-B91E-B36341643F32}"/>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0625BCAF-5C90-042B-0BAB-CD0E59CCA8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DDEC7666-E95B-BA1B-9CE7-A188F672FA4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237707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0EE6D9C-875B-CBBD-B13E-569C0B9A8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C3E01366-E822-32FE-65C0-B3B4125945BA}"/>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1E78FCF9-F25E-3767-EB4A-8D919FAD0C7D}"/>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A1C9D7C-4935-7A74-21C6-B88B45377B89}"/>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0D6E1ED-92EF-4477-D94E-EDA210EF885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3F1AB78F-B9B6-3B94-6F03-015F0598F319}"/>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7B0FD9D2-77A6-9253-CB15-84E1C403FB55}"/>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DAE79A02-C451-B664-9107-9D196F3382D7}"/>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1416FB4C-1D1E-4119-B730-03DD2E265086}"/>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30CC1F33-20B4-A2CC-CBF3-F33B6E957A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492CA65A-606C-B6BF-5226-3CAA4640D586}"/>
              </a:ext>
            </a:extLst>
          </p:cNvPr>
          <p:cNvSpPr txBox="1"/>
          <p:nvPr userDrawn="1"/>
        </p:nvSpPr>
        <p:spPr>
          <a:xfrm>
            <a:off x="527766" y="6025634"/>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07779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609600"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076329" y="1718982"/>
            <a:ext cx="2506071" cy="4491317"/>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lvl1pPr>
              <a:defRPr b="0" i="0">
                <a:latin typeface="Amazon Ember Display" panose="020F0603020204020204" pitchFamily="34" charset="0"/>
              </a:defRPr>
            </a:lvl1pPr>
          </a:lstStyle>
          <a:p>
            <a:fld id="{8DF6AC9B-6FB6-E64C-9786-C40DFE89F624}" type="datetime1">
              <a:rPr lang="en-US" smtClean="0"/>
              <a:pPr/>
              <a:t>8/4/25</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a:prstGeom prst="rect">
            <a:avLst/>
          </a:prstGeom>
        </p:spPr>
        <p:txBody>
          <a:bodyPr vert="eaVert">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66429" y="914399"/>
            <a:ext cx="2506071" cy="5295901"/>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lvl1pPr>
              <a:defRPr b="0" i="0">
                <a:latin typeface="Amazon Ember Display" panose="020F0603020204020204" pitchFamily="34" charset="0"/>
              </a:defRPr>
            </a:lvl1pPr>
          </a:lstStyle>
          <a:p>
            <a:fld id="{21DD148F-2774-EA45-8C22-2C39149188FB}" type="datetime1">
              <a:rPr lang="en-US" smtClean="0"/>
              <a:pPr/>
              <a:t>8/4/25</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mazon Ember Display" panose="020F0603020204020204" pitchFamily="34" charset="0"/>
            </a:endParaRP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6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593843-4CBC-A712-CB2B-B4F878BE34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4" name="Picture 3">
            <a:extLst>
              <a:ext uri="{FF2B5EF4-FFF2-40B4-BE49-F238E27FC236}">
                <a16:creationId xmlns:a16="http://schemas.microsoft.com/office/drawing/2014/main" id="{147956F9-9A88-E88F-A280-CAAF9B9B4CAD}"/>
              </a:ext>
            </a:extLst>
          </p:cNvPr>
          <p:cNvPicPr>
            <a:picLocks noChangeAspect="1"/>
          </p:cNvPicPr>
          <p:nvPr userDrawn="1"/>
        </p:nvPicPr>
        <p:blipFill>
          <a:blip r:embed="rId3"/>
          <a:srcRect r="55125"/>
          <a:stretch>
            <a:fillRect/>
          </a:stretch>
        </p:blipFill>
        <p:spPr>
          <a:xfrm>
            <a:off x="612648" y="502920"/>
            <a:ext cx="1165352" cy="740236"/>
          </a:xfrm>
          <a:prstGeom prst="rect">
            <a:avLst/>
          </a:prstGeom>
        </p:spPr>
      </p:pic>
    </p:spTree>
    <p:extLst>
      <p:ext uri="{BB962C8B-B14F-4D97-AF65-F5344CB8AC3E}">
        <p14:creationId xmlns:p14="http://schemas.microsoft.com/office/powerpoint/2010/main" val="311644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273828A-79F8-15CD-9D21-FB44B77FDB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1" name="Picture 10">
            <a:extLst>
              <a:ext uri="{FF2B5EF4-FFF2-40B4-BE49-F238E27FC236}">
                <a16:creationId xmlns:a16="http://schemas.microsoft.com/office/drawing/2014/main" id="{FA0E7CF6-AEC8-B8B6-2040-09A0612489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Tree>
    <p:extLst>
      <p:ext uri="{BB962C8B-B14F-4D97-AF65-F5344CB8AC3E}">
        <p14:creationId xmlns:p14="http://schemas.microsoft.com/office/powerpoint/2010/main" val="100852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0B1A274-34CE-9318-18E9-83796CAE51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1" name="Picture 10">
            <a:extLst>
              <a:ext uri="{FF2B5EF4-FFF2-40B4-BE49-F238E27FC236}">
                <a16:creationId xmlns:a16="http://schemas.microsoft.com/office/drawing/2014/main" id="{47D75C48-1113-B98D-B01C-9CF253E8BB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16413"/>
            <a:ext cx="979714" cy="586152"/>
          </a:xfrm>
          <a:prstGeom prst="rect">
            <a:avLst/>
          </a:prstGeom>
        </p:spPr>
      </p:pic>
    </p:spTree>
    <p:extLst>
      <p:ext uri="{BB962C8B-B14F-4D97-AF65-F5344CB8AC3E}">
        <p14:creationId xmlns:p14="http://schemas.microsoft.com/office/powerpoint/2010/main" val="298635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C5CAEF-E4CF-4B92-233A-7553242F64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1"/>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0" name="Picture 9">
            <a:extLst>
              <a:ext uri="{FF2B5EF4-FFF2-40B4-BE49-F238E27FC236}">
                <a16:creationId xmlns:a16="http://schemas.microsoft.com/office/drawing/2014/main" id="{1D45EB7E-B60E-0A55-8AB4-0421DDF33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05455" y="5759695"/>
            <a:ext cx="740228" cy="442870"/>
          </a:xfrm>
          <a:prstGeom prst="rect">
            <a:avLst/>
          </a:prstGeom>
        </p:spPr>
      </p:pic>
    </p:spTree>
    <p:extLst>
      <p:ext uri="{BB962C8B-B14F-4D97-AF65-F5344CB8AC3E}">
        <p14:creationId xmlns:p14="http://schemas.microsoft.com/office/powerpoint/2010/main" val="20682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46A2E1-DADB-E7FA-8523-F125A4AEE4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9" name="Picture 8">
            <a:extLst>
              <a:ext uri="{FF2B5EF4-FFF2-40B4-BE49-F238E27FC236}">
                <a16:creationId xmlns:a16="http://schemas.microsoft.com/office/drawing/2014/main" id="{B6139FD2-9628-8192-7052-B005333F7B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05455" y="5759695"/>
            <a:ext cx="740228" cy="442870"/>
          </a:xfrm>
          <a:prstGeom prst="rect">
            <a:avLst/>
          </a:prstGeom>
        </p:spPr>
      </p:pic>
    </p:spTree>
    <p:extLst>
      <p:ext uri="{BB962C8B-B14F-4D97-AF65-F5344CB8AC3E}">
        <p14:creationId xmlns:p14="http://schemas.microsoft.com/office/powerpoint/2010/main" val="28189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178C6C-A11A-B7DA-DE97-C5EF3DA242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369332"/>
          </a:xfrm>
        </p:spPr>
        <p:txBody>
          <a:bodyPr wrap="square"/>
          <a:lstStyle>
            <a:lvl1pPr marL="0" indent="0">
              <a:spcAft>
                <a:spcPts val="0"/>
              </a:spcAft>
              <a:buNone/>
              <a:defRPr sz="20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35531"/>
          </a:xfrm>
        </p:spPr>
        <p:txBody>
          <a:bodyPr wrap="square"/>
          <a:lstStyle>
            <a:lvl1pPr marL="0" indent="0">
              <a:spcAft>
                <a:spcPts val="300"/>
              </a:spcAft>
              <a:buNone/>
              <a:defRPr sz="1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p>
        </p:txBody>
      </p:sp>
      <p:pic>
        <p:nvPicPr>
          <p:cNvPr id="13" name="Picture 12">
            <a:extLst>
              <a:ext uri="{FF2B5EF4-FFF2-40B4-BE49-F238E27FC236}">
                <a16:creationId xmlns:a16="http://schemas.microsoft.com/office/drawing/2014/main" id="{EFD3426E-C2E7-51F1-EBF9-5831816B57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05455" y="5759695"/>
            <a:ext cx="740228" cy="442870"/>
          </a:xfrm>
          <a:prstGeom prst="rect">
            <a:avLst/>
          </a:prstGeom>
        </p:spPr>
      </p:pic>
    </p:spTree>
    <p:extLst>
      <p:ext uri="{BB962C8B-B14F-4D97-AF65-F5344CB8AC3E}">
        <p14:creationId xmlns:p14="http://schemas.microsoft.com/office/powerpoint/2010/main" val="210946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361C3B-4A14-5F26-5768-6B75326001AC}"/>
              </a:ext>
            </a:extLst>
          </p:cNvPr>
          <p:cNvPicPr>
            <a:picLocks noChangeAspect="1"/>
          </p:cNvPicPr>
          <p:nvPr userDrawn="1"/>
        </p:nvPicPr>
        <p:blipFill>
          <a:blip r:embed="rId2">
            <a:extLst>
              <a:ext uri="{28A0092B-C50C-407E-A947-70E740481C1C}">
                <a14:useLocalDpi xmlns:a14="http://schemas.microsoft.com/office/drawing/2010/main" val="0"/>
              </a:ext>
            </a:extLst>
          </a:blip>
          <a:srcRect r="97717"/>
          <a:stretch>
            <a:fillRect/>
          </a:stretch>
        </p:blipFill>
        <p:spPr>
          <a:xfrm>
            <a:off x="0" y="0"/>
            <a:ext cx="278296" cy="6858000"/>
          </a:xfrm>
          <a:prstGeom prst="rect">
            <a:avLst/>
          </a:prstGeom>
        </p:spPr>
      </p:pic>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49690"/>
          </a:xfrm>
        </p:spPr>
        <p:txBody>
          <a:bodyPr/>
          <a:lstStyle>
            <a:lvl1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8/4/25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29358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E4742-39F0-4C44-00E8-B91F451C1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49690"/>
          </a:xfrm>
        </p:spPr>
        <p:txBody>
          <a:bodyPr/>
          <a:lstStyle>
            <a:lvl1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8/4/25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E9F3380B-4C2C-4CFA-5735-2689C62E6B51}"/>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19813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932EFD-B8A1-B84B-48C9-1BE2EB4AF0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3549690"/>
          </a:xfrm>
        </p:spPr>
        <p:txBody>
          <a:bodyPr/>
          <a:lstStyle>
            <a:lvl1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0" indent="0">
              <a:spcAft>
                <a:spcPts val="30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6736434-7E81-994B-854B-1BF33F160A0D}" type="datetime1">
              <a:rPr lang="en-US" smtClean="0"/>
              <a:pPr/>
              <a:t>8/4/25</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ADD7451C-3F29-6F6D-F332-22252720A08E}"/>
              </a:ext>
            </a:extLst>
          </p:cNvPr>
          <p:cNvSpPr>
            <a:spLocks noGrp="1"/>
          </p:cNvSpPr>
          <p:nvPr>
            <p:ph type="title" hasCustomPrompt="1"/>
          </p:nvPr>
        </p:nvSpPr>
        <p:spPr>
          <a:xfrm>
            <a:off x="525376"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Agenda layout</a:t>
            </a:r>
          </a:p>
        </p:txBody>
      </p:sp>
    </p:spTree>
    <p:extLst>
      <p:ext uri="{BB962C8B-B14F-4D97-AF65-F5344CB8AC3E}">
        <p14:creationId xmlns:p14="http://schemas.microsoft.com/office/powerpoint/2010/main" val="331738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00D62F-E191-C046-B6EA-E79BE99AA24A}" type="datetime1">
              <a:rPr lang="en-US" smtClean="0"/>
              <a:pPr/>
              <a:t>8/4/25</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2146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Gradien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8A1DB3-21D8-7727-05ED-700D044617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8/4/25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extBox 4">
            <a:extLst>
              <a:ext uri="{FF2B5EF4-FFF2-40B4-BE49-F238E27FC236}">
                <a16:creationId xmlns:a16="http://schemas.microsoft.com/office/drawing/2014/main" id="{DDDBE47E-DAA2-53AD-A19F-7E10713DCC3B}"/>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146523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Gradien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B5C98E-29D0-7549-A4E6-151AFAD547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8/4/25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extBox 4">
            <a:extLst>
              <a:ext uri="{FF2B5EF4-FFF2-40B4-BE49-F238E27FC236}">
                <a16:creationId xmlns:a16="http://schemas.microsoft.com/office/drawing/2014/main" id="{12237F78-6104-4004-2FA4-4DC0815B72C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58284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Gradient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42795-04B8-8DCD-975B-E72373E3A3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10972800" cy="590931"/>
          </a:xfrm>
          <a:prstGeom prst="rect">
            <a:avLst/>
          </a:prstGeom>
        </p:spPr>
        <p:txBody>
          <a:bodyPr/>
          <a:lstStyle>
            <a:lvl1pPr>
              <a:defRPr sz="36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only layout with gradient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393093C1-DE68-B74B-A980-4E3BCEBC269D}" type="datetime1">
              <a:rPr lang="en-US" smtClean="0"/>
              <a:pPr/>
              <a:t>8/4/25</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5" name="TextBox 4">
            <a:extLst>
              <a:ext uri="{FF2B5EF4-FFF2-40B4-BE49-F238E27FC236}">
                <a16:creationId xmlns:a16="http://schemas.microsoft.com/office/drawing/2014/main" id="{B9D7D0A3-F064-9569-A6C6-9EFB587B0B1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416590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1B">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6BE91D-E2C8-E92E-F84F-301C485175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8" y="314619"/>
            <a:ext cx="1283702" cy="769597"/>
          </a:xfrm>
          <a:prstGeom prst="rect">
            <a:avLst/>
          </a:prstGeom>
        </p:spPr>
      </p:pic>
      <p:sp>
        <p:nvSpPr>
          <p:cNvPr id="10" name="Text Placeholder 7">
            <a:extLst>
              <a:ext uri="{FF2B5EF4-FFF2-40B4-BE49-F238E27FC236}">
                <a16:creationId xmlns:a16="http://schemas.microsoft.com/office/drawing/2014/main" id="{CA667889-09AD-2802-609E-5B422FC70CC5}"/>
              </a:ext>
            </a:extLst>
          </p:cNvPr>
          <p:cNvSpPr>
            <a:spLocks noGrp="1"/>
          </p:cNvSpPr>
          <p:nvPr>
            <p:ph type="body" sz="quarter" idx="10" hasCustomPrompt="1"/>
          </p:nvPr>
        </p:nvSpPr>
        <p:spPr>
          <a:xfrm>
            <a:off x="609598" y="3965866"/>
            <a:ext cx="3713020" cy="191515"/>
          </a:xfrm>
        </p:spPr>
        <p:txBody>
          <a:bodyPr wrap="square"/>
          <a:lstStyle>
            <a:lvl1pPr marL="0" indent="0">
              <a:spcAft>
                <a:spcPts val="0"/>
              </a:spcAft>
              <a:buNone/>
              <a:defRPr sz="13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EYEBROW TREATMENT</a:t>
            </a:r>
          </a:p>
        </p:txBody>
      </p:sp>
      <p:sp>
        <p:nvSpPr>
          <p:cNvPr id="11" name="Title 1">
            <a:extLst>
              <a:ext uri="{FF2B5EF4-FFF2-40B4-BE49-F238E27FC236}">
                <a16:creationId xmlns:a16="http://schemas.microsoft.com/office/drawing/2014/main" id="{6A177297-A5AF-7CEE-5816-E3D493824EEF}"/>
              </a:ext>
            </a:extLst>
          </p:cNvPr>
          <p:cNvSpPr>
            <a:spLocks noGrp="1"/>
          </p:cNvSpPr>
          <p:nvPr>
            <p:ph type="ctrTitle" hasCustomPrompt="1"/>
          </p:nvPr>
        </p:nvSpPr>
        <p:spPr>
          <a:xfrm>
            <a:off x="477246" y="4440902"/>
            <a:ext cx="6460999" cy="166539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br>
              <a:rPr lang="en-US" dirty="0"/>
            </a:br>
            <a:r>
              <a:rPr lang="en-US" dirty="0"/>
              <a:t>here</a:t>
            </a:r>
          </a:p>
        </p:txBody>
      </p:sp>
      <p:sp>
        <p:nvSpPr>
          <p:cNvPr id="12" name="Text Placeholder 11">
            <a:extLst>
              <a:ext uri="{FF2B5EF4-FFF2-40B4-BE49-F238E27FC236}">
                <a16:creationId xmlns:a16="http://schemas.microsoft.com/office/drawing/2014/main" id="{50363E65-101C-AC0F-9792-DAB94457D9B2}"/>
              </a:ext>
            </a:extLst>
          </p:cNvPr>
          <p:cNvSpPr>
            <a:spLocks noGrp="1"/>
          </p:cNvSpPr>
          <p:nvPr>
            <p:ph type="body" sz="quarter" idx="13" hasCustomPrompt="1"/>
          </p:nvPr>
        </p:nvSpPr>
        <p:spPr>
          <a:xfrm>
            <a:off x="9170126" y="5034988"/>
            <a:ext cx="2544628" cy="313932"/>
          </a:xfrm>
        </p:spPr>
        <p:txBody>
          <a:bodyPr wrap="square"/>
          <a:lstStyle>
            <a:lvl1pPr marL="0" indent="0" algn="ctr">
              <a:spcAft>
                <a:spcPts val="300"/>
              </a:spcAft>
              <a:buNone/>
              <a:defRPr sz="1600" b="0" i="0">
                <a:solidFill>
                  <a:schemeClr val="tx2"/>
                </a:solidFill>
                <a:latin typeface="Amazon Ember Display" panose="020F0603020204020204" pitchFamily="34" charset="0"/>
              </a:defRPr>
            </a:lvl1pPr>
          </a:lstStyle>
          <a:p>
            <a:pPr lvl="0"/>
            <a:r>
              <a:rPr lang="en-US" dirty="0"/>
              <a:t>In collaboration with</a:t>
            </a:r>
          </a:p>
        </p:txBody>
      </p:sp>
    </p:spTree>
    <p:extLst>
      <p:ext uri="{BB962C8B-B14F-4D97-AF65-F5344CB8AC3E}">
        <p14:creationId xmlns:p14="http://schemas.microsoft.com/office/powerpoint/2010/main" val="196801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341632"/>
          </a:xfrm>
        </p:spPr>
        <p:txBody>
          <a:bodyPr/>
          <a:lstStyle>
            <a:lvl1pPr marL="0" indent="0">
              <a:buNone/>
              <a:defRPr sz="1800" b="0" i="0" cap="none" spc="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31D3B374-854B-EF47-9B56-0018B9F83111}" type="datetime1">
              <a:rPr lang="en-US" smtClean="0"/>
              <a:pPr/>
              <a:t>8/4/25</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225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238B2222-37A4-5449-B1D9-9B13ADA59E84}" type="datetime1">
              <a:rPr lang="en-US" smtClean="0"/>
              <a:pPr/>
              <a:t>8/4/25</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32298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2767937"/>
          </a:xfrm>
        </p:spPr>
        <p:txBody>
          <a:bodyPr/>
          <a:lstStyle>
            <a:lvl1pPr marL="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B9026E32-37D5-A446-8A01-9B6BBEB5E690}" type="datetime1">
              <a:rPr lang="en-US" smtClean="0"/>
              <a:pPr/>
              <a:t>8/4/25</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108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844608"/>
          </a:xfrm>
        </p:spPr>
        <p:txBody>
          <a:bodyPr/>
          <a:lstStyle>
            <a:lvl1pPr marL="457200" indent="-4572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F68F78D1-9721-044C-B65C-A6FC97994CEC}" type="datetime1">
              <a:rPr lang="en-US" smtClean="0"/>
              <a:pPr/>
              <a:t>8/4/25</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57881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2767937"/>
          </a:xfrm>
        </p:spPr>
        <p:txBody>
          <a:bodyPr/>
          <a:lstStyle>
            <a:lvl1pPr marL="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C4422CFE-CB70-E144-AF43-F0FCE393742F}" type="datetime1">
              <a:rPr lang="en-US" smtClean="0"/>
              <a:pPr/>
              <a:t>8/4/25</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98105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1844608"/>
          </a:xfrm>
        </p:spPr>
        <p:txBody>
          <a:bodyPr/>
          <a:lstStyle>
            <a:lvl1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a:defRPr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F4FC2D43-256D-6645-BCF9-A844B8D70195}" type="datetime1">
              <a:rPr lang="en-US" smtClean="0"/>
              <a:pPr/>
              <a:t>8/4/25</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17017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03484E-63E1-C65B-B9E9-64BEBDE8D8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540935"/>
          </a:xfrm>
        </p:spPr>
        <p:txBody>
          <a:bodyPr/>
          <a:lstStyle>
            <a:lvl1pPr marL="0" indent="0">
              <a:spcAft>
                <a:spcPts val="1800"/>
              </a:spcAft>
              <a:buNone/>
              <a:defRPr sz="24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8/4/25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Box 8">
            <a:extLst>
              <a:ext uri="{FF2B5EF4-FFF2-40B4-BE49-F238E27FC236}">
                <a16:creationId xmlns:a16="http://schemas.microsoft.com/office/drawing/2014/main" id="{72F72762-FFD8-44A0-D0C3-72BB36D53F8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bg1"/>
                </a:solidFill>
                <a:latin typeface="Amazon Ember Display" panose="020F0603020204020204" pitchFamily="34" charset="0"/>
              </a:rPr>
              <a:t>© 2025, Amazon Web Services, Inc. or its affiliates. All rights reserved. Amazon Confidential and Trademark.</a:t>
            </a:r>
          </a:p>
        </p:txBody>
      </p:sp>
    </p:spTree>
    <p:extLst>
      <p:ext uri="{BB962C8B-B14F-4D97-AF65-F5344CB8AC3E}">
        <p14:creationId xmlns:p14="http://schemas.microsoft.com/office/powerpoint/2010/main" val="5928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Content, and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6996DA-5BE5-07A1-3E6B-5009A6B7A2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5334000" cy="978729"/>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1540935"/>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8C0C526-AA41-9246-8D2F-123642CF358A}" type="datetime1">
              <a:rPr lang="en-US" smtClean="0"/>
              <a:pPr/>
              <a:t>8/4/25</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E4A259B-C4CE-849A-F79A-9E5DAF81688F}"/>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01BD7AE4-AC04-819B-6BE0-5525488F82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55933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A03B37-6F96-EEE5-6D3D-8FE6A854A474}"/>
              </a:ext>
            </a:extLst>
          </p:cNvPr>
          <p:cNvPicPr>
            <a:picLocks noChangeAspect="1"/>
          </p:cNvPicPr>
          <p:nvPr userDrawn="1"/>
        </p:nvPicPr>
        <p:blipFill>
          <a:blip r:embed="rId2">
            <a:extLst>
              <a:ext uri="{28A0092B-C50C-407E-A947-70E740481C1C}">
                <a14:useLocalDpi xmlns:a14="http://schemas.microsoft.com/office/drawing/2010/main" val="0"/>
              </a:ext>
            </a:extLst>
          </a:blip>
          <a:srcRect b="5055"/>
          <a:stretch/>
        </p:blipFill>
        <p:spPr>
          <a:xfrm>
            <a:off x="0" y="0"/>
            <a:ext cx="12192000" cy="6858000"/>
          </a:xfrm>
          <a:prstGeom prst="rect">
            <a:avLst/>
          </a:prstGeom>
        </p:spPr>
      </p:pic>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8/4/25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9770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C6CBC29B-2875-A847-90DD-93F5B9D216F5}" type="datetime1">
              <a:rPr lang="en-US" smtClean="0"/>
              <a:pPr/>
              <a:t>8/4/25</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8247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7" y="3965866"/>
            <a:ext cx="3142271" cy="191515"/>
          </a:xfrm>
        </p:spPr>
        <p:txBody>
          <a:bodyPr wrap="square"/>
          <a:lstStyle>
            <a:lvl1pPr marL="0" indent="0">
              <a:spcAft>
                <a:spcPts val="0"/>
              </a:spcAft>
              <a:buNone/>
              <a:defRPr sz="13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EYEBROW TREATMENT</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4440902"/>
            <a:ext cx="6460999" cy="166539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br>
              <a:rPr lang="en-US" dirty="0"/>
            </a:br>
            <a:r>
              <a:rPr lang="en-US" dirty="0"/>
              <a:t>here</a:t>
            </a:r>
          </a:p>
        </p:txBody>
      </p:sp>
      <p:pic>
        <p:nvPicPr>
          <p:cNvPr id="10" name="Picture 9">
            <a:extLst>
              <a:ext uri="{FF2B5EF4-FFF2-40B4-BE49-F238E27FC236}">
                <a16:creationId xmlns:a16="http://schemas.microsoft.com/office/drawing/2014/main" id="{945DBD93-60E8-0B8F-03C1-2B446EC2F7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8" y="314619"/>
            <a:ext cx="1283702" cy="769597"/>
          </a:xfrm>
          <a:prstGeom prst="rect">
            <a:avLst/>
          </a:prstGeom>
        </p:spPr>
      </p:pic>
      <p:sp>
        <p:nvSpPr>
          <p:cNvPr id="12" name="Text Placeholder 11">
            <a:extLst>
              <a:ext uri="{FF2B5EF4-FFF2-40B4-BE49-F238E27FC236}">
                <a16:creationId xmlns:a16="http://schemas.microsoft.com/office/drawing/2014/main" id="{B3897E40-56A2-91DD-CCE8-8E38608EBFA0}"/>
              </a:ext>
            </a:extLst>
          </p:cNvPr>
          <p:cNvSpPr>
            <a:spLocks noGrp="1"/>
          </p:cNvSpPr>
          <p:nvPr>
            <p:ph type="body" sz="quarter" idx="13" hasCustomPrompt="1"/>
          </p:nvPr>
        </p:nvSpPr>
        <p:spPr>
          <a:xfrm>
            <a:off x="9170126" y="5034988"/>
            <a:ext cx="2544628" cy="313932"/>
          </a:xfrm>
        </p:spPr>
        <p:txBody>
          <a:bodyPr wrap="square"/>
          <a:lstStyle>
            <a:lvl1pPr marL="0" indent="0" algn="ctr">
              <a:spcAft>
                <a:spcPts val="300"/>
              </a:spcAft>
              <a:buNone/>
              <a:defRPr sz="1600" b="0" i="0">
                <a:solidFill>
                  <a:schemeClr val="tx2"/>
                </a:solidFill>
                <a:latin typeface="Amazon Ember Display" panose="020F0603020204020204" pitchFamily="34" charset="0"/>
              </a:defRPr>
            </a:lvl1pPr>
          </a:lstStyle>
          <a:p>
            <a:pPr lvl="0"/>
            <a:r>
              <a:rPr lang="en-US" dirty="0"/>
              <a:t>In collaboration with</a:t>
            </a:r>
          </a:p>
        </p:txBody>
      </p:sp>
    </p:spTree>
    <p:extLst>
      <p:ext uri="{BB962C8B-B14F-4D97-AF65-F5344CB8AC3E}">
        <p14:creationId xmlns:p14="http://schemas.microsoft.com/office/powerpoint/2010/main" val="327709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D467C09E-9944-944E-A974-7D6AA4E02B83}" type="datetime1">
              <a:rPr lang="en-US" smtClean="0"/>
              <a:pPr/>
              <a:t>8/4/25</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21641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1134670"/>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1134670"/>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1134670"/>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6F02E835-1245-C748-8E9F-651FE6B45587}" type="datetime1">
              <a:rPr lang="en-US" smtClean="0"/>
              <a:pPr/>
              <a:t>8/4/25</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83424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F96E8718-D810-5D42-BBA7-DBDBA7B074E9}" type="datetime1">
              <a:rPr lang="en-US" smtClean="0"/>
              <a:pPr/>
              <a:t>8/4/25</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image</a:t>
            </a:r>
          </a:p>
        </p:txBody>
      </p:sp>
    </p:spTree>
    <p:extLst>
      <p:ext uri="{BB962C8B-B14F-4D97-AF65-F5344CB8AC3E}">
        <p14:creationId xmlns:p14="http://schemas.microsoft.com/office/powerpoint/2010/main" val="306045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539262" y="917577"/>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0" i="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885371"/>
          </a:xfrm>
        </p:spPr>
        <p:txBody>
          <a:bodyPr/>
          <a:lstStyle>
            <a:lvl1pPr marL="0" indent="0">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buNone/>
              <a:defRPr sz="14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2B958DF5-F549-8B46-95E0-C2CB36033BB5}" type="datetime1">
              <a:rPr lang="en-US" smtClean="0"/>
              <a:pPr/>
              <a:t>8/4/25</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3443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539262" y="917577"/>
            <a:ext cx="10972800" cy="535531"/>
          </a:xfrm>
          <a:prstGeom prst="rect">
            <a:avLst/>
          </a:prstGeom>
        </p:spPr>
        <p:txBody>
          <a:bodyPr anchor="t" anchorCtr="0">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96301397-8FE7-FB4B-82EE-58C288712F6D}" type="datetime1">
              <a:rPr lang="en-US" smtClean="0"/>
              <a:pPr/>
              <a:t>8/4/25</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7847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2569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C3A8789C-A0D1-A74F-A15D-501FE221905E}" type="datetime1">
              <a:rPr lang="en-US" smtClean="0"/>
              <a:pPr/>
              <a:t>8/4/25</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88408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2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9C031CC3-E800-D94E-ACE2-59E99B1146F6}" type="datetime1">
              <a:rPr lang="en-US" smtClean="0"/>
              <a:pPr/>
              <a:t>8/4/25</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46060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2574038"/>
          </a:xfrm>
        </p:spPr>
        <p:txBody>
          <a:bodyPr/>
          <a:lstStyle>
            <a:lvl1pPr marL="0" indent="0">
              <a:spcAft>
                <a:spcPts val="1800"/>
              </a:spcAft>
              <a:buNone/>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spcAft>
                <a:spcPts val="180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spcAft>
                <a:spcPts val="1800"/>
              </a:spcAft>
              <a:buNone/>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spcAft>
                <a:spcPts val="1800"/>
              </a:spcAft>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344B5C68-7AAF-714C-BA5C-79EE2A2BF521}" type="datetime1">
              <a:rPr lang="en-US" smtClean="0"/>
              <a:pPr/>
              <a:t>8/4/25</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14955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1983107"/>
          </a:xfrm>
        </p:spPr>
        <p:txBody>
          <a:bodyPr/>
          <a:lstStyle>
            <a:lvl1pPr marL="342900" indent="-342900">
              <a:buFont typeface="Arial" panose="020B0604020202020204" pitchFamily="34" charset="0"/>
              <a:buChar char="•"/>
              <a:defRPr sz="2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buFont typeface="Arial" panose="020B0604020202020204" pitchFamily="34" charset="0"/>
              <a:buChar char="•"/>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00150" indent="-285750">
              <a:buFont typeface="Arial" panose="020B0604020202020204" pitchFamily="34" charset="0"/>
              <a:buChar char="•"/>
              <a:defRPr sz="1800" b="0" i="0">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buFont typeface="Arial" panose="020B0604020202020204" pitchFamily="34" charset="0"/>
              <a:buChar char="•"/>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341632"/>
          </a:xfrm>
        </p:spPr>
        <p:txBody>
          <a:bodyPr/>
          <a:lstStyle>
            <a:lvl1pPr marL="0" indent="0">
              <a:buNone/>
              <a:defRPr lang="en-US" sz="1800" b="0" i="0" kern="1200" cap="none" spc="0" baseline="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122D055C-F955-814B-8E36-6633B2B2BF72}" type="datetime1">
              <a:rPr lang="en-US" smtClean="0"/>
              <a:pPr/>
              <a:t>8/4/25</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4969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1B">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35B44E-D009-7238-7D9A-79314B1D0C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13" name="Text Placeholder 7">
            <a:extLst>
              <a:ext uri="{FF2B5EF4-FFF2-40B4-BE49-F238E27FC236}">
                <a16:creationId xmlns:a16="http://schemas.microsoft.com/office/drawing/2014/main" id="{F7A14831-118F-D903-FBF8-08F6C0E1C51D}"/>
              </a:ext>
            </a:extLst>
          </p:cNvPr>
          <p:cNvSpPr>
            <a:spLocks noGrp="1"/>
          </p:cNvSpPr>
          <p:nvPr>
            <p:ph type="body" sz="quarter" idx="10" hasCustomPrompt="1"/>
          </p:nvPr>
        </p:nvSpPr>
        <p:spPr>
          <a:xfrm>
            <a:off x="609598" y="3965866"/>
            <a:ext cx="3170550" cy="191515"/>
          </a:xfrm>
        </p:spPr>
        <p:txBody>
          <a:bodyPr wrap="square"/>
          <a:lstStyle>
            <a:lvl1pPr marL="0" indent="0">
              <a:spcAft>
                <a:spcPts val="0"/>
              </a:spcAft>
              <a:buNone/>
              <a:defRPr sz="13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EYEBROW TREATMENT</a:t>
            </a:r>
          </a:p>
        </p:txBody>
      </p:sp>
      <p:sp>
        <p:nvSpPr>
          <p:cNvPr id="14" name="Title 1">
            <a:extLst>
              <a:ext uri="{FF2B5EF4-FFF2-40B4-BE49-F238E27FC236}">
                <a16:creationId xmlns:a16="http://schemas.microsoft.com/office/drawing/2014/main" id="{D5667255-5717-15E3-15D5-EE54F25E2498}"/>
              </a:ext>
            </a:extLst>
          </p:cNvPr>
          <p:cNvSpPr>
            <a:spLocks noGrp="1"/>
          </p:cNvSpPr>
          <p:nvPr>
            <p:ph type="ctrTitle" hasCustomPrompt="1"/>
          </p:nvPr>
        </p:nvSpPr>
        <p:spPr>
          <a:xfrm>
            <a:off x="477246" y="4440902"/>
            <a:ext cx="6460999" cy="1665390"/>
          </a:xfrm>
          <a:prstGeom prst="rect">
            <a:avLst/>
          </a:prstGeom>
        </p:spPr>
        <p:txBody>
          <a:bodyPr wrap="square" anchor="t" anchorCtr="0"/>
          <a:lstStyle>
            <a:lvl1pPr algn="l">
              <a:defRPr sz="60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title</a:t>
            </a:r>
            <a:br>
              <a:rPr lang="en-US" dirty="0"/>
            </a:br>
            <a:r>
              <a:rPr lang="en-US" dirty="0"/>
              <a:t>here</a:t>
            </a:r>
          </a:p>
        </p:txBody>
      </p:sp>
      <p:pic>
        <p:nvPicPr>
          <p:cNvPr id="17" name="Picture 16">
            <a:extLst>
              <a:ext uri="{FF2B5EF4-FFF2-40B4-BE49-F238E27FC236}">
                <a16:creationId xmlns:a16="http://schemas.microsoft.com/office/drawing/2014/main" id="{0AA3514D-62F7-F4CA-514C-09D1E5C317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8" y="314619"/>
            <a:ext cx="1283702" cy="769597"/>
          </a:xfrm>
          <a:prstGeom prst="rect">
            <a:avLst/>
          </a:prstGeom>
        </p:spPr>
      </p:pic>
      <p:sp>
        <p:nvSpPr>
          <p:cNvPr id="22" name="Text Placeholder 11">
            <a:extLst>
              <a:ext uri="{FF2B5EF4-FFF2-40B4-BE49-F238E27FC236}">
                <a16:creationId xmlns:a16="http://schemas.microsoft.com/office/drawing/2014/main" id="{37019E3F-7419-4C95-D907-DC1BEA403647}"/>
              </a:ext>
            </a:extLst>
          </p:cNvPr>
          <p:cNvSpPr>
            <a:spLocks noGrp="1"/>
          </p:cNvSpPr>
          <p:nvPr>
            <p:ph type="body" sz="quarter" idx="13" hasCustomPrompt="1"/>
          </p:nvPr>
        </p:nvSpPr>
        <p:spPr>
          <a:xfrm>
            <a:off x="9170126" y="5034988"/>
            <a:ext cx="2544628" cy="313932"/>
          </a:xfrm>
        </p:spPr>
        <p:txBody>
          <a:bodyPr wrap="square"/>
          <a:lstStyle>
            <a:lvl1pPr marL="0" indent="0" algn="ctr">
              <a:spcAft>
                <a:spcPts val="300"/>
              </a:spcAft>
              <a:buNone/>
              <a:defRPr sz="1600" b="0" i="0">
                <a:solidFill>
                  <a:schemeClr val="tx2"/>
                </a:solidFill>
                <a:latin typeface="Amazon Ember Display" panose="020F0603020204020204" pitchFamily="34" charset="0"/>
              </a:defRPr>
            </a:lvl1pPr>
          </a:lstStyle>
          <a:p>
            <a:pPr lvl="0"/>
            <a:r>
              <a:rPr lang="en-US" dirty="0"/>
              <a:t>In collaboration with</a:t>
            </a:r>
          </a:p>
        </p:txBody>
      </p:sp>
    </p:spTree>
    <p:extLst>
      <p:ext uri="{BB962C8B-B14F-4D97-AF65-F5344CB8AC3E}">
        <p14:creationId xmlns:p14="http://schemas.microsoft.com/office/powerpoint/2010/main" val="351582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1763FF7-5605-71F8-6697-EB254219C7B0}"/>
              </a:ext>
            </a:extLst>
          </p:cNvPr>
          <p:cNvSpPr/>
          <p:nvPr userDrawn="1"/>
        </p:nvSpPr>
        <p:spPr>
          <a:xfrm>
            <a:off x="512957" y="501806"/>
            <a:ext cx="11240428" cy="5708494"/>
          </a:xfrm>
          <a:prstGeom prst="roundRect">
            <a:avLst>
              <a:gd name="adj" fmla="val 1532"/>
            </a:avLst>
          </a:prstGeom>
          <a:solidFill>
            <a:srgbClr val="1D262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8/4/25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pic>
        <p:nvPicPr>
          <p:cNvPr id="15" name="Picture 14">
            <a:extLst>
              <a:ext uri="{FF2B5EF4-FFF2-40B4-BE49-F238E27FC236}">
                <a16:creationId xmlns:a16="http://schemas.microsoft.com/office/drawing/2014/main" id="{39B32C00-084F-28C0-BB8F-C28174CF1C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5928" y="1942480"/>
            <a:ext cx="398998" cy="338709"/>
          </a:xfrm>
          <a:prstGeom prst="rect">
            <a:avLst/>
          </a:prstGeom>
        </p:spPr>
      </p:pic>
      <p:sp>
        <p:nvSpPr>
          <p:cNvPr id="16" name="Title 1">
            <a:extLst>
              <a:ext uri="{FF2B5EF4-FFF2-40B4-BE49-F238E27FC236}">
                <a16:creationId xmlns:a16="http://schemas.microsoft.com/office/drawing/2014/main" id="{B57A2FB6-579C-8BDA-C03C-733FDD502CE2}"/>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Tree>
    <p:extLst>
      <p:ext uri="{BB962C8B-B14F-4D97-AF65-F5344CB8AC3E}">
        <p14:creationId xmlns:p14="http://schemas.microsoft.com/office/powerpoint/2010/main" val="10038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464" userDrawn="1">
          <p15:clr>
            <a:srgbClr val="FBAE40"/>
          </p15:clr>
        </p15:guide>
        <p15:guide id="2" orient="horz" pos="259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Gradient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5C7669-14A6-5D54-857D-1FADC64750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8/4/25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A9F35CF-0293-AD03-12BE-0AD2771A7530}"/>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4" name="Picture 13">
            <a:extLst>
              <a:ext uri="{FF2B5EF4-FFF2-40B4-BE49-F238E27FC236}">
                <a16:creationId xmlns:a16="http://schemas.microsoft.com/office/drawing/2014/main" id="{520B9D2A-5256-0C86-DBF9-819E149FDD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pic>
        <p:nvPicPr>
          <p:cNvPr id="13" name="Picture 12">
            <a:extLst>
              <a:ext uri="{FF2B5EF4-FFF2-40B4-BE49-F238E27FC236}">
                <a16:creationId xmlns:a16="http://schemas.microsoft.com/office/drawing/2014/main" id="{7F237FD4-93CF-BE6F-8A01-F39EF1E259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7" cy="338709"/>
          </a:xfrm>
          <a:prstGeom prst="rect">
            <a:avLst/>
          </a:prstGeom>
        </p:spPr>
      </p:pic>
      <p:sp>
        <p:nvSpPr>
          <p:cNvPr id="17" name="Title 1">
            <a:extLst>
              <a:ext uri="{FF2B5EF4-FFF2-40B4-BE49-F238E27FC236}">
                <a16:creationId xmlns:a16="http://schemas.microsoft.com/office/drawing/2014/main" id="{74CEA261-0749-39A4-C724-57029DDE91BD}"/>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Tree>
    <p:extLst>
      <p:ext uri="{BB962C8B-B14F-4D97-AF65-F5344CB8AC3E}">
        <p14:creationId xmlns:p14="http://schemas.microsoft.com/office/powerpoint/2010/main" val="7172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8D0445-6250-D8A7-DA99-8E3E6B1939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8/4/25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59FA2AE2-2071-6FBA-C0DF-DC91D9C45E81}"/>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4" name="Picture 13">
            <a:extLst>
              <a:ext uri="{FF2B5EF4-FFF2-40B4-BE49-F238E27FC236}">
                <a16:creationId xmlns:a16="http://schemas.microsoft.com/office/drawing/2014/main" id="{3216E5BB-D7F1-57B7-F47C-38FAC1D8C9F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pic>
        <p:nvPicPr>
          <p:cNvPr id="6" name="Picture 5">
            <a:extLst>
              <a:ext uri="{FF2B5EF4-FFF2-40B4-BE49-F238E27FC236}">
                <a16:creationId xmlns:a16="http://schemas.microsoft.com/office/drawing/2014/main" id="{4ABE8694-CEBE-FC6B-2826-A3C160A8106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7" cy="338709"/>
          </a:xfrm>
          <a:prstGeom prst="rect">
            <a:avLst/>
          </a:prstGeom>
        </p:spPr>
      </p:pic>
    </p:spTree>
    <p:extLst>
      <p:ext uri="{BB962C8B-B14F-4D97-AF65-F5344CB8AC3E}">
        <p14:creationId xmlns:p14="http://schemas.microsoft.com/office/powerpoint/2010/main" val="288447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Gradient 3">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3E4E87-E0BD-16D9-98F9-BB7B231C4B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369332"/>
          </a:xfrm>
        </p:spPr>
        <p:txBody>
          <a:bodyPr/>
          <a:lstStyle>
            <a:lvl1pPr marL="0" indent="0">
              <a:spcAft>
                <a:spcPts val="0"/>
              </a:spcAft>
              <a:buNone/>
              <a:defRPr sz="20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13932"/>
          </a:xfrm>
        </p:spPr>
        <p:txBody>
          <a:bodyPr/>
          <a:lstStyle>
            <a:lvl1pPr marL="0" indent="0">
              <a:buNone/>
              <a:defRPr sz="1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2BEA218-CD6F-B44E-B26C-C64BF244E0F0}" type="datetime1">
              <a:rPr lang="en-US" smtClean="0"/>
              <a:pPr/>
              <a:t>8/4/25</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2F74E9CC-3075-EE68-DD01-BF810D0A2E59}"/>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16" name="Picture 15">
            <a:extLst>
              <a:ext uri="{FF2B5EF4-FFF2-40B4-BE49-F238E27FC236}">
                <a16:creationId xmlns:a16="http://schemas.microsoft.com/office/drawing/2014/main" id="{AC7AAD79-AAE6-EC0F-FBB1-3EC2FA0CE8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pic>
        <p:nvPicPr>
          <p:cNvPr id="10" name="Picture 9">
            <a:extLst>
              <a:ext uri="{FF2B5EF4-FFF2-40B4-BE49-F238E27FC236}">
                <a16:creationId xmlns:a16="http://schemas.microsoft.com/office/drawing/2014/main" id="{A52BD0C7-FA87-6543-491D-C8D901F52BA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09"/>
          </a:xfrm>
          <a:prstGeom prst="rect">
            <a:avLst/>
          </a:prstGeom>
        </p:spPr>
      </p:pic>
      <p:sp>
        <p:nvSpPr>
          <p:cNvPr id="13" name="Title 1">
            <a:extLst>
              <a:ext uri="{FF2B5EF4-FFF2-40B4-BE49-F238E27FC236}">
                <a16:creationId xmlns:a16="http://schemas.microsoft.com/office/drawing/2014/main" id="{41DB773A-50B4-2838-9D40-23B240064E7C}"/>
              </a:ext>
            </a:extLst>
          </p:cNvPr>
          <p:cNvSpPr>
            <a:spLocks noGrp="1"/>
          </p:cNvSpPr>
          <p:nvPr>
            <p:ph type="title" hasCustomPrompt="1"/>
          </p:nvPr>
        </p:nvSpPr>
        <p:spPr>
          <a:xfrm>
            <a:off x="1540082" y="1975199"/>
            <a:ext cx="8067261" cy="1920526"/>
          </a:xfrm>
          <a:prstGeom prst="rect">
            <a:avLst/>
          </a:prstGeom>
        </p:spPr>
        <p:txBody>
          <a:bodyPr anchor="b"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quote here. Reposition quote mark graphics to frame the quote.</a:t>
            </a:r>
          </a:p>
        </p:txBody>
      </p:sp>
    </p:spTree>
    <p:extLst>
      <p:ext uri="{BB962C8B-B14F-4D97-AF65-F5344CB8AC3E}">
        <p14:creationId xmlns:p14="http://schemas.microsoft.com/office/powerpoint/2010/main" val="159224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4A48E-55BF-C7C1-29F2-A6FC948011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8/4/25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3" name="Picture 2">
            <a:extLst>
              <a:ext uri="{FF2B5EF4-FFF2-40B4-BE49-F238E27FC236}">
                <a16:creationId xmlns:a16="http://schemas.microsoft.com/office/drawing/2014/main" id="{37116990-AF13-5F3A-8ED1-EFBA643490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10718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046E6-CE12-7F6E-8811-7DF794DE7D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8/4/25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4" name="Picture 3">
            <a:extLst>
              <a:ext uri="{FF2B5EF4-FFF2-40B4-BE49-F238E27FC236}">
                <a16:creationId xmlns:a16="http://schemas.microsoft.com/office/drawing/2014/main" id="{A79B369C-4812-6B2A-CCF0-6346B4600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349012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D5A327-DE22-15C5-BDAA-59E2DD0AB5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0" i="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504A1AE1-7907-F24D-8677-0B8F5F67234B}" type="datetime1">
              <a:rPr lang="en-US" smtClean="0"/>
              <a:pPr/>
              <a:t>8/4/25</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3" name="Picture 2">
            <a:extLst>
              <a:ext uri="{FF2B5EF4-FFF2-40B4-BE49-F238E27FC236}">
                <a16:creationId xmlns:a16="http://schemas.microsoft.com/office/drawing/2014/main" id="{8D45EC76-5973-D100-2A27-71BAEC1CC4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Tree>
    <p:extLst>
      <p:ext uri="{BB962C8B-B14F-4D97-AF65-F5344CB8AC3E}">
        <p14:creationId xmlns:p14="http://schemas.microsoft.com/office/powerpoint/2010/main" val="265508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1903085"/>
          </a:xfrm>
        </p:spPr>
        <p:txBody>
          <a:bodyPr/>
          <a:lstStyle>
            <a:lvl1pPr marL="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1pPr>
            <a:lvl2pPr marL="2286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2pPr>
            <a:lvl3pPr marL="4572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3pPr>
            <a:lvl4pPr marL="6858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4pPr>
            <a:lvl5pPr marL="9144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14000039-AC38-8C4D-BBF6-A4179217D919}" type="datetime1">
              <a:rPr lang="en-US" smtClean="0"/>
              <a:pPr/>
              <a:t>8/4/25</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74574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539262" y="914401"/>
            <a:ext cx="10972800" cy="535531"/>
          </a:xfrm>
          <a:prstGeom prst="rect">
            <a:avLst/>
          </a:prstGeom>
        </p:spPr>
        <p:txBody>
          <a:bodyPr>
            <a:no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1903085"/>
          </a:xfrm>
        </p:spPr>
        <p:txBody>
          <a:bodyPr/>
          <a:lstStyle>
            <a:lvl1pPr marL="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1pPr>
            <a:lvl2pPr marL="2286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2pPr>
            <a:lvl3pPr marL="4572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3pPr>
            <a:lvl4pPr marL="6858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4pPr>
            <a:lvl5pPr marL="9144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1903085"/>
          </a:xfrm>
        </p:spPr>
        <p:txBody>
          <a:bodyPr/>
          <a:lstStyle>
            <a:lvl1pPr marL="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1pPr>
            <a:lvl2pPr marL="2286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2pPr>
            <a:lvl3pPr marL="4572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3pPr>
            <a:lvl4pPr marL="6858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4pPr>
            <a:lvl5pPr marL="914400" indent="0">
              <a:spcAft>
                <a:spcPts val="600"/>
              </a:spcAft>
              <a:buNone/>
              <a:defRPr sz="1800" b="0" i="0">
                <a:latin typeface="Amazon Ember Mono" panose="020B0509020204020204" pitchFamily="49" charset="0"/>
                <a:ea typeface="Amazon Ember Display" panose="020F0603020204020204" pitchFamily="34" charset="0"/>
                <a:cs typeface="Amazon Ember Display" panose="020F0603020204020204" pitchFamily="34"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BA838F1F-E927-864D-8933-A87A9B46D340}" type="datetime1">
              <a:rPr lang="en-US" smtClean="0"/>
              <a:pPr/>
              <a:t>8/4/25</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619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F5CD9E88-8D52-D44B-9301-05276D5B5248}" type="datetime1">
              <a:rPr lang="en-US" smtClean="0"/>
              <a:pPr/>
              <a:t>8/4/25</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110540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theme" Target="../theme/theme1.xml"/><Relationship Id="rId58"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Relationship Id="rId17" Type="http://schemas.openxmlformats.org/officeDocument/2006/relationships/slideLayout" Target="../slideLayouts/slideLayout73.xml"/><Relationship Id="rId18" Type="http://schemas.openxmlformats.org/officeDocument/2006/relationships/slideLayout" Target="../slideLayouts/slideLayout74.xml"/><Relationship Id="rId19" Type="http://schemas.openxmlformats.org/officeDocument/2006/relationships/slideLayout" Target="../slideLayouts/slideLayout75.xml"/><Relationship Id="rId20" Type="http://schemas.openxmlformats.org/officeDocument/2006/relationships/slideLayout" Target="../slideLayouts/slideLayout76.xml"/><Relationship Id="rId21" Type="http://schemas.openxmlformats.org/officeDocument/2006/relationships/slideLayout" Target="../slideLayouts/slideLayout77.xml"/><Relationship Id="rId22" Type="http://schemas.openxmlformats.org/officeDocument/2006/relationships/slideLayout" Target="../slideLayouts/slideLayout78.xml"/><Relationship Id="rId23" Type="http://schemas.openxmlformats.org/officeDocument/2006/relationships/slideLayout" Target="../slideLayouts/slideLayout79.xml"/><Relationship Id="rId24" Type="http://schemas.openxmlformats.org/officeDocument/2006/relationships/slideLayout" Target="../slideLayouts/slideLayout80.xml"/><Relationship Id="rId25" Type="http://schemas.openxmlformats.org/officeDocument/2006/relationships/slideLayout" Target="../slideLayouts/slideLayout81.xml"/><Relationship Id="rId26" Type="http://schemas.openxmlformats.org/officeDocument/2006/relationships/slideLayout" Target="../slideLayouts/slideLayout82.xml"/><Relationship Id="rId27" Type="http://schemas.openxmlformats.org/officeDocument/2006/relationships/slideLayout" Target="../slideLayouts/slideLayout83.xml"/><Relationship Id="rId28" Type="http://schemas.openxmlformats.org/officeDocument/2006/relationships/slideLayout" Target="../slideLayouts/slideLayout84.xml"/><Relationship Id="rId29" Type="http://schemas.openxmlformats.org/officeDocument/2006/relationships/slideLayout" Target="../slideLayouts/slideLayout85.xml"/><Relationship Id="rId30" Type="http://schemas.openxmlformats.org/officeDocument/2006/relationships/slideLayout" Target="../slideLayouts/slideLayout86.xml"/><Relationship Id="rId31" Type="http://schemas.openxmlformats.org/officeDocument/2006/relationships/slideLayout" Target="../slideLayouts/slideLayout87.xml"/><Relationship Id="rId32" Type="http://schemas.openxmlformats.org/officeDocument/2006/relationships/slideLayout" Target="../slideLayouts/slideLayout88.xml"/><Relationship Id="rId33" Type="http://schemas.openxmlformats.org/officeDocument/2006/relationships/slideLayout" Target="../slideLayouts/slideLayout89.xml"/><Relationship Id="rId34" Type="http://schemas.openxmlformats.org/officeDocument/2006/relationships/slideLayout" Target="../slideLayouts/slideLayout90.xml"/><Relationship Id="rId35" Type="http://schemas.openxmlformats.org/officeDocument/2006/relationships/slideLayout" Target="../slideLayouts/slideLayout91.xml"/><Relationship Id="rId36" Type="http://schemas.openxmlformats.org/officeDocument/2006/relationships/slideLayout" Target="../slideLayouts/slideLayout92.xml"/><Relationship Id="rId37" Type="http://schemas.openxmlformats.org/officeDocument/2006/relationships/slideLayout" Target="../slideLayouts/slideLayout93.xml"/><Relationship Id="rId38" Type="http://schemas.openxmlformats.org/officeDocument/2006/relationships/slideLayout" Target="../slideLayouts/slideLayout94.xml"/><Relationship Id="rId39" Type="http://schemas.openxmlformats.org/officeDocument/2006/relationships/slideLayout" Target="../slideLayouts/slideLayout95.xml"/><Relationship Id="rId40" Type="http://schemas.openxmlformats.org/officeDocument/2006/relationships/slideLayout" Target="../slideLayouts/slideLayout96.xml"/><Relationship Id="rId41" Type="http://schemas.openxmlformats.org/officeDocument/2006/relationships/slideLayout" Target="../slideLayouts/slideLayout97.xml"/><Relationship Id="rId42" Type="http://schemas.openxmlformats.org/officeDocument/2006/relationships/slideLayout" Target="../slideLayouts/slideLayout98.xml"/><Relationship Id="rId43" Type="http://schemas.openxmlformats.org/officeDocument/2006/relationships/slideLayout" Target="../slideLayouts/slideLayout99.xml"/><Relationship Id="rId44" Type="http://schemas.openxmlformats.org/officeDocument/2006/relationships/slideLayout" Target="../slideLayouts/slideLayout100.xml"/><Relationship Id="rId45" Type="http://schemas.openxmlformats.org/officeDocument/2006/relationships/slideLayout" Target="../slideLayouts/slideLayout101.xml"/><Relationship Id="rId46" Type="http://schemas.openxmlformats.org/officeDocument/2006/relationships/slideLayout" Target="../slideLayouts/slideLayout102.xml"/><Relationship Id="rId47" Type="http://schemas.openxmlformats.org/officeDocument/2006/relationships/slideLayout" Target="../slideLayouts/slideLayout103.xml"/><Relationship Id="rId48" Type="http://schemas.openxmlformats.org/officeDocument/2006/relationships/slideLayout" Target="../slideLayouts/slideLayout104.xml"/><Relationship Id="rId49" Type="http://schemas.openxmlformats.org/officeDocument/2006/relationships/slideLayout" Target="../slideLayouts/slideLayout105.xml"/><Relationship Id="rId50" Type="http://schemas.openxmlformats.org/officeDocument/2006/relationships/slideLayout" Target="../slideLayouts/slideLayout106.xml"/><Relationship Id="rId51" Type="http://schemas.openxmlformats.org/officeDocument/2006/relationships/slideLayout" Target="../slideLayouts/slideLayout107.xml"/><Relationship Id="rId52" Type="http://schemas.openxmlformats.org/officeDocument/2006/relationships/slideLayout" Target="../slideLayouts/slideLayout108.xml"/><Relationship Id="rId53" Type="http://schemas.openxmlformats.org/officeDocument/2006/relationships/slideLayout" Target="../slideLayouts/slideLayout109.xml"/><Relationship Id="rId54" Type="http://schemas.openxmlformats.org/officeDocument/2006/relationships/slideLayout" Target="../slideLayouts/slideLayout110.xml"/><Relationship Id="rId55" Type="http://schemas.openxmlformats.org/officeDocument/2006/relationships/slideLayout" Target="../slideLayouts/slideLayout111.xml"/><Relationship Id="rId56" Type="http://schemas.openxmlformats.org/officeDocument/2006/relationships/theme" Target="../theme/theme2.xml"/><Relationship Id="rId57"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3B1EF3D5-2436-9240-B6D0-2048A71FFF33}" type="datetime1">
              <a:rPr lang="en-US" smtClean="0"/>
              <a:pPr/>
              <a:t>8/4/25</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8">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609600" y="304800"/>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786" r:id="rId7"/>
    <p:sldLayoutId id="2147483787" r:id="rId8"/>
    <p:sldLayoutId id="2147483785" r:id="rId9"/>
    <p:sldLayoutId id="2147483661" r:id="rId10"/>
    <p:sldLayoutId id="2147483723" r:id="rId11"/>
    <p:sldLayoutId id="2147483722" r:id="rId12"/>
    <p:sldLayoutId id="2147483654" r:id="rId13"/>
    <p:sldLayoutId id="2147483725" r:id="rId14"/>
    <p:sldLayoutId id="2147483662" r:id="rId15"/>
    <p:sldLayoutId id="2147483724" r:id="rId16"/>
    <p:sldLayoutId id="2147483663" r:id="rId17"/>
    <p:sldLayoutId id="2147483655" r:id="rId18"/>
    <p:sldLayoutId id="2147483650" r:id="rId19"/>
    <p:sldLayoutId id="2147483664" r:id="rId20"/>
    <p:sldLayoutId id="2147483666" r:id="rId21"/>
    <p:sldLayoutId id="2147483667" r:id="rId22"/>
    <p:sldLayoutId id="2147483665" r:id="rId23"/>
    <p:sldLayoutId id="2147483729" r:id="rId24"/>
    <p:sldLayoutId id="2147483668" r:id="rId25"/>
    <p:sldLayoutId id="2147483730" r:id="rId26"/>
    <p:sldLayoutId id="2147483653" r:id="rId27"/>
    <p:sldLayoutId id="2147483689" r:id="rId28"/>
    <p:sldLayoutId id="2147483691" r:id="rId29"/>
    <p:sldLayoutId id="2147483690" r:id="rId30"/>
    <p:sldLayoutId id="2147483657" r:id="rId31"/>
    <p:sldLayoutId id="2147483692" r:id="rId32"/>
    <p:sldLayoutId id="2147483693" r:id="rId33"/>
    <p:sldLayoutId id="2147483652" r:id="rId34"/>
    <p:sldLayoutId id="2147483669" r:id="rId35"/>
    <p:sldLayoutId id="2147483670" r:id="rId36"/>
    <p:sldLayoutId id="2147483673" r:id="rId37"/>
    <p:sldLayoutId id="2147483726" r:id="rId38"/>
    <p:sldLayoutId id="2147483728" r:id="rId39"/>
    <p:sldLayoutId id="2147483727" r:id="rId40"/>
    <p:sldLayoutId id="2147483717" r:id="rId41"/>
    <p:sldLayoutId id="2147483651" r:id="rId42"/>
    <p:sldLayoutId id="2147483716" r:id="rId43"/>
    <p:sldLayoutId id="2147483671" r:id="rId44"/>
    <p:sldLayoutId id="2147483672" r:id="rId45"/>
    <p:sldLayoutId id="2147483695" r:id="rId46"/>
    <p:sldLayoutId id="2147483674" r:id="rId47"/>
    <p:sldLayoutId id="2147483675" r:id="rId48"/>
    <p:sldLayoutId id="2147483656" r:id="rId49"/>
    <p:sldLayoutId id="2147483676" r:id="rId50"/>
    <p:sldLayoutId id="2147483721" r:id="rId51"/>
    <p:sldLayoutId id="2147483720" r:id="rId52"/>
    <p:sldLayoutId id="2147483707" r:id="rId53"/>
    <p:sldLayoutId id="2147483708" r:id="rId54"/>
    <p:sldLayoutId id="2147483678" r:id="rId55"/>
    <p:sldLayoutId id="2147483709"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b="0" i="0" kern="1200" baseline="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457200" indent="-457200" algn="l" defTabSz="914400" rtl="0" eaLnBrk="1" latinLnBrk="0" hangingPunct="1">
        <a:lnSpc>
          <a:spcPct val="90000"/>
        </a:lnSpc>
        <a:spcBef>
          <a:spcPts val="0"/>
        </a:spcBef>
        <a:spcAft>
          <a:spcPts val="1200"/>
        </a:spcAft>
        <a:buSzPct val="90000"/>
        <a:buFont typeface="Arial" panose="020B0604020202020204" pitchFamily="34" charset="0"/>
        <a:buChar char="•"/>
        <a:defRPr sz="2800" b="0" i="0" kern="1200" baseline="0">
          <a:solidFill>
            <a:schemeClr val="tx2"/>
          </a:solidFill>
          <a:latin typeface="Amazon Ember Display" panose="020F0603020204020204" pitchFamily="34" charset="0"/>
          <a:ea typeface="+mn-ea"/>
          <a:cs typeface="+mn-cs"/>
        </a:defRPr>
      </a:lvl1pPr>
      <a:lvl2pPr marL="628650" indent="-342900" algn="l" defTabSz="914400" rtl="0" eaLnBrk="1" latinLnBrk="0" hangingPunct="1">
        <a:lnSpc>
          <a:spcPct val="90000"/>
        </a:lnSpc>
        <a:spcBef>
          <a:spcPts val="0"/>
        </a:spcBef>
        <a:spcAft>
          <a:spcPts val="12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mn-ea"/>
          <a:cs typeface="+mn-cs"/>
        </a:defRPr>
      </a:lvl2pPr>
      <a:lvl3pPr marL="971550" indent="-342900" algn="l" defTabSz="914400" rtl="0" eaLnBrk="1" latinLnBrk="0" hangingPunct="1">
        <a:lnSpc>
          <a:spcPct val="90000"/>
        </a:lnSpc>
        <a:spcBef>
          <a:spcPts val="0"/>
        </a:spcBef>
        <a:spcAft>
          <a:spcPts val="1200"/>
        </a:spcAft>
        <a:buFont typeface="Arial" panose="020B0604020202020204" pitchFamily="34" charset="0"/>
        <a:buChar char="•"/>
        <a:defRPr sz="2000" b="0" i="0" kern="1200" baseline="0">
          <a:solidFill>
            <a:schemeClr val="tx2"/>
          </a:solidFill>
          <a:latin typeface="Amazon Ember Display" panose="020F0603020204020204" pitchFamily="34" charset="0"/>
          <a:ea typeface="+mn-ea"/>
          <a:cs typeface="+mn-cs"/>
        </a:defRPr>
      </a:lvl3pPr>
      <a:lvl4pPr marL="114458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4pPr>
      <a:lvl5pPr marL="1316038" indent="-285750" algn="l" defTabSz="914400" rtl="0" eaLnBrk="1" latinLnBrk="0" hangingPunct="1">
        <a:lnSpc>
          <a:spcPct val="90000"/>
        </a:lnSpc>
        <a:spcBef>
          <a:spcPts val="0"/>
        </a:spcBef>
        <a:spcAft>
          <a:spcPts val="1200"/>
        </a:spcAft>
        <a:buFont typeface="Arial" panose="020B0604020202020204" pitchFamily="34" charset="0"/>
        <a:buChar char="•"/>
        <a:defRPr sz="1800" b="0" i="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74A381-7875-51BF-E8F6-ADD8CD0BFC47}"/>
              </a:ext>
            </a:extLst>
          </p:cNvPr>
          <p:cNvPicPr>
            <a:picLocks noChangeAspect="1"/>
          </p:cNvPicPr>
          <p:nvPr userDrawn="1"/>
        </p:nvPicPr>
        <p:blipFill>
          <a:blip r:embed="rId57">
            <a:extLst>
              <a:ext uri="{28A0092B-C50C-407E-A947-70E740481C1C}">
                <a14:useLocalDpi xmlns:a14="http://schemas.microsoft.com/office/drawing/2010/main" val="0"/>
              </a:ext>
            </a:extLst>
          </a:blip>
          <a:stretch>
            <a:fillRect/>
          </a:stretch>
        </p:blipFill>
        <p:spPr>
          <a:xfrm>
            <a:off x="595295" y="6338002"/>
            <a:ext cx="365760" cy="218830"/>
          </a:xfrm>
          <a:prstGeom prst="rect">
            <a:avLst/>
          </a:prstGeom>
        </p:spPr>
      </p:pic>
      <p:sp>
        <p:nvSpPr>
          <p:cNvPr id="7" name="Text Placeholder 2">
            <a:extLst>
              <a:ext uri="{FF2B5EF4-FFF2-40B4-BE49-F238E27FC236}">
                <a16:creationId xmlns:a16="http://schemas.microsoft.com/office/drawing/2014/main" id="{1B6ADCB0-6DD7-43B0-7350-0FCDAB6812CE}"/>
              </a:ext>
            </a:extLst>
          </p:cNvPr>
          <p:cNvSpPr>
            <a:spLocks noGrp="1"/>
          </p:cNvSpPr>
          <p:nvPr>
            <p:ph type="body" idx="1"/>
          </p:nvPr>
        </p:nvSpPr>
        <p:spPr>
          <a:xfrm>
            <a:off x="609600" y="1718983"/>
            <a:ext cx="10972800" cy="184460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A6D05899-77E5-196B-EA14-086F9A5A5E55}"/>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3B1EF3D5-2436-9240-B6D0-2048A71FFF33}" type="datetime1">
              <a:rPr lang="en-US" smtClean="0"/>
              <a:pPr/>
              <a:t>8/4/25</a:t>
            </a:fld>
            <a:endParaRPr lang="en-US" dirty="0"/>
          </a:p>
        </p:txBody>
      </p:sp>
      <p:sp>
        <p:nvSpPr>
          <p:cNvPr id="9" name="Footer Placeholder 4">
            <a:extLst>
              <a:ext uri="{FF2B5EF4-FFF2-40B4-BE49-F238E27FC236}">
                <a16:creationId xmlns:a16="http://schemas.microsoft.com/office/drawing/2014/main" id="{D22683EA-DD71-1EA1-728E-AE69D57D6485}"/>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10" name="Slide Number Placeholder 5">
            <a:extLst>
              <a:ext uri="{FF2B5EF4-FFF2-40B4-BE49-F238E27FC236}">
                <a16:creationId xmlns:a16="http://schemas.microsoft.com/office/drawing/2014/main" id="{E9EBCBEF-599C-1ADB-12ED-CECFECA745CE}"/>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1" name="TextBox 10">
            <a:extLst>
              <a:ext uri="{FF2B5EF4-FFF2-40B4-BE49-F238E27FC236}">
                <a16:creationId xmlns:a16="http://schemas.microsoft.com/office/drawing/2014/main" id="{B433C312-F607-20F9-BC64-57A8B6A590DF}"/>
              </a:ext>
            </a:extLst>
          </p:cNvPr>
          <p:cNvSpPr txBox="1"/>
          <p:nvPr userDrawn="1"/>
        </p:nvSpPr>
        <p:spPr>
          <a:xfrm>
            <a:off x="1141084" y="6389813"/>
            <a:ext cx="3937296"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 Amazon Confidential and Trademark.</a:t>
            </a:r>
          </a:p>
        </p:txBody>
      </p:sp>
      <p:sp>
        <p:nvSpPr>
          <p:cNvPr id="13" name="Title Placeholder 19">
            <a:extLst>
              <a:ext uri="{FF2B5EF4-FFF2-40B4-BE49-F238E27FC236}">
                <a16:creationId xmlns:a16="http://schemas.microsoft.com/office/drawing/2014/main" id="{6BA9B5C3-6371-84F6-B7DD-E715A774767A}"/>
              </a:ext>
            </a:extLst>
          </p:cNvPr>
          <p:cNvSpPr>
            <a:spLocks noGrp="1"/>
          </p:cNvSpPr>
          <p:nvPr>
            <p:ph type="title"/>
          </p:nvPr>
        </p:nvSpPr>
        <p:spPr>
          <a:xfrm>
            <a:off x="609600" y="30480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14" name="Slide Number Placeholder 5">
            <a:extLst>
              <a:ext uri="{FF2B5EF4-FFF2-40B4-BE49-F238E27FC236}">
                <a16:creationId xmlns:a16="http://schemas.microsoft.com/office/drawing/2014/main" id="{3F537074-EC04-07B4-5B9A-060DF4EDD805}"/>
              </a:ext>
            </a:extLst>
          </p:cNvPr>
          <p:cNvSpPr txBox="1">
            <a:spLocks/>
          </p:cNvSpPr>
          <p:nvPr userDrawn="1"/>
        </p:nvSpPr>
        <p:spPr>
          <a:xfrm>
            <a:off x="8929200" y="628949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b="0" i="0" smtClean="0">
                <a:latin typeface="Amazon Ember Display" panose="020F0603020204020204" pitchFamily="34" charset="0"/>
              </a:rPr>
              <a:pPr/>
              <a:t>‹#›</a:t>
            </a:fld>
            <a:endParaRPr lang="en-US" b="0" i="0" dirty="0">
              <a:latin typeface="Amazon Ember Display" panose="020F0603020204020204" pitchFamily="34" charset="0"/>
            </a:endParaRPr>
          </a:p>
        </p:txBody>
      </p:sp>
    </p:spTree>
    <p:extLst>
      <p:ext uri="{BB962C8B-B14F-4D97-AF65-F5344CB8AC3E}">
        <p14:creationId xmlns:p14="http://schemas.microsoft.com/office/powerpoint/2010/main" val="364748558"/>
      </p:ext>
    </p:extLst>
  </p:cSld>
  <p:clrMap bg1="dk1" tx1="lt1" bg2="dk2" tx2="lt2" accent1="accent1" accent2="accent2" accent3="accent3" accent4="accent4" accent5="accent5" accent6="accent6" hlink="hlink" folHlink="folHlink"/>
  <p:sldLayoutIdLst>
    <p:sldLayoutId id="2147483733" r:id="rId1"/>
    <p:sldLayoutId id="2147483735" r:id="rId2"/>
    <p:sldLayoutId id="2147483734"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8" r:id="rId52"/>
    <p:sldLayoutId id="2147483789" r:id="rId53"/>
    <p:sldLayoutId id="2147483790" r:id="rId54"/>
    <p:sldLayoutId id="2147483791" r:id="rId55"/>
  </p:sldLayoutIdLst>
  <p:txStyles>
    <p:titleStyle>
      <a:lvl1pPr algn="l" defTabSz="914400" rtl="0" eaLnBrk="1" latinLnBrk="0" hangingPunct="1">
        <a:lnSpc>
          <a:spcPct val="90000"/>
        </a:lnSpc>
        <a:spcBef>
          <a:spcPct val="0"/>
        </a:spcBef>
        <a:buNone/>
        <a:defRPr sz="44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457200" indent="-4572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1257300" indent="-3429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657350" indent="-28575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xml"/><Relationship Id="rId3" Type="http://schemas.openxmlformats.org/officeDocument/2006/relationships/image" Target="../media/image54.png"/><Relationship Id="rId4" Type="http://schemas.openxmlformats.org/officeDocument/2006/relationships/image" Target="../media/image55.svg"/><Relationship Id="rId5" Type="http://schemas.openxmlformats.org/officeDocument/2006/relationships/image" Target="../media/image56.png"/><Relationship Id="rId6" Type="http://schemas.openxmlformats.org/officeDocument/2006/relationships/image" Target="../media/image57.svg"/><Relationship Id="rId7" Type="http://schemas.openxmlformats.org/officeDocument/2006/relationships/image" Target="../media/image58.png"/><Relationship Id="rId8" Type="http://schemas.openxmlformats.org/officeDocument/2006/relationships/image" Target="../media/image59.svg"/><Relationship Id="rId9" Type="http://schemas.openxmlformats.org/officeDocument/2006/relationships/image" Target="../media/image60.png"/><Relationship Id="rId10" Type="http://schemas.openxmlformats.org/officeDocument/2006/relationships/image" Target="../media/image6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image" Target="../media/image55.svg"/><Relationship Id="rId5" Type="http://schemas.openxmlformats.org/officeDocument/2006/relationships/image" Target="../media/image56.png"/><Relationship Id="rId6" Type="http://schemas.openxmlformats.org/officeDocument/2006/relationships/image" Target="../media/image57.svg"/><Relationship Id="rId7" Type="http://schemas.openxmlformats.org/officeDocument/2006/relationships/image" Target="../media/image58.png"/><Relationship Id="rId8" Type="http://schemas.openxmlformats.org/officeDocument/2006/relationships/image" Target="../media/image59.svg"/><Relationship Id="rId9" Type="http://schemas.openxmlformats.org/officeDocument/2006/relationships/image" Target="../media/image60.png"/><Relationship Id="rId10" Type="http://schemas.openxmlformats.org/officeDocument/2006/relationships/image" Target="../media/image61.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xml"/><Relationship Id="rId3" Type="http://schemas.openxmlformats.org/officeDocument/2006/relationships/hyperlink" Target="https://pages.awscloud.com/global-acq-ln-aws-migration-assessment-interest.html" TargetMode="External"/><Relationship Id="rId4" Type="http://schemas.openxmlformats.org/officeDocument/2006/relationships/image" Target="../media/image62.png"/><Relationship Id="rId5" Type="http://schemas.openxmlformats.org/officeDocument/2006/relationships/image" Target="../media/image6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1.xml"/><Relationship Id="rId3" Type="http://schemas.openxmlformats.org/officeDocument/2006/relationships/hyperlink" Target="mailto:migration-assessment@amazon.com?subject=MSFT%20EA%20Renewal%20Prep%20%E2%80%93%20Support%20with%20Migration%20Business%20Case&amp;body=CUSTOMER%20REQUEST%3A%20Please%20attach%20your%20AWS%20Transform%20Business%20Case%20Excel%20export%20to%20this%20email%20and%20insert%20your%20EA%20renewal%20date%20below%20to%20help%20expedite%20our%20response.%20Thank%20you%21%0A%0AHello%20AWS%20Migration%20Assessment%20team,%0A%0AWe've%20used%20AWS%20Transform%20to%20build%20a%20Migration%20Business%20Case%20and%20would%20like%20to%20move%20forward%20with%20the%20suggested%20next%20step:%20getting%20support%20to%20prepare%20for%20our%20upcoming%20Microsoft%203-year%20EA%20renewal.%0A%0AOur%20EA%20renewal%20date%20is%20%5BINSERT%20DATE%20HERE%5D%0A%0ACould%20you%20please%20connect%20us%20with%20a%20specialist%20to%20review%20our%20AWS%20Transform%20Business%20Case%20results%20and%20explore%20licensing%20strategy%20options%20to%20prep%20for%20our%20migration?%0A%0AThank%20you,%0AYOUR%20NAM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3.xml"/><Relationship Id="rId3" Type="http://schemas.openxmlformats.org/officeDocument/2006/relationships/image" Target="../media/image64.png"/><Relationship Id="rId4" Type="http://schemas.openxmlformats.org/officeDocument/2006/relationships/image" Target="../media/image65.svg"/><Relationship Id="rId5" Type="http://schemas.openxmlformats.org/officeDocument/2006/relationships/image" Target="../media/image66.png"/><Relationship Id="rId6" Type="http://schemas.openxmlformats.org/officeDocument/2006/relationships/image" Target="../media/image67.svg"/><Relationship Id="rId7" Type="http://schemas.openxmlformats.org/officeDocument/2006/relationships/image" Target="../media/image68.png"/><Relationship Id="rId8" Type="http://schemas.openxmlformats.org/officeDocument/2006/relationships/image" Target="../media/image69.svg"/><Relationship Id="rId9" Type="http://schemas.openxmlformats.org/officeDocument/2006/relationships/image" Target="../media/image70.png"/><Relationship Id="rId10" Type="http://schemas.openxmlformats.org/officeDocument/2006/relationships/image" Target="../media/image71.svg"/><Relationship Id="rId11" Type="http://schemas.openxmlformats.org/officeDocument/2006/relationships/image" Target="../media/image72.png"/><Relationship Id="rId12" Type="http://schemas.openxmlformats.org/officeDocument/2006/relationships/image" Target="../media/image73.svg"/><Relationship Id="rId13"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4.xml"/><Relationship Id="rId3" Type="http://schemas.openxmlformats.org/officeDocument/2006/relationships/hyperlink" Target="https://www.aws.training/" TargetMode="External"/><Relationship Id="rId4" Type="http://schemas.openxmlformats.org/officeDocument/2006/relationships/hyperlink" Target="https://aws.amazon.com/managed-services/" TargetMode="External"/><Relationship Id="rId5" Type="http://schemas.openxmlformats.org/officeDocument/2006/relationships/hyperlink" Target="https://catalog.workshops.aws/msft-costopt/en-US" TargetMode="External"/><Relationship Id="rId6" Type="http://schemas.openxmlformats.org/officeDocument/2006/relationships/hyperlink" Target="https://docs.aws.amazon.com/whitepapers/latest/tagging-best-practices/tagging-best-practic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5.xml"/><Relationship Id="rId3"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svg"/><Relationship Id="rId6" Type="http://schemas.openxmlformats.org/officeDocument/2006/relationships/image" Target="../media/image52.png"/><Relationship Id="rId7" Type="http://schemas.openxmlformats.org/officeDocument/2006/relationships/image" Target="../media/image5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6.xml"/><Relationship Id="rId3" Type="http://schemas.openxmlformats.org/officeDocument/2006/relationships/hyperlink" Target="https://aws.amazon.com/new/?nc1=f_cc&amp;whats-new-content-all.sort-by=item.additionalFields.postDateTime&amp;whats-new-content-all.sort-order=desc&amp;awsf.whats-new-categories=marketing-marchitecture%23storage" TargetMode="External"/><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7.xml"/><Relationship Id="rId3" Type="http://schemas.openxmlformats.org/officeDocument/2006/relationships/image" Target="../media/image77.png"/><Relationship Id="rId4" Type="http://schemas.openxmlformats.org/officeDocument/2006/relationships/image" Target="../media/image78.svg"/><Relationship Id="rId5" Type="http://schemas.openxmlformats.org/officeDocument/2006/relationships/image" Target="../media/image79.png"/><Relationship Id="rId6" Type="http://schemas.openxmlformats.org/officeDocument/2006/relationships/image" Target="../media/image80.svg"/><Relationship Id="rId7" Type="http://schemas.openxmlformats.org/officeDocument/2006/relationships/image" Target="../media/image81.png"/><Relationship Id="rId8" Type="http://schemas.openxmlformats.org/officeDocument/2006/relationships/image" Target="../media/image82.sv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 Id="rId3" Type="http://schemas.openxmlformats.org/officeDocument/2006/relationships/image" Target="../media/image84.png"/><Relationship Id="rId4" Type="http://schemas.openxmlformats.org/officeDocument/2006/relationships/image" Target="../media/image85.svg"/><Relationship Id="rId5"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9.xml"/><Relationship Id="rId3" Type="http://schemas.openxmlformats.org/officeDocument/2006/relationships/image" Target="../media/image86.png"/><Relationship Id="rId4" Type="http://schemas.openxmlformats.org/officeDocument/2006/relationships/image" Target="../media/image87.sv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77.png"/><Relationship Id="rId9" Type="http://schemas.openxmlformats.org/officeDocument/2006/relationships/image" Target="../media/image78.svg"/><Relationship Id="rId10" Type="http://schemas.openxmlformats.org/officeDocument/2006/relationships/image" Target="../media/image91.png"/><Relationship Id="rId11" Type="http://schemas.openxmlformats.org/officeDocument/2006/relationships/image" Target="../media/image92.svg"/><Relationship Id="rId12" Type="http://schemas.openxmlformats.org/officeDocument/2006/relationships/image" Target="../media/image84.png"/><Relationship Id="rId13" Type="http://schemas.openxmlformats.org/officeDocument/2006/relationships/image" Target="../media/image93.svg"/><Relationship Id="rId14" Type="http://schemas.openxmlformats.org/officeDocument/2006/relationships/image" Target="../media/image94.png"/><Relationship Id="rId15" Type="http://schemas.openxmlformats.org/officeDocument/2006/relationships/image" Target="../media/image95.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0.xml"/><Relationship Id="rId3" Type="http://schemas.openxmlformats.org/officeDocument/2006/relationships/hyperlink" Target="mailto:migration-assessment@amazon.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1.xml"/><Relationship Id="rId3" Type="http://schemas.openxmlformats.org/officeDocument/2006/relationships/hyperlink" Target="https://aws.amazon.com/fsx/netapp-ontap/faqs/" TargetMode="External"/><Relationship Id="rId4" Type="http://schemas.openxmlformats.org/officeDocument/2006/relationships/hyperlink" Target="https://docs.aws.amazon.com/fsx/latest/ONTAPGuide/choose-ssd-capacity.html" TargetMode="External"/><Relationship Id="rId5" Type="http://schemas.openxmlformats.org/officeDocument/2006/relationships/hyperlink" Target="https://docs.aws.amazon.com/fsx/latest/ONTAPGuide/performance.html" TargetMode="External"/><Relationship Id="rId6" Type="http://schemas.openxmlformats.org/officeDocument/2006/relationships/hyperlink" Target="https://docs.aws.amazon.com/fsx/latest/ONTAPGuide/increase-primary-storage.html#automate-storage-capacity-increase" TargetMode="External"/><Relationship Id="rId7" Type="http://schemas.openxmlformats.org/officeDocument/2006/relationships/hyperlink" Target="https://docs.aws.amazon.com/fsx/latest/ONTAPGuide/volume-data-tiering.html" TargetMode="External"/><Relationship Id="rId8" Type="http://schemas.openxmlformats.org/officeDocument/2006/relationships/hyperlink" Target="https://www.netapp.com/pdf.html?item=/media/17239-tr-4598.pdf" TargetMode="External"/><Relationship Id="rId9" Type="http://schemas.openxmlformats.org/officeDocument/2006/relationships/hyperlink" Target="https://docs.aws.amazon.com/fsx/latest/ONTAPGuide/migrating-fsx-ontap-snapmirror.html" TargetMode="External"/><Relationship Id="rId10" Type="http://schemas.openxmlformats.org/officeDocument/2006/relationships/hyperlink" Target="https://docs.aws.amazon.com/fsx/latest/ONTAPGuide/migrate-files-to-fsx-datasync.html" TargetMode="External"/><Relationship Id="rId11" Type="http://schemas.openxmlformats.org/officeDocument/2006/relationships/hyperlink" Target="https://docs.aws.amazon.com/fsx/latest/ONTAPGuide/snaplock.html" TargetMode="External"/><Relationship Id="rId12" Type="http://schemas.openxmlformats.org/officeDocument/2006/relationships/hyperlink" Target="https://www.netapp.com/pdf.html?item=/media/6158-tr4526pdf.pdf" TargetMode="External"/><Relationship Id="rId13" Type="http://schemas.openxmlformats.org/officeDocument/2006/relationships/hyperlink" Target="https://aws.amazon.com/blogs/modernizing-with-aws/sql-server-high-availability-amazon-fsx-for-netapp-onta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2.xml"/><Relationship Id="rId3" Type="http://schemas.openxmlformats.org/officeDocument/2006/relationships/hyperlink" Target="https://aws.amazon.com/blogs/storage/how-to-choose-the-best-amazon-ebs-volume-type-for-your-self-managed-database-deployment/" TargetMode="External"/><Relationship Id="rId4" Type="http://schemas.openxmlformats.org/officeDocument/2006/relationships/hyperlink" Target="https://docs.aws.amazon.com/AWSEC2/latest/UserGuide/snapshot-archive.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4.xml"/><Relationship Id="rId3" Type="http://schemas.openxmlformats.org/officeDocument/2006/relationships/hyperlink" Target="https://aws.amazon.com/ec2/" TargetMode="External"/><Relationship Id="rId4" Type="http://schemas.openxmlformats.org/officeDocument/2006/relationships/hyperlink" Target="https://aws.amazon.com/eb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52A26-A95A-D263-BA7B-A76C3294A90B}"/>
              </a:ext>
            </a:extLst>
          </p:cNvPr>
          <p:cNvSpPr>
            <a:spLocks noGrp="1"/>
          </p:cNvSpPr>
          <p:nvPr>
            <p:ph type="ctrTitle"/>
          </p:nvPr>
        </p:nvSpPr>
        <p:spPr>
          <a:xfrm>
            <a:off x="1744185" y="2067551"/>
            <a:ext cx="5868470" cy="923330"/>
          </a:xfrm>
        </p:spPr>
        <p:txBody>
          <a:bodyPr>
            <a:normAutofit/>
          </a:bodyPr>
          <a:lstStyle/>
          <a:p>
            <a:r>
              <a:rPr lang="en-US" b="1" dirty="0"/>
              <a:t>AWS Transform</a:t>
            </a:r>
          </a:p>
        </p:txBody>
      </p:sp>
      <p:sp>
        <p:nvSpPr>
          <p:cNvPr id="4" name="Text Placeholder 3">
            <a:extLst>
              <a:ext uri="{FF2B5EF4-FFF2-40B4-BE49-F238E27FC236}">
                <a16:creationId xmlns:a16="http://schemas.microsoft.com/office/drawing/2014/main" id="{25E74EDB-BB7F-5CAD-7072-CE18A24D0693}"/>
              </a:ext>
            </a:extLst>
          </p:cNvPr>
          <p:cNvSpPr>
            <a:spLocks noGrp="1"/>
          </p:cNvSpPr>
          <p:nvPr>
            <p:ph type="body" sz="quarter" idx="11"/>
          </p:nvPr>
        </p:nvSpPr>
        <p:spPr>
          <a:xfrm>
            <a:off x="522717" y="3184832"/>
            <a:ext cx="7211124" cy="535531"/>
          </a:xfrm>
        </p:spPr>
        <p:txBody>
          <a:bodyPr/>
          <a:lstStyle/>
          <a:p>
            <a:r>
              <a:rPr lang="en-US" sz="3200" b="1" dirty="0"/>
              <a:t>Migration Assessment Business Case</a:t>
            </a:r>
          </a:p>
        </p:txBody>
      </p:sp>
      <p:sp>
        <p:nvSpPr>
          <p:cNvPr id="8" name="TextBox 7">
            <a:extLst>
              <a:ext uri="{FF2B5EF4-FFF2-40B4-BE49-F238E27FC236}">
                <a16:creationId xmlns:a16="http://schemas.microsoft.com/office/drawing/2014/main" id="{3D54C5E7-B3E8-9DA9-7301-2A6E11EDE70A}"/>
              </a:ext>
            </a:extLst>
          </p:cNvPr>
          <p:cNvSpPr txBox="1"/>
          <p:nvPr/>
        </p:nvSpPr>
        <p:spPr>
          <a:xfrm>
            <a:off x="492614" y="5821656"/>
            <a:ext cx="3794760" cy="338554"/>
          </a:xfrm>
          <a:prstGeom prst="rect">
            <a:avLst/>
          </a:prstGeom>
          <a:noFill/>
        </p:spPr>
        <p:txBody>
          <a:bodyPr vert="horz" rtlCol="0">
            <a:spAutoFit/>
          </a:bodyPr>
          <a:lstStyle/>
          <a:p>
            <a:r>
              <a:rPr lang="en-US" sz="1600" i="1" dirty="0">
                <a:solidFill>
                  <a:srgbClr val="FFFFFF"/>
                </a:solidFill>
                <a:latin typeface="Amazon Ember" panose="020B0604020202020204" charset="0"/>
              </a:rPr>
              <a:t>August 2025</a:t>
            </a:r>
          </a:p>
        </p:txBody>
      </p:sp>
      <p:sp>
        <p:nvSpPr>
          <p:cNvPr id="7" name="Freeform: Shape 5">
            <a:extLst>
              <a:ext uri="{FF2B5EF4-FFF2-40B4-BE49-F238E27FC236}">
                <a16:creationId xmlns:a16="http://schemas.microsoft.com/office/drawing/2014/main" id="{780F7BFA-16AB-D50C-8469-AC92F6182317}"/>
              </a:ext>
            </a:extLst>
          </p:cNvPr>
          <p:cNvSpPr/>
          <p:nvPr/>
        </p:nvSpPr>
        <p:spPr>
          <a:xfrm>
            <a:off x="522717" y="1955942"/>
            <a:ext cx="1028292" cy="1146548"/>
          </a:xfrm>
          <a:custGeom>
            <a:avLst/>
            <a:gdLst>
              <a:gd name="connsiteX0" fmla="*/ 447638 w 457200"/>
              <a:gd name="connsiteY0" fmla="*/ 167819 h 533978"/>
              <a:gd name="connsiteX1" fmla="*/ 428551 w 457200"/>
              <a:gd name="connsiteY1" fmla="*/ 167884 h 533978"/>
              <a:gd name="connsiteX2" fmla="*/ 338100 w 457200"/>
              <a:gd name="connsiteY2" fmla="*/ 220663 h 533978"/>
              <a:gd name="connsiteX3" fmla="*/ 333375 w 457200"/>
              <a:gd name="connsiteY3" fmla="*/ 228889 h 533978"/>
              <a:gd name="connsiteX4" fmla="*/ 333375 w 457200"/>
              <a:gd name="connsiteY4" fmla="*/ 289677 h 533978"/>
              <a:gd name="connsiteX5" fmla="*/ 300539 w 457200"/>
              <a:gd name="connsiteY5" fmla="*/ 306094 h 533978"/>
              <a:gd name="connsiteX6" fmla="*/ 295275 w 457200"/>
              <a:gd name="connsiteY6" fmla="*/ 314614 h 533978"/>
              <a:gd name="connsiteX7" fmla="*/ 295275 w 457200"/>
              <a:gd name="connsiteY7" fmla="*/ 347952 h 533978"/>
              <a:gd name="connsiteX8" fmla="*/ 266700 w 457200"/>
              <a:gd name="connsiteY8" fmla="*/ 369383 h 533978"/>
              <a:gd name="connsiteX9" fmla="*/ 238125 w 457200"/>
              <a:gd name="connsiteY9" fmla="*/ 347957 h 533978"/>
              <a:gd name="connsiteX10" fmla="*/ 238125 w 457200"/>
              <a:gd name="connsiteY10" fmla="*/ 186023 h 533978"/>
              <a:gd name="connsiteX11" fmla="*/ 266700 w 457200"/>
              <a:gd name="connsiteY11" fmla="*/ 164596 h 533978"/>
              <a:gd name="connsiteX12" fmla="*/ 295275 w 457200"/>
              <a:gd name="connsiteY12" fmla="*/ 186027 h 533978"/>
              <a:gd name="connsiteX13" fmla="*/ 295275 w 457200"/>
              <a:gd name="connsiteY13" fmla="*/ 223174 h 533978"/>
              <a:gd name="connsiteX14" fmla="*/ 314325 w 457200"/>
              <a:gd name="connsiteY14" fmla="*/ 212221 h 533978"/>
              <a:gd name="connsiteX15" fmla="*/ 314325 w 457200"/>
              <a:gd name="connsiteY15" fmla="*/ 181264 h 533978"/>
              <a:gd name="connsiteX16" fmla="*/ 310511 w 457200"/>
              <a:gd name="connsiteY16" fmla="*/ 173646 h 533978"/>
              <a:gd name="connsiteX17" fmla="*/ 272411 w 457200"/>
              <a:gd name="connsiteY17" fmla="*/ 145071 h 533978"/>
              <a:gd name="connsiteX18" fmla="*/ 260989 w 457200"/>
              <a:gd name="connsiteY18" fmla="*/ 145071 h 533978"/>
              <a:gd name="connsiteX19" fmla="*/ 228600 w 457200"/>
              <a:gd name="connsiteY19" fmla="*/ 169358 h 533978"/>
              <a:gd name="connsiteX20" fmla="*/ 196211 w 457200"/>
              <a:gd name="connsiteY20" fmla="*/ 145071 h 533978"/>
              <a:gd name="connsiteX21" fmla="*/ 185449 w 457200"/>
              <a:gd name="connsiteY21" fmla="*/ 144611 h 533978"/>
              <a:gd name="connsiteX22" fmla="*/ 147349 w 457200"/>
              <a:gd name="connsiteY22" fmla="*/ 168424 h 533978"/>
              <a:gd name="connsiteX23" fmla="*/ 142875 w 457200"/>
              <a:gd name="connsiteY23" fmla="*/ 176502 h 533978"/>
              <a:gd name="connsiteX24" fmla="*/ 142875 w 457200"/>
              <a:gd name="connsiteY24" fmla="*/ 213477 h 533978"/>
              <a:gd name="connsiteX25" fmla="*/ 110039 w 457200"/>
              <a:gd name="connsiteY25" fmla="*/ 229894 h 533978"/>
              <a:gd name="connsiteX26" fmla="*/ 104775 w 457200"/>
              <a:gd name="connsiteY26" fmla="*/ 238414 h 533978"/>
              <a:gd name="connsiteX27" fmla="*/ 104775 w 457200"/>
              <a:gd name="connsiteY27" fmla="*/ 299434 h 533978"/>
              <a:gd name="connsiteX28" fmla="*/ 19050 w 457200"/>
              <a:gd name="connsiteY28" fmla="*/ 346195 h 533978"/>
              <a:gd name="connsiteX29" fmla="*/ 19050 w 457200"/>
              <a:gd name="connsiteY29" fmla="*/ 160406 h 533978"/>
              <a:gd name="connsiteX30" fmla="*/ 37337 w 457200"/>
              <a:gd name="connsiteY30" fmla="*/ 127859 h 533978"/>
              <a:gd name="connsiteX31" fmla="*/ 206964 w 457200"/>
              <a:gd name="connsiteY31" fmla="*/ 24610 h 533978"/>
              <a:gd name="connsiteX32" fmla="*/ 248636 w 457200"/>
              <a:gd name="connsiteY32" fmla="*/ 25939 h 533978"/>
              <a:gd name="connsiteX33" fmla="*/ 388884 w 457200"/>
              <a:gd name="connsiteY33" fmla="*/ 124115 h 533978"/>
              <a:gd name="connsiteX34" fmla="*/ 342900 w 457200"/>
              <a:gd name="connsiteY34" fmla="*/ 124115 h 533978"/>
              <a:gd name="connsiteX35" fmla="*/ 342900 w 457200"/>
              <a:gd name="connsiteY35" fmla="*/ 143165 h 533978"/>
              <a:gd name="connsiteX36" fmla="*/ 419100 w 457200"/>
              <a:gd name="connsiteY36" fmla="*/ 143165 h 533978"/>
              <a:gd name="connsiteX37" fmla="*/ 428625 w 457200"/>
              <a:gd name="connsiteY37" fmla="*/ 133640 h 533978"/>
              <a:gd name="connsiteX38" fmla="*/ 428625 w 457200"/>
              <a:gd name="connsiteY38" fmla="*/ 57440 h 533978"/>
              <a:gd name="connsiteX39" fmla="*/ 409575 w 457200"/>
              <a:gd name="connsiteY39" fmla="*/ 57440 h 533978"/>
              <a:gd name="connsiteX40" fmla="*/ 409575 w 457200"/>
              <a:gd name="connsiteY40" fmla="*/ 115347 h 533978"/>
              <a:gd name="connsiteX41" fmla="*/ 259556 w 457200"/>
              <a:gd name="connsiteY41" fmla="*/ 10332 h 533978"/>
              <a:gd name="connsiteX42" fmla="*/ 197067 w 457200"/>
              <a:gd name="connsiteY42" fmla="*/ 8336 h 533978"/>
              <a:gd name="connsiteX43" fmla="*/ 27440 w 457200"/>
              <a:gd name="connsiteY43" fmla="*/ 111590 h 533978"/>
              <a:gd name="connsiteX44" fmla="*/ 0 w 457200"/>
              <a:gd name="connsiteY44" fmla="*/ 160406 h 533978"/>
              <a:gd name="connsiteX45" fmla="*/ 0 w 457200"/>
              <a:gd name="connsiteY45" fmla="*/ 346195 h 533978"/>
              <a:gd name="connsiteX46" fmla="*/ 9320 w 457200"/>
              <a:gd name="connsiteY46" fmla="*/ 362575 h 533978"/>
              <a:gd name="connsiteX47" fmla="*/ 19040 w 457200"/>
              <a:gd name="connsiteY47" fmla="*/ 365267 h 533978"/>
              <a:gd name="connsiteX48" fmla="*/ 28165 w 457200"/>
              <a:gd name="connsiteY48" fmla="*/ 362919 h 533978"/>
              <a:gd name="connsiteX49" fmla="*/ 118858 w 457200"/>
              <a:gd name="connsiteY49" fmla="*/ 313452 h 533978"/>
              <a:gd name="connsiteX50" fmla="*/ 123825 w 457200"/>
              <a:gd name="connsiteY50" fmla="*/ 305090 h 533978"/>
              <a:gd name="connsiteX51" fmla="*/ 123825 w 457200"/>
              <a:gd name="connsiteY51" fmla="*/ 244303 h 533978"/>
              <a:gd name="connsiteX52" fmla="*/ 156661 w 457200"/>
              <a:gd name="connsiteY52" fmla="*/ 227885 h 533978"/>
              <a:gd name="connsiteX53" fmla="*/ 161925 w 457200"/>
              <a:gd name="connsiteY53" fmla="*/ 219365 h 533978"/>
              <a:gd name="connsiteX54" fmla="*/ 161925 w 457200"/>
              <a:gd name="connsiteY54" fmla="*/ 181782 h 533978"/>
              <a:gd name="connsiteX55" fmla="*/ 190007 w 457200"/>
              <a:gd name="connsiteY55" fmla="*/ 164229 h 533978"/>
              <a:gd name="connsiteX56" fmla="*/ 219075 w 457200"/>
              <a:gd name="connsiteY56" fmla="*/ 186023 h 533978"/>
              <a:gd name="connsiteX57" fmla="*/ 219075 w 457200"/>
              <a:gd name="connsiteY57" fmla="*/ 347957 h 533978"/>
              <a:gd name="connsiteX58" fmla="*/ 190500 w 457200"/>
              <a:gd name="connsiteY58" fmla="*/ 369384 h 533978"/>
              <a:gd name="connsiteX59" fmla="*/ 161925 w 457200"/>
              <a:gd name="connsiteY59" fmla="*/ 347953 h 533978"/>
              <a:gd name="connsiteX60" fmla="*/ 161925 w 457200"/>
              <a:gd name="connsiteY60" fmla="*/ 310805 h 533978"/>
              <a:gd name="connsiteX61" fmla="*/ 142875 w 457200"/>
              <a:gd name="connsiteY61" fmla="*/ 321283 h 533978"/>
              <a:gd name="connsiteX62" fmla="*/ 142875 w 457200"/>
              <a:gd name="connsiteY62" fmla="*/ 352715 h 533978"/>
              <a:gd name="connsiteX63" fmla="*/ 146689 w 457200"/>
              <a:gd name="connsiteY63" fmla="*/ 360333 h 533978"/>
              <a:gd name="connsiteX64" fmla="*/ 184789 w 457200"/>
              <a:gd name="connsiteY64" fmla="*/ 388908 h 533978"/>
              <a:gd name="connsiteX65" fmla="*/ 196211 w 457200"/>
              <a:gd name="connsiteY65" fmla="*/ 388908 h 533978"/>
              <a:gd name="connsiteX66" fmla="*/ 228600 w 457200"/>
              <a:gd name="connsiteY66" fmla="*/ 364622 h 533978"/>
              <a:gd name="connsiteX67" fmla="*/ 260989 w 457200"/>
              <a:gd name="connsiteY67" fmla="*/ 388908 h 533978"/>
              <a:gd name="connsiteX68" fmla="*/ 272411 w 457200"/>
              <a:gd name="connsiteY68" fmla="*/ 388908 h 533978"/>
              <a:gd name="connsiteX69" fmla="*/ 310511 w 457200"/>
              <a:gd name="connsiteY69" fmla="*/ 360333 h 533978"/>
              <a:gd name="connsiteX70" fmla="*/ 314325 w 457200"/>
              <a:gd name="connsiteY70" fmla="*/ 352715 h 533978"/>
              <a:gd name="connsiteX71" fmla="*/ 314325 w 457200"/>
              <a:gd name="connsiteY71" fmla="*/ 320503 h 533978"/>
              <a:gd name="connsiteX72" fmla="*/ 347161 w 457200"/>
              <a:gd name="connsiteY72" fmla="*/ 304085 h 533978"/>
              <a:gd name="connsiteX73" fmla="*/ 352425 w 457200"/>
              <a:gd name="connsiteY73" fmla="*/ 295565 h 533978"/>
              <a:gd name="connsiteX74" fmla="*/ 352425 w 457200"/>
              <a:gd name="connsiteY74" fmla="*/ 234360 h 533978"/>
              <a:gd name="connsiteX75" fmla="*/ 438150 w 457200"/>
              <a:gd name="connsiteY75" fmla="*/ 184339 h 533978"/>
              <a:gd name="connsiteX76" fmla="*/ 438150 w 457200"/>
              <a:gd name="connsiteY76" fmla="*/ 373574 h 533978"/>
              <a:gd name="connsiteX77" fmla="*/ 419863 w 457200"/>
              <a:gd name="connsiteY77" fmla="*/ 406121 h 533978"/>
              <a:gd name="connsiteX78" fmla="*/ 250236 w 457200"/>
              <a:gd name="connsiteY78" fmla="*/ 509370 h 533978"/>
              <a:gd name="connsiteX79" fmla="*/ 208564 w 457200"/>
              <a:gd name="connsiteY79" fmla="*/ 508041 h 533978"/>
              <a:gd name="connsiteX80" fmla="*/ 68315 w 457200"/>
              <a:gd name="connsiteY80" fmla="*/ 409865 h 533978"/>
              <a:gd name="connsiteX81" fmla="*/ 114300 w 457200"/>
              <a:gd name="connsiteY81" fmla="*/ 409865 h 533978"/>
              <a:gd name="connsiteX82" fmla="*/ 114300 w 457200"/>
              <a:gd name="connsiteY82" fmla="*/ 390815 h 533978"/>
              <a:gd name="connsiteX83" fmla="*/ 38100 w 457200"/>
              <a:gd name="connsiteY83" fmla="*/ 390815 h 533978"/>
              <a:gd name="connsiteX84" fmla="*/ 28575 w 457200"/>
              <a:gd name="connsiteY84" fmla="*/ 400340 h 533978"/>
              <a:gd name="connsiteX85" fmla="*/ 28575 w 457200"/>
              <a:gd name="connsiteY85" fmla="*/ 476540 h 533978"/>
              <a:gd name="connsiteX86" fmla="*/ 47625 w 457200"/>
              <a:gd name="connsiteY86" fmla="*/ 476540 h 533978"/>
              <a:gd name="connsiteX87" fmla="*/ 47625 w 457200"/>
              <a:gd name="connsiteY87" fmla="*/ 418634 h 533978"/>
              <a:gd name="connsiteX88" fmla="*/ 197644 w 457200"/>
              <a:gd name="connsiteY88" fmla="*/ 523649 h 533978"/>
              <a:gd name="connsiteX89" fmla="*/ 230423 w 457200"/>
              <a:gd name="connsiteY89" fmla="*/ 533978 h 533978"/>
              <a:gd name="connsiteX90" fmla="*/ 260133 w 457200"/>
              <a:gd name="connsiteY90" fmla="*/ 525644 h 533978"/>
              <a:gd name="connsiteX91" fmla="*/ 429759 w 457200"/>
              <a:gd name="connsiteY91" fmla="*/ 422390 h 533978"/>
              <a:gd name="connsiteX92" fmla="*/ 457200 w 457200"/>
              <a:gd name="connsiteY92" fmla="*/ 373574 h 533978"/>
              <a:gd name="connsiteX93" fmla="*/ 457200 w 457200"/>
              <a:gd name="connsiteY93" fmla="*/ 184339 h 533978"/>
              <a:gd name="connsiteX94" fmla="*/ 447638 w 457200"/>
              <a:gd name="connsiteY94" fmla="*/ 167819 h 53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57200" h="533978">
                <a:moveTo>
                  <a:pt x="447638" y="167819"/>
                </a:moveTo>
                <a:cubicBezTo>
                  <a:pt x="441638" y="164368"/>
                  <a:pt x="434513" y="164396"/>
                  <a:pt x="428551" y="167884"/>
                </a:cubicBezTo>
                <a:lnTo>
                  <a:pt x="338100" y="220663"/>
                </a:lnTo>
                <a:cubicBezTo>
                  <a:pt x="335170" y="222370"/>
                  <a:pt x="333375" y="225504"/>
                  <a:pt x="333375" y="228889"/>
                </a:cubicBezTo>
                <a:lnTo>
                  <a:pt x="333375" y="289677"/>
                </a:lnTo>
                <a:lnTo>
                  <a:pt x="300539" y="306094"/>
                </a:lnTo>
                <a:cubicBezTo>
                  <a:pt x="297312" y="307708"/>
                  <a:pt x="295275" y="311005"/>
                  <a:pt x="295275" y="314614"/>
                </a:cubicBezTo>
                <a:lnTo>
                  <a:pt x="295275" y="347952"/>
                </a:lnTo>
                <a:lnTo>
                  <a:pt x="266700" y="369383"/>
                </a:lnTo>
                <a:lnTo>
                  <a:pt x="238125" y="347957"/>
                </a:lnTo>
                <a:lnTo>
                  <a:pt x="238125" y="186023"/>
                </a:lnTo>
                <a:lnTo>
                  <a:pt x="266700" y="164596"/>
                </a:lnTo>
                <a:lnTo>
                  <a:pt x="295275" y="186027"/>
                </a:lnTo>
                <a:lnTo>
                  <a:pt x="295275" y="223174"/>
                </a:lnTo>
                <a:lnTo>
                  <a:pt x="314325" y="212221"/>
                </a:lnTo>
                <a:lnTo>
                  <a:pt x="314325" y="181264"/>
                </a:lnTo>
                <a:cubicBezTo>
                  <a:pt x="314325" y="178265"/>
                  <a:pt x="312912" y="175442"/>
                  <a:pt x="310511" y="173646"/>
                </a:cubicBezTo>
                <a:lnTo>
                  <a:pt x="272411" y="145071"/>
                </a:lnTo>
                <a:cubicBezTo>
                  <a:pt x="269025" y="142532"/>
                  <a:pt x="264375" y="142532"/>
                  <a:pt x="260989" y="145071"/>
                </a:cubicBezTo>
                <a:lnTo>
                  <a:pt x="228600" y="169358"/>
                </a:lnTo>
                <a:lnTo>
                  <a:pt x="196211" y="145071"/>
                </a:lnTo>
                <a:cubicBezTo>
                  <a:pt x="193067" y="142700"/>
                  <a:pt x="188798" y="142528"/>
                  <a:pt x="185449" y="144611"/>
                </a:cubicBezTo>
                <a:lnTo>
                  <a:pt x="147349" y="168424"/>
                </a:lnTo>
                <a:cubicBezTo>
                  <a:pt x="144568" y="170168"/>
                  <a:pt x="142875" y="173219"/>
                  <a:pt x="142875" y="176502"/>
                </a:cubicBezTo>
                <a:lnTo>
                  <a:pt x="142875" y="213477"/>
                </a:lnTo>
                <a:lnTo>
                  <a:pt x="110039" y="229894"/>
                </a:lnTo>
                <a:cubicBezTo>
                  <a:pt x="106812" y="231508"/>
                  <a:pt x="104775" y="234805"/>
                  <a:pt x="104775" y="238414"/>
                </a:cubicBezTo>
                <a:lnTo>
                  <a:pt x="104775" y="299434"/>
                </a:lnTo>
                <a:lnTo>
                  <a:pt x="19050" y="346195"/>
                </a:lnTo>
                <a:lnTo>
                  <a:pt x="19050" y="160406"/>
                </a:lnTo>
                <a:cubicBezTo>
                  <a:pt x="19050" y="147202"/>
                  <a:pt x="26063" y="134728"/>
                  <a:pt x="37337" y="127859"/>
                </a:cubicBezTo>
                <a:lnTo>
                  <a:pt x="206964" y="24610"/>
                </a:lnTo>
                <a:cubicBezTo>
                  <a:pt x="219893" y="16726"/>
                  <a:pt x="236255" y="17271"/>
                  <a:pt x="248636" y="25939"/>
                </a:cubicBezTo>
                <a:lnTo>
                  <a:pt x="388884" y="124115"/>
                </a:lnTo>
                <a:lnTo>
                  <a:pt x="342900" y="124115"/>
                </a:lnTo>
                <a:lnTo>
                  <a:pt x="342900" y="143165"/>
                </a:lnTo>
                <a:lnTo>
                  <a:pt x="419100" y="143165"/>
                </a:lnTo>
                <a:cubicBezTo>
                  <a:pt x="424364" y="143165"/>
                  <a:pt x="428625" y="138900"/>
                  <a:pt x="428625" y="133640"/>
                </a:cubicBezTo>
                <a:lnTo>
                  <a:pt x="428625" y="57440"/>
                </a:lnTo>
                <a:lnTo>
                  <a:pt x="409575" y="57440"/>
                </a:lnTo>
                <a:lnTo>
                  <a:pt x="409575" y="115347"/>
                </a:lnTo>
                <a:lnTo>
                  <a:pt x="259556" y="10332"/>
                </a:lnTo>
                <a:cubicBezTo>
                  <a:pt x="240971" y="-2681"/>
                  <a:pt x="216442" y="-3463"/>
                  <a:pt x="197067" y="8336"/>
                </a:cubicBezTo>
                <a:lnTo>
                  <a:pt x="27440" y="111590"/>
                </a:lnTo>
                <a:cubicBezTo>
                  <a:pt x="10511" y="121892"/>
                  <a:pt x="0" y="140597"/>
                  <a:pt x="0" y="160406"/>
                </a:cubicBezTo>
                <a:lnTo>
                  <a:pt x="0" y="346195"/>
                </a:lnTo>
                <a:cubicBezTo>
                  <a:pt x="0" y="352985"/>
                  <a:pt x="3488" y="359110"/>
                  <a:pt x="9320" y="362575"/>
                </a:cubicBezTo>
                <a:cubicBezTo>
                  <a:pt x="12343" y="364370"/>
                  <a:pt x="15692" y="365267"/>
                  <a:pt x="19040" y="365267"/>
                </a:cubicBezTo>
                <a:cubicBezTo>
                  <a:pt x="22166" y="365267"/>
                  <a:pt x="25292" y="364486"/>
                  <a:pt x="28165" y="362919"/>
                </a:cubicBezTo>
                <a:lnTo>
                  <a:pt x="118858" y="313452"/>
                </a:lnTo>
                <a:cubicBezTo>
                  <a:pt x="121918" y="311783"/>
                  <a:pt x="123825" y="308574"/>
                  <a:pt x="123825" y="305090"/>
                </a:cubicBezTo>
                <a:lnTo>
                  <a:pt x="123825" y="244303"/>
                </a:lnTo>
                <a:lnTo>
                  <a:pt x="156661" y="227885"/>
                </a:lnTo>
                <a:cubicBezTo>
                  <a:pt x="159888" y="226272"/>
                  <a:pt x="161925" y="222974"/>
                  <a:pt x="161925" y="219365"/>
                </a:cubicBezTo>
                <a:lnTo>
                  <a:pt x="161925" y="181782"/>
                </a:lnTo>
                <a:lnTo>
                  <a:pt x="190007" y="164229"/>
                </a:lnTo>
                <a:lnTo>
                  <a:pt x="219075" y="186023"/>
                </a:lnTo>
                <a:lnTo>
                  <a:pt x="219075" y="347957"/>
                </a:lnTo>
                <a:lnTo>
                  <a:pt x="190500" y="369384"/>
                </a:lnTo>
                <a:lnTo>
                  <a:pt x="161925" y="347953"/>
                </a:lnTo>
                <a:lnTo>
                  <a:pt x="161925" y="310805"/>
                </a:lnTo>
                <a:lnTo>
                  <a:pt x="142875" y="321283"/>
                </a:lnTo>
                <a:lnTo>
                  <a:pt x="142875" y="352715"/>
                </a:lnTo>
                <a:cubicBezTo>
                  <a:pt x="142875" y="355715"/>
                  <a:pt x="144289" y="358538"/>
                  <a:pt x="146689" y="360333"/>
                </a:cubicBezTo>
                <a:lnTo>
                  <a:pt x="184789" y="388908"/>
                </a:lnTo>
                <a:cubicBezTo>
                  <a:pt x="188174" y="391448"/>
                  <a:pt x="192825" y="391448"/>
                  <a:pt x="196211" y="388908"/>
                </a:cubicBezTo>
                <a:lnTo>
                  <a:pt x="228600" y="364622"/>
                </a:lnTo>
                <a:lnTo>
                  <a:pt x="260989" y="388908"/>
                </a:lnTo>
                <a:cubicBezTo>
                  <a:pt x="264374" y="391448"/>
                  <a:pt x="269025" y="391448"/>
                  <a:pt x="272411" y="388908"/>
                </a:cubicBezTo>
                <a:lnTo>
                  <a:pt x="310511" y="360333"/>
                </a:lnTo>
                <a:cubicBezTo>
                  <a:pt x="312911" y="358538"/>
                  <a:pt x="314325" y="355715"/>
                  <a:pt x="314325" y="352715"/>
                </a:cubicBezTo>
                <a:lnTo>
                  <a:pt x="314325" y="320503"/>
                </a:lnTo>
                <a:lnTo>
                  <a:pt x="347161" y="304085"/>
                </a:lnTo>
                <a:cubicBezTo>
                  <a:pt x="350388" y="302472"/>
                  <a:pt x="352425" y="299174"/>
                  <a:pt x="352425" y="295565"/>
                </a:cubicBezTo>
                <a:lnTo>
                  <a:pt x="352425" y="234360"/>
                </a:lnTo>
                <a:lnTo>
                  <a:pt x="438150" y="184339"/>
                </a:lnTo>
                <a:lnTo>
                  <a:pt x="438150" y="373574"/>
                </a:lnTo>
                <a:cubicBezTo>
                  <a:pt x="438150" y="386778"/>
                  <a:pt x="431137" y="399252"/>
                  <a:pt x="419863" y="406121"/>
                </a:cubicBezTo>
                <a:lnTo>
                  <a:pt x="250236" y="509370"/>
                </a:lnTo>
                <a:cubicBezTo>
                  <a:pt x="237297" y="517235"/>
                  <a:pt x="220945" y="516709"/>
                  <a:pt x="208564" y="508041"/>
                </a:cubicBezTo>
                <a:lnTo>
                  <a:pt x="68315" y="409865"/>
                </a:lnTo>
                <a:lnTo>
                  <a:pt x="114300" y="409865"/>
                </a:lnTo>
                <a:lnTo>
                  <a:pt x="114300" y="390815"/>
                </a:lnTo>
                <a:lnTo>
                  <a:pt x="38100" y="390815"/>
                </a:lnTo>
                <a:cubicBezTo>
                  <a:pt x="32836" y="390815"/>
                  <a:pt x="28575" y="395080"/>
                  <a:pt x="28575" y="400340"/>
                </a:cubicBezTo>
                <a:lnTo>
                  <a:pt x="28575" y="476540"/>
                </a:lnTo>
                <a:lnTo>
                  <a:pt x="47625" y="476540"/>
                </a:lnTo>
                <a:lnTo>
                  <a:pt x="47625" y="418634"/>
                </a:lnTo>
                <a:lnTo>
                  <a:pt x="197644" y="523649"/>
                </a:lnTo>
                <a:cubicBezTo>
                  <a:pt x="207457" y="530518"/>
                  <a:pt x="218926" y="533978"/>
                  <a:pt x="230423" y="533978"/>
                </a:cubicBezTo>
                <a:cubicBezTo>
                  <a:pt x="240692" y="533978"/>
                  <a:pt x="250989" y="531211"/>
                  <a:pt x="260133" y="525644"/>
                </a:cubicBezTo>
                <a:lnTo>
                  <a:pt x="429759" y="422390"/>
                </a:lnTo>
                <a:cubicBezTo>
                  <a:pt x="446689" y="412089"/>
                  <a:pt x="457200" y="393382"/>
                  <a:pt x="457200" y="373574"/>
                </a:cubicBezTo>
                <a:lnTo>
                  <a:pt x="457200" y="184339"/>
                </a:lnTo>
                <a:cubicBezTo>
                  <a:pt x="457200" y="177433"/>
                  <a:pt x="453628" y="171256"/>
                  <a:pt x="447638" y="167819"/>
                </a:cubicBezTo>
                <a:close/>
              </a:path>
            </a:pathLst>
          </a:custGeom>
          <a:gradFill flip="none" rotWithShape="1">
            <a:gsLst>
              <a:gs pos="0">
                <a:schemeClr val="accent1">
                  <a:alpha val="84000"/>
                </a:schemeClr>
              </a:gs>
              <a:gs pos="52000">
                <a:schemeClr val="accent2"/>
              </a:gs>
              <a:gs pos="100000">
                <a:schemeClr val="accent4"/>
              </a:gs>
            </a:gsLst>
            <a:lin ang="2700000" scaled="1"/>
            <a:tileRect/>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26615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EDC65A04-1F3F-4624-9AC3-293AC0A599AB}"/>
              </a:ext>
            </a:extLst>
          </p:cNvPr>
          <p:cNvGraphicFramePr>
            <a:graphicFrameLocks noGrp="1"/>
          </p:cNvGraphicFramePr>
          <p:nvPr>
            <p:extLst>
              <p:ext uri="{D42A27DB-BD31-4B8C-83A1-F6EECF244321}">
                <p14:modId xmlns:p14="http://schemas.microsoft.com/office/powerpoint/2010/main" val="3058770468"/>
              </p:ext>
            </p:extLst>
          </p:nvPr>
        </p:nvGraphicFramePr>
        <p:xfrm>
          <a:off x="521074" y="1349298"/>
          <a:ext cx="11220838" cy="2170461"/>
        </p:xfrm>
        <a:graphic>
          <a:graphicData uri="http://schemas.openxmlformats.org/drawingml/2006/table">
            <a:tbl>
              <a:tblPr>
                <a:solidFill>
                  <a:srgbClr val="5400AD"/>
                </a:solidFill>
              </a:tblPr>
              <a:tblGrid>
                <a:gridCol w="2038738">
                  <a:extLst>
                    <a:ext uri="{9D8B030D-6E8A-4147-A177-3AD203B41FA5}">
                      <a16:colId xmlns:a16="http://schemas.microsoft.com/office/drawing/2014/main" val="2700249733"/>
                    </a:ext>
                  </a:extLst>
                </a:gridCol>
                <a:gridCol w="1930400">
                  <a:extLst>
                    <a:ext uri="{9D8B030D-6E8A-4147-A177-3AD203B41FA5}">
                      <a16:colId xmlns:a16="http://schemas.microsoft.com/office/drawing/2014/main" val="1944010756"/>
                    </a:ext>
                  </a:extLst>
                </a:gridCol>
                <a:gridCol w="2425700">
                  <a:extLst>
                    <a:ext uri="{9D8B030D-6E8A-4147-A177-3AD203B41FA5}">
                      <a16:colId xmlns:a16="http://schemas.microsoft.com/office/drawing/2014/main" val="4084310689"/>
                    </a:ext>
                  </a:extLst>
                </a:gridCol>
                <a:gridCol w="2349500">
                  <a:extLst>
                    <a:ext uri="{9D8B030D-6E8A-4147-A177-3AD203B41FA5}">
                      <a16:colId xmlns:a16="http://schemas.microsoft.com/office/drawing/2014/main" val="3448552581"/>
                    </a:ext>
                  </a:extLst>
                </a:gridCol>
                <a:gridCol w="2476500">
                  <a:extLst>
                    <a:ext uri="{9D8B030D-6E8A-4147-A177-3AD203B41FA5}">
                      <a16:colId xmlns:a16="http://schemas.microsoft.com/office/drawing/2014/main" val="1247345119"/>
                    </a:ext>
                  </a:extLst>
                </a:gridCol>
              </a:tblGrid>
              <a:tr h="191388">
                <a:tc rowSpan="3">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0" marR="0" marT="0" marB="0" anchor="ctr">
                    <a:lnL>
                      <a:noFill/>
                    </a:lnL>
                    <a:lnR w="12700" cap="flat" cmpd="sng" algn="ctr">
                      <a:solidFill>
                        <a:srgbClr val="7C59ED"/>
                      </a:solidFill>
                      <a:prstDash val="solid"/>
                      <a:round/>
                      <a:headEnd type="none" w="med" len="med"/>
                      <a:tailEnd type="none" w="med" len="med"/>
                    </a:lnR>
                    <a:lnT>
                      <a:noFill/>
                    </a:lnT>
                    <a:lnB w="12700" cap="flat" cmpd="sng" algn="ctr">
                      <a:solidFill>
                        <a:srgbClr val="7C59ED"/>
                      </a:solidFill>
                      <a:prstDash val="solid"/>
                      <a:round/>
                      <a:headEnd type="none" w="med" len="med"/>
                      <a:tailEnd type="none" w="med" len="med"/>
                    </a:lnB>
                    <a:solidFill>
                      <a:srgbClr val="2444C8"/>
                    </a:solidFill>
                  </a:tcPr>
                </a:tc>
                <a:tc>
                  <a:txBody>
                    <a:bodyPr/>
                    <a:lstStyle/>
                    <a:p>
                      <a:pPr algn="ctr" rtl="0" fontAlgn="ctr"/>
                      <a:endParaRPr lang="en-US" sz="1200" b="0" i="0" u="none" strike="noStrike" dirty="0">
                        <a:solidFill>
                          <a:srgbClr val="F1F3F3"/>
                        </a:solidFill>
                        <a:effectLst/>
                        <a:latin typeface="Amazon Ember"/>
                      </a:endParaRPr>
                    </a:p>
                  </a:txBody>
                  <a:tcPr marL="0" marR="0" marT="0" marB="0" anchor="ctr">
                    <a:lnL w="12700" cap="flat" cmpd="sng" algn="ctr">
                      <a:solidFill>
                        <a:srgbClr val="7C59ED"/>
                      </a:solidFill>
                      <a:prstDash val="solid"/>
                      <a:round/>
                      <a:headEnd type="none" w="med" len="med"/>
                      <a:tailEnd type="none" w="med" len="med"/>
                    </a:lnL>
                    <a:lnR w="12700" cap="flat" cmpd="sng" algn="ctr">
                      <a:solidFill>
                        <a:srgbClr val="7C59ED"/>
                      </a:solidFill>
                      <a:prstDash val="solid"/>
                      <a:round/>
                      <a:headEnd type="none" w="med" len="med"/>
                      <a:tailEnd type="none" w="med" len="med"/>
                    </a:lnR>
                    <a:lnT>
                      <a:noFill/>
                    </a:lnT>
                    <a:lnB>
                      <a:noFill/>
                    </a:lnB>
                    <a:solidFill>
                      <a:srgbClr val="2444C8"/>
                    </a:solidFill>
                  </a:tcPr>
                </a:tc>
                <a:tc>
                  <a:txBody>
                    <a:bodyPr/>
                    <a:lstStyle/>
                    <a:p>
                      <a:pPr algn="ctr" rtl="0" fontAlgn="b"/>
                      <a:r>
                        <a:rPr lang="en-US" sz="1200" b="0" i="0" u="none" strike="noStrike" dirty="0">
                          <a:solidFill>
                            <a:srgbClr val="F1F3F3"/>
                          </a:solidFill>
                          <a:effectLst/>
                          <a:latin typeface="Amazon Ember"/>
                        </a:rPr>
                        <a:t> </a:t>
                      </a:r>
                    </a:p>
                  </a:txBody>
                  <a:tcPr marL="0" marR="0" marT="0" marB="0" anchor="b">
                    <a:lnL w="12700" cap="flat" cmpd="sng" algn="ctr">
                      <a:solidFill>
                        <a:srgbClr val="7C59ED"/>
                      </a:solidFill>
                      <a:prstDash val="solid"/>
                      <a:round/>
                      <a:headEnd type="none" w="med" len="med"/>
                      <a:tailEnd type="none" w="med" len="med"/>
                    </a:lnL>
                    <a:lnR>
                      <a:noFill/>
                    </a:lnR>
                    <a:lnT>
                      <a:noFill/>
                    </a:lnT>
                    <a:lnB>
                      <a:noFill/>
                    </a:lnB>
                    <a:solidFill>
                      <a:srgbClr val="2444C8"/>
                    </a:solidFill>
                  </a:tcPr>
                </a:tc>
                <a:tc>
                  <a:txBody>
                    <a:bodyPr/>
                    <a:lstStyle/>
                    <a:p>
                      <a:pPr algn="ctr" rtl="0" fontAlgn="b"/>
                      <a:r>
                        <a:rPr lang="en-US" sz="1200" b="0" i="0" u="none" strike="noStrike">
                          <a:solidFill>
                            <a:srgbClr val="F1F3F3"/>
                          </a:solidFill>
                          <a:effectLst/>
                          <a:latin typeface="Amazon Ember"/>
                        </a:rPr>
                        <a:t> </a:t>
                      </a:r>
                    </a:p>
                  </a:txBody>
                  <a:tcPr marL="0" marR="0" marT="0" marB="0" anchor="b">
                    <a:lnL>
                      <a:noFill/>
                    </a:lnL>
                    <a:lnR>
                      <a:noFill/>
                    </a:lnR>
                    <a:lnT>
                      <a:noFill/>
                    </a:lnT>
                    <a:lnB>
                      <a:noFill/>
                    </a:lnB>
                    <a:solidFill>
                      <a:srgbClr val="2444C8"/>
                    </a:solidFill>
                  </a:tcPr>
                </a:tc>
                <a:tc>
                  <a:txBody>
                    <a:bodyPr/>
                    <a:lstStyle/>
                    <a:p>
                      <a:pPr algn="ctr" rtl="0" fontAlgn="b"/>
                      <a:r>
                        <a:rPr lang="en-US" sz="1200" b="0" i="0" u="none" strike="noStrike" dirty="0">
                          <a:solidFill>
                            <a:srgbClr val="F1F3F3"/>
                          </a:solidFill>
                          <a:effectLst/>
                          <a:latin typeface="Amazon Ember"/>
                        </a:rPr>
                        <a:t> </a:t>
                      </a:r>
                    </a:p>
                  </a:txBody>
                  <a:tcPr marL="0" marR="0" marT="0" marB="0" anchor="b">
                    <a:lnL>
                      <a:noFill/>
                    </a:lnL>
                    <a:lnR>
                      <a:noFill/>
                    </a:lnR>
                    <a:lnT>
                      <a:noFill/>
                    </a:lnT>
                    <a:lnB>
                      <a:noFill/>
                    </a:lnB>
                    <a:solidFill>
                      <a:srgbClr val="2444C8"/>
                    </a:solidFill>
                  </a:tcPr>
                </a:tc>
                <a:extLst>
                  <a:ext uri="{0D108BD9-81ED-4DB2-BD59-A6C34878D82A}">
                    <a16:rowId xmlns:a16="http://schemas.microsoft.com/office/drawing/2014/main" val="2334686320"/>
                  </a:ext>
                </a:extLst>
              </a:tr>
              <a:tr h="342581">
                <a:tc vMerge="1">
                  <a:txBody>
                    <a:bodyPr/>
                    <a:lstStyle/>
                    <a:p>
                      <a:endParaRPr lang="en-US"/>
                    </a:p>
                  </a:txBody>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On-Demand</a:t>
                      </a:r>
                    </a:p>
                  </a:txBody>
                  <a:tcPr marL="0" marR="0" marT="0" marB="0" anchor="ctr">
                    <a:lnL w="12700" cap="flat" cmpd="sng" algn="ctr">
                      <a:solidFill>
                        <a:srgbClr val="7C59ED"/>
                      </a:solidFill>
                      <a:prstDash val="solid"/>
                      <a:round/>
                      <a:headEnd type="none" w="med" len="med"/>
                      <a:tailEnd type="none" w="med" len="med"/>
                    </a:lnL>
                    <a:lnR w="12700" cap="flat" cmpd="sng" algn="ctr">
                      <a:solidFill>
                        <a:srgbClr val="7C59ED"/>
                      </a:solidFill>
                      <a:prstDash val="solid"/>
                      <a:round/>
                      <a:headEnd type="none" w="med" len="med"/>
                      <a:tailEnd type="none" w="med" len="med"/>
                    </a:lnR>
                    <a:lnT>
                      <a:noFill/>
                    </a:lnT>
                    <a:lnB>
                      <a:noFill/>
                    </a:lnB>
                    <a:solidFill>
                      <a:srgbClr val="2444C8"/>
                    </a:solidFill>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1 Year NURI (Shared Tenancy)</a:t>
                      </a:r>
                    </a:p>
                  </a:txBody>
                  <a:tcPr marL="0" marR="0" marT="0" marB="0" anchor="ctr">
                    <a:lnL w="12700" cap="flat" cmpd="sng" algn="ctr">
                      <a:solidFill>
                        <a:srgbClr val="7C59ED"/>
                      </a:solidFill>
                      <a:prstDash val="solid"/>
                      <a:round/>
                      <a:headEnd type="none" w="med" len="med"/>
                      <a:tailEnd type="none" w="med" len="med"/>
                    </a:lnL>
                    <a:lnR>
                      <a:noFill/>
                    </a:lnR>
                    <a:lnT>
                      <a:noFill/>
                    </a:lnT>
                    <a:lnB>
                      <a:noFill/>
                    </a:lnB>
                    <a:solidFill>
                      <a:srgbClr val="2444C8"/>
                    </a:solidFill>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1 Year NURI (Mixed Tenancy)</a:t>
                      </a:r>
                    </a:p>
                  </a:txBody>
                  <a:tcPr marL="0" marR="0" marT="0" marB="0" anchor="ctr">
                    <a:lnL>
                      <a:noFill/>
                    </a:lnL>
                    <a:lnR>
                      <a:noFill/>
                    </a:lnR>
                    <a:lnT>
                      <a:noFill/>
                    </a:lnT>
                    <a:lnB>
                      <a:noFill/>
                    </a:lnB>
                    <a:solidFill>
                      <a:srgbClr val="2444C8"/>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3 Year NURI (Shared Tenancy)</a:t>
                      </a:r>
                    </a:p>
                  </a:txBody>
                  <a:tcPr marL="0" marR="0" marT="0" marB="0" anchor="ctr">
                    <a:lnL>
                      <a:noFill/>
                    </a:lnL>
                    <a:lnR>
                      <a:noFill/>
                    </a:lnR>
                    <a:lnT>
                      <a:noFill/>
                    </a:lnT>
                    <a:lnB>
                      <a:noFill/>
                    </a:lnB>
                    <a:solidFill>
                      <a:srgbClr val="2444C8"/>
                    </a:solidFill>
                  </a:tcPr>
                </a:tc>
                <a:extLst>
                  <a:ext uri="{0D108BD9-81ED-4DB2-BD59-A6C34878D82A}">
                    <a16:rowId xmlns:a16="http://schemas.microsoft.com/office/drawing/2014/main" val="2413567357"/>
                  </a:ext>
                </a:extLst>
              </a:tr>
              <a:tr h="191388">
                <a:tc vMerge="1">
                  <a:txBody>
                    <a:bodyPr/>
                    <a:lstStyle/>
                    <a:p>
                      <a:endParaRPr lang="en-US"/>
                    </a:p>
                  </a:txBody>
                  <a:tcPr/>
                </a:tc>
                <a:tc>
                  <a:txBody>
                    <a:bodyPr/>
                    <a:lstStyle/>
                    <a:p>
                      <a:pPr algn="ctr" rtl="0" fontAlgn="t"/>
                      <a:endPar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0">
                    <a:lnL w="12700" cap="flat" cmpd="sng" algn="ctr">
                      <a:solidFill>
                        <a:srgbClr val="7C59ED"/>
                      </a:solidFill>
                      <a:prstDash val="solid"/>
                      <a:round/>
                      <a:headEnd type="none" w="med" len="med"/>
                      <a:tailEnd type="none" w="med" len="med"/>
                    </a:lnL>
                    <a:lnR w="12700" cap="flat" cmpd="sng" algn="ctr">
                      <a:solidFill>
                        <a:srgbClr val="7C59ED"/>
                      </a:solidFill>
                      <a:prstDash val="solid"/>
                      <a:round/>
                      <a:headEnd type="none" w="med" len="med"/>
                      <a:tailEnd type="none" w="med" len="med"/>
                    </a:lnR>
                    <a:lnT>
                      <a:noFill/>
                    </a:lnT>
                    <a:lnB w="12700" cap="flat" cmpd="sng" algn="ctr">
                      <a:solidFill>
                        <a:srgbClr val="7C59ED"/>
                      </a:solidFill>
                      <a:prstDash val="solid"/>
                      <a:round/>
                      <a:headEnd type="none" w="med" len="med"/>
                      <a:tailEnd type="none" w="med" len="med"/>
                    </a:lnB>
                    <a:solidFill>
                      <a:srgbClr val="2444C8"/>
                    </a:solidFill>
                  </a:tcPr>
                </a:tc>
                <a:tc>
                  <a:txBody>
                    <a:bodyPr/>
                    <a:lstStyle/>
                    <a:p>
                      <a:pPr algn="ctr" rtl="0" fontAlgn="t"/>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0" marR="0" marT="0" marB="0">
                    <a:lnL w="12700" cap="flat" cmpd="sng" algn="ctr">
                      <a:solidFill>
                        <a:srgbClr val="7C59ED"/>
                      </a:solidFill>
                      <a:prstDash val="solid"/>
                      <a:round/>
                      <a:headEnd type="none" w="med" len="med"/>
                      <a:tailEnd type="none" w="med" len="med"/>
                    </a:lnL>
                    <a:lnR>
                      <a:noFill/>
                    </a:lnR>
                    <a:lnT>
                      <a:noFill/>
                    </a:lnT>
                    <a:lnB w="12700" cap="flat" cmpd="sng" algn="ctr">
                      <a:solidFill>
                        <a:srgbClr val="7C59ED"/>
                      </a:solidFill>
                      <a:prstDash val="solid"/>
                      <a:round/>
                      <a:headEnd type="none" w="med" len="med"/>
                      <a:tailEnd type="none" w="med" len="med"/>
                    </a:lnB>
                    <a:solidFill>
                      <a:srgbClr val="2444C8"/>
                    </a:solidFill>
                  </a:tcPr>
                </a:tc>
                <a:tc>
                  <a:txBody>
                    <a:bodyPr/>
                    <a:lstStyle/>
                    <a:p>
                      <a:pPr algn="ctr" rtl="0" fontAlgn="t"/>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0" marR="0" marT="0" marB="0">
                    <a:lnL>
                      <a:noFill/>
                    </a:lnL>
                    <a:lnR>
                      <a:noFill/>
                    </a:lnR>
                    <a:lnT>
                      <a:noFill/>
                    </a:lnT>
                    <a:lnB w="12700" cap="flat" cmpd="sng" algn="ctr">
                      <a:solidFill>
                        <a:srgbClr val="7C59ED"/>
                      </a:solidFill>
                      <a:prstDash val="solid"/>
                      <a:round/>
                      <a:headEnd type="none" w="med" len="med"/>
                      <a:tailEnd type="none" w="med" len="med"/>
                    </a:lnB>
                    <a:solidFill>
                      <a:srgbClr val="2444C8"/>
                    </a:solidFill>
                  </a:tcPr>
                </a:tc>
                <a:tc>
                  <a:txBody>
                    <a:bodyPr/>
                    <a:lstStyle/>
                    <a:p>
                      <a:pPr algn="ctr" rtl="0" fontAlgn="t"/>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0" marR="0" marT="0" marB="0">
                    <a:lnL>
                      <a:noFill/>
                    </a:lnL>
                    <a:lnR>
                      <a:noFill/>
                    </a:lnR>
                    <a:lnT>
                      <a:noFill/>
                    </a:lnT>
                    <a:lnB w="12700" cap="flat" cmpd="sng" algn="ctr">
                      <a:solidFill>
                        <a:srgbClr val="7C59ED"/>
                      </a:solidFill>
                      <a:prstDash val="solid"/>
                      <a:round/>
                      <a:headEnd type="none" w="med" len="med"/>
                      <a:tailEnd type="none" w="med" len="med"/>
                    </a:lnB>
                    <a:solidFill>
                      <a:srgbClr val="2444C8"/>
                    </a:solidFill>
                  </a:tcPr>
                </a:tc>
                <a:extLst>
                  <a:ext uri="{0D108BD9-81ED-4DB2-BD59-A6C34878D82A}">
                    <a16:rowId xmlns:a16="http://schemas.microsoft.com/office/drawing/2014/main" val="1982523041"/>
                  </a:ext>
                </a:extLst>
              </a:tr>
              <a:tr h="277808">
                <a:tc>
                  <a:txBody>
                    <a:bodyPr/>
                    <a:lstStyle/>
                    <a:p>
                      <a:pPr algn="l"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Compute</a:t>
                      </a:r>
                    </a:p>
                  </a:txBody>
                  <a:tcPr marL="78209" marR="0" marT="0" marB="0" anchor="ctr">
                    <a:lnL>
                      <a:noFill/>
                    </a:lnL>
                    <a:lnR w="6350" cap="flat" cmpd="sng" algn="ctr">
                      <a:solidFill>
                        <a:srgbClr val="7C59ED"/>
                      </a:solidFill>
                      <a:prstDash val="solid"/>
                      <a:round/>
                      <a:headEnd type="none" w="med" len="med"/>
                      <a:tailEnd type="none" w="med" len="med"/>
                    </a:lnR>
                    <a:lnT w="1270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$221,039</a:t>
                      </a:r>
                    </a:p>
                  </a:txBody>
                  <a:tcPr marL="0" marR="0" marT="0" marB="0" anchor="ctr">
                    <a:lnL w="6350" cap="flat" cmpd="sng" algn="ctr">
                      <a:solidFill>
                        <a:srgbClr val="7C59ED"/>
                      </a:solidFill>
                      <a:prstDash val="solid"/>
                      <a:round/>
                      <a:headEnd type="none" w="med" len="med"/>
                      <a:tailEnd type="none" w="med" len="med"/>
                    </a:lnL>
                    <a:lnR w="6350" cap="flat" cmpd="sng" algn="ctr">
                      <a:solidFill>
                        <a:srgbClr val="7C59ED"/>
                      </a:solidFill>
                      <a:prstDash val="solid"/>
                      <a:round/>
                      <a:headEnd type="none" w="med" len="med"/>
                      <a:tailEnd type="none" w="med" len="med"/>
                    </a:lnR>
                    <a:lnT w="1270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$154,880</a:t>
                      </a:r>
                    </a:p>
                  </a:txBody>
                  <a:tcPr marL="0" marR="0" marT="0" marB="0" anchor="ctr">
                    <a:lnL w="6350" cap="flat" cmpd="sng" algn="ctr">
                      <a:solidFill>
                        <a:srgbClr val="7C59ED"/>
                      </a:solidFill>
                      <a:prstDash val="solid"/>
                      <a:round/>
                      <a:headEnd type="none" w="med" len="med"/>
                      <a:tailEnd type="none" w="med" len="med"/>
                    </a:lnL>
                    <a:lnR>
                      <a:noFill/>
                    </a:lnR>
                    <a:lnT w="1270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$139,817</a:t>
                      </a:r>
                    </a:p>
                  </a:txBody>
                  <a:tcPr marL="0" marR="0" marT="0" marB="0" anchor="ctr">
                    <a:lnL>
                      <a:noFill/>
                    </a:lnL>
                    <a:lnR>
                      <a:noFill/>
                    </a:lnR>
                    <a:lnT w="1270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$113,147</a:t>
                      </a:r>
                    </a:p>
                  </a:txBody>
                  <a:tcPr marL="0" marR="0" marT="0" marB="0" anchor="ctr">
                    <a:lnL>
                      <a:noFill/>
                    </a:lnL>
                    <a:lnR>
                      <a:noFill/>
                    </a:lnR>
                    <a:lnT w="1270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986560444"/>
                  </a:ext>
                </a:extLst>
              </a:tr>
              <a:tr h="277808">
                <a:tc>
                  <a:txBody>
                    <a:bodyPr/>
                    <a:lstStyle/>
                    <a:p>
                      <a:pPr algn="l" rtl="0" fontAlgn="ctr"/>
                      <a:r>
                        <a:rPr lang="en-US" sz="1200" b="1" i="0" u="none" strike="noStrike">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Storage</a:t>
                      </a:r>
                    </a:p>
                  </a:txBody>
                  <a:tcPr marL="78209" marR="0" marT="0" marB="0" anchor="ctr">
                    <a:lnL>
                      <a:noFill/>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$5,897</a:t>
                      </a:r>
                    </a:p>
                  </a:txBody>
                  <a:tcPr marL="0" marR="0" marT="0" marB="0" anchor="ctr">
                    <a:lnL w="6350" cap="flat" cmpd="sng" algn="ctr">
                      <a:solidFill>
                        <a:srgbClr val="7C59ED"/>
                      </a:solidFill>
                      <a:prstDash val="solid"/>
                      <a:round/>
                      <a:headEnd type="none" w="med" len="med"/>
                      <a:tailEnd type="none" w="med" len="med"/>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$5,897</a:t>
                      </a:r>
                    </a:p>
                  </a:txBody>
                  <a:tcPr marL="0" marR="0" marT="0" marB="0" anchor="ctr">
                    <a:lnL w="6350" cap="flat" cmpd="sng" algn="ctr">
                      <a:solidFill>
                        <a:srgbClr val="7C59ED"/>
                      </a:solidFill>
                      <a:prstDash val="solid"/>
                      <a:round/>
                      <a:headEnd type="none" w="med" len="med"/>
                      <a:tailEnd type="none" w="med" len="med"/>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$5,897</a:t>
                      </a:r>
                    </a:p>
                  </a:txBody>
                  <a:tcPr marL="0" marR="0" marT="0" marB="0" anchor="ctr">
                    <a:lnL>
                      <a:noFill/>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$5,897</a:t>
                      </a:r>
                    </a:p>
                  </a:txBody>
                  <a:tcPr marL="0" marR="0" marT="0" marB="0" anchor="ctr">
                    <a:lnL>
                      <a:noFill/>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2130304730"/>
                  </a:ext>
                </a:extLst>
              </a:tr>
              <a:tr h="277808">
                <a:tc>
                  <a:txBody>
                    <a:bodyPr/>
                    <a:lstStyle/>
                    <a:p>
                      <a:pPr algn="l"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Annual total</a:t>
                      </a:r>
                    </a:p>
                  </a:txBody>
                  <a:tcPr marL="78209" marR="0" marT="0" marB="0" anchor="ctr">
                    <a:lnL>
                      <a:noFill/>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t>
                      </a: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226,936</a:t>
                      </a:r>
                      <a:endPar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0" anchor="ctr">
                    <a:lnL w="6350" cap="flat" cmpd="sng" algn="ctr">
                      <a:solidFill>
                        <a:srgbClr val="7C59ED"/>
                      </a:solidFill>
                      <a:prstDash val="solid"/>
                      <a:round/>
                      <a:headEnd type="none" w="med" len="med"/>
                      <a:tailEnd type="none" w="med" len="med"/>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$160,777</a:t>
                      </a:r>
                    </a:p>
                  </a:txBody>
                  <a:tcPr marL="0" marR="0" marT="0" marB="0" anchor="ctr">
                    <a:lnL w="6350" cap="flat" cmpd="sng" algn="ctr">
                      <a:solidFill>
                        <a:srgbClr val="7C59ED"/>
                      </a:solidFill>
                      <a:prstDash val="solid"/>
                      <a:round/>
                      <a:headEnd type="none" w="med" len="med"/>
                      <a:tailEnd type="none" w="med" len="med"/>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$145,714</a:t>
                      </a:r>
                    </a:p>
                  </a:txBody>
                  <a:tcPr marL="0" marR="0" marT="0" marB="0" anchor="ctr">
                    <a:lnL>
                      <a:noFill/>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$119,044</a:t>
                      </a:r>
                    </a:p>
                  </a:txBody>
                  <a:tcPr marL="0" marR="0" marT="0" marB="0" anchor="ctr">
                    <a:lnL>
                      <a:noFill/>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505771570"/>
                  </a:ext>
                </a:extLst>
              </a:tr>
              <a:tr h="435776">
                <a:tc>
                  <a:txBody>
                    <a:bodyPr/>
                    <a:lstStyle/>
                    <a:p>
                      <a:pPr algn="l"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Annual Savings compared to On-Demand</a:t>
                      </a:r>
                    </a:p>
                  </a:txBody>
                  <a:tcPr marL="78209" marR="0" marT="0" marB="0" anchor="ctr">
                    <a:lnL>
                      <a:noFill/>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0" marR="0" marT="0" marB="0" anchor="ctr">
                    <a:lnL w="6350" cap="flat" cmpd="sng" algn="ctr">
                      <a:solidFill>
                        <a:srgbClr val="7C59ED"/>
                      </a:solidFill>
                      <a:prstDash val="solid"/>
                      <a:round/>
                      <a:headEnd type="none" w="med" len="med"/>
                      <a:tailEnd type="none" w="med" len="med"/>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29%</a:t>
                      </a:r>
                    </a:p>
                  </a:txBody>
                  <a:tcPr marL="0" marR="0" marT="0" marB="0" anchor="ctr">
                    <a:lnL w="6350" cap="flat" cmpd="sng" algn="ctr">
                      <a:solidFill>
                        <a:srgbClr val="7C59ED"/>
                      </a:solidFill>
                      <a:prstDash val="solid"/>
                      <a:round/>
                      <a:headEnd type="none" w="med" len="med"/>
                      <a:tailEnd type="none" w="med" len="med"/>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36%</a:t>
                      </a:r>
                    </a:p>
                  </a:txBody>
                  <a:tcPr marL="0" marR="0" marT="0" marB="0" anchor="ctr">
                    <a:lnL>
                      <a:noFill/>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48%</a:t>
                      </a:r>
                    </a:p>
                  </a:txBody>
                  <a:tcPr marL="0" marR="0" marT="0" marB="0" anchor="ctr">
                    <a:lnL>
                      <a:noFill/>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4089463284"/>
                  </a:ext>
                </a:extLst>
              </a:tr>
            </a:tbl>
          </a:graphicData>
        </a:graphic>
      </p:graphicFrame>
      <p:sp>
        <p:nvSpPr>
          <p:cNvPr id="4" name="TextBox 3">
            <a:extLst>
              <a:ext uri="{FF2B5EF4-FFF2-40B4-BE49-F238E27FC236}">
                <a16:creationId xmlns:a16="http://schemas.microsoft.com/office/drawing/2014/main" id="{3242FB29-264D-EFF7-7936-7E9B4991076A}"/>
              </a:ext>
            </a:extLst>
          </p:cNvPr>
          <p:cNvSpPr txBox="1"/>
          <p:nvPr/>
        </p:nvSpPr>
        <p:spPr>
          <a:xfrm>
            <a:off x="954284" y="4016420"/>
            <a:ext cx="9408916" cy="1969770"/>
          </a:xfrm>
          <a:prstGeom prst="rect">
            <a:avLst/>
          </a:prstGeom>
          <a:noFill/>
        </p:spPr>
        <p:txBody>
          <a:bodyPr wrap="square">
            <a:spAutoFit/>
          </a:bodyPr>
          <a:lstStyle/>
          <a:p>
            <a:r>
              <a:rPr lang="en-CA" sz="1100" b="1" dirty="0">
                <a:latin typeface="Amazon Ember" panose="020B0603020204020204" pitchFamily="34" charset="0"/>
                <a:ea typeface="Amazon Ember" panose="020B0603020204020204" pitchFamily="34" charset="0"/>
                <a:cs typeface="Amazon Ember" panose="020B0603020204020204" pitchFamily="34" charset="0"/>
              </a:rPr>
              <a:t>Assumptions</a:t>
            </a:r>
          </a:p>
          <a:p>
            <a:endParaRPr lang="en-CA" sz="1100" b="1" dirty="0"/>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Region used for cost modelling: US East (N. Virginia)</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Peak CPU Utilization: 25%</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Peak Memory Utilization: 60%</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SQL Server and Windows Server BYOL eligibility subject to Microsoft licensing terms</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Windows Server bring your own licenses (BYOL) only available on dedicated hosts for versions prior to Windows Server 2022</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 Utilization (if missing data): 50%</a:t>
            </a:r>
          </a:p>
          <a:p>
            <a:pPr marL="171450" lvl="0" indent="-171450">
              <a:spcAft>
                <a:spcPts val="600"/>
              </a:spcAft>
              <a:buClr>
                <a:srgbClr val="AD5CFF"/>
              </a:buClr>
              <a:buFont typeface="PT Sans" panose="020B0503020203020204" pitchFamily="34" charset="0"/>
              <a:buChar char="›"/>
              <a:defRPr/>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Provisioned Storage (if missing data): </a:t>
            </a: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500 GiB</a:t>
            </a:r>
          </a:p>
        </p:txBody>
      </p:sp>
      <p:sp>
        <p:nvSpPr>
          <p:cNvPr id="6" name="Title 1">
            <a:extLst>
              <a:ext uri="{FF2B5EF4-FFF2-40B4-BE49-F238E27FC236}">
                <a16:creationId xmlns:a16="http://schemas.microsoft.com/office/drawing/2014/main" id="{B2BCADBC-2A57-6658-4F09-01307AF0D480}"/>
              </a:ext>
            </a:extLst>
          </p:cNvPr>
          <p:cNvSpPr txBox="1">
            <a:spLocks/>
          </p:cNvSpPr>
          <p:nvPr/>
        </p:nvSpPr>
        <p:spPr>
          <a:xfrm>
            <a:off x="432124" y="327148"/>
            <a:ext cx="7413273"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Financial Overview</a:t>
            </a:r>
          </a:p>
        </p:txBody>
      </p:sp>
    </p:spTree>
    <p:extLst>
      <p:ext uri="{BB962C8B-B14F-4D97-AF65-F5344CB8AC3E}">
        <p14:creationId xmlns:p14="http://schemas.microsoft.com/office/powerpoint/2010/main" val="224320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A3FCD-C583-CF87-ABEA-E45B9AF28419}"/>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72BB719E-B430-20EA-A448-7333DB92EADD}"/>
              </a:ext>
            </a:extLst>
          </p:cNvPr>
          <p:cNvGraphicFramePr>
            <a:graphicFrameLocks noGrp="1"/>
          </p:cNvGraphicFramePr>
          <p:nvPr>
            <p:extLst>
              <p:ext uri="{D42A27DB-BD31-4B8C-83A1-F6EECF244321}">
                <p14:modId xmlns:p14="http://schemas.microsoft.com/office/powerpoint/2010/main" val="2346385290"/>
              </p:ext>
            </p:extLst>
          </p:nvPr>
        </p:nvGraphicFramePr>
        <p:xfrm>
          <a:off x="521074" y="1349298"/>
          <a:ext cx="11220839" cy="3676277"/>
        </p:xfrm>
        <a:graphic>
          <a:graphicData uri="http://schemas.openxmlformats.org/drawingml/2006/table">
            <a:tbl>
              <a:tblPr>
                <a:solidFill>
                  <a:srgbClr val="5400AD"/>
                </a:solidFill>
              </a:tblPr>
              <a:tblGrid>
                <a:gridCol w="1966094">
                  <a:extLst>
                    <a:ext uri="{9D8B030D-6E8A-4147-A177-3AD203B41FA5}">
                      <a16:colId xmlns:a16="http://schemas.microsoft.com/office/drawing/2014/main" val="2700249733"/>
                    </a:ext>
                  </a:extLst>
                </a:gridCol>
                <a:gridCol w="1780032">
                  <a:extLst>
                    <a:ext uri="{9D8B030D-6E8A-4147-A177-3AD203B41FA5}">
                      <a16:colId xmlns:a16="http://schemas.microsoft.com/office/drawing/2014/main" val="943357532"/>
                    </a:ext>
                  </a:extLst>
                </a:gridCol>
                <a:gridCol w="1609344">
                  <a:extLst>
                    <a:ext uri="{9D8B030D-6E8A-4147-A177-3AD203B41FA5}">
                      <a16:colId xmlns:a16="http://schemas.microsoft.com/office/drawing/2014/main" val="1944010756"/>
                    </a:ext>
                  </a:extLst>
                </a:gridCol>
                <a:gridCol w="1781394">
                  <a:extLst>
                    <a:ext uri="{9D8B030D-6E8A-4147-A177-3AD203B41FA5}">
                      <a16:colId xmlns:a16="http://schemas.microsoft.com/office/drawing/2014/main" val="4084310689"/>
                    </a:ext>
                  </a:extLst>
                </a:gridCol>
                <a:gridCol w="1988251">
                  <a:extLst>
                    <a:ext uri="{9D8B030D-6E8A-4147-A177-3AD203B41FA5}">
                      <a16:colId xmlns:a16="http://schemas.microsoft.com/office/drawing/2014/main" val="3448552581"/>
                    </a:ext>
                  </a:extLst>
                </a:gridCol>
                <a:gridCol w="2095724">
                  <a:extLst>
                    <a:ext uri="{9D8B030D-6E8A-4147-A177-3AD203B41FA5}">
                      <a16:colId xmlns:a16="http://schemas.microsoft.com/office/drawing/2014/main" val="1247345119"/>
                    </a:ext>
                  </a:extLst>
                </a:gridCol>
              </a:tblGrid>
              <a:tr h="342581">
                <a:tc>
                  <a:txBody>
                    <a:bodyPr/>
                    <a:lstStyle/>
                    <a:p>
                      <a:pPr algn="ctr" fontAlgn="ctr"/>
                      <a:r>
                        <a:rPr lang="en-US" sz="12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 Array/File Server</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 Capacity (GB)</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 Capacity (GB)</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 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 Throughput(MBps)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extLst>
                  <a:ext uri="{0D108BD9-81ED-4DB2-BD59-A6C34878D82A}">
                    <a16:rowId xmlns:a16="http://schemas.microsoft.com/office/drawing/2014/main" val="2413567357"/>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986560444"/>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2563648432"/>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2560523681"/>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3278337508"/>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3273554633"/>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3621156654"/>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573250657"/>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3393279472"/>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174614656"/>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602934273"/>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574789652"/>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STORAGE_ARRAY</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ct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PEAK_IOPS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PEAK_THROUGHPUT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PROTOCOL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2897669356"/>
                  </a:ext>
                </a:extLst>
              </a:tr>
            </a:tbl>
          </a:graphicData>
        </a:graphic>
      </p:graphicFrame>
      <p:sp>
        <p:nvSpPr>
          <p:cNvPr id="4" name="TextBox 3">
            <a:extLst>
              <a:ext uri="{FF2B5EF4-FFF2-40B4-BE49-F238E27FC236}">
                <a16:creationId xmlns:a16="http://schemas.microsoft.com/office/drawing/2014/main" id="{89800B2D-E320-9FD9-C12F-1660186F8689}"/>
              </a:ext>
            </a:extLst>
          </p:cNvPr>
          <p:cNvSpPr txBox="1"/>
          <p:nvPr/>
        </p:nvSpPr>
        <p:spPr>
          <a:xfrm>
            <a:off x="432124" y="5296580"/>
            <a:ext cx="9408916" cy="938719"/>
          </a:xfrm>
          <a:prstGeom prst="rect">
            <a:avLst/>
          </a:prstGeom>
          <a:noFill/>
        </p:spPr>
        <p:txBody>
          <a:bodyPr wrap="square">
            <a:spAutoFit/>
          </a:bodyPr>
          <a:lstStyle/>
          <a:p>
            <a:r>
              <a:rPr lang="en-CA" sz="1100" dirty="0">
                <a:latin typeface="Amazon Ember" panose="020B0603020204020204" pitchFamily="34" charset="0"/>
                <a:ea typeface="Amazon Ember" panose="020B0603020204020204" pitchFamily="34" charset="0"/>
                <a:cs typeface="Amazon Ember" panose="020B0603020204020204" pitchFamily="34" charset="0"/>
              </a:rPr>
              <a:t>Mapping considerations</a:t>
            </a:r>
          </a:p>
          <a:p>
            <a:endParaRPr lang="en-CA" sz="1100" dirty="0">
              <a:latin typeface="Amazon Ember" panose="020B0603020204020204" pitchFamily="34" charset="0"/>
              <a:ea typeface="Amazon Ember" panose="020B0603020204020204" pitchFamily="34" charset="0"/>
              <a:cs typeface="Amazon Ember" panose="020B0603020204020204" pitchFamily="34" charset="0"/>
            </a:endParaRPr>
          </a:p>
          <a:p>
            <a:pPr marL="171450" indent="-171450">
              <a:buFont typeface="Arial" panose="020B0604020202020204" pitchFamily="34" charset="0"/>
              <a:buChar char="•"/>
            </a:pPr>
            <a:r>
              <a:rPr lang="en-CA" sz="1100" dirty="0">
                <a:latin typeface="Amazon Ember" panose="020B0603020204020204" pitchFamily="34" charset="0"/>
                <a:ea typeface="Amazon Ember" panose="020B0603020204020204" pitchFamily="34" charset="0"/>
                <a:cs typeface="Amazon Ember" panose="020B0603020204020204" pitchFamily="34" charset="0"/>
              </a:rPr>
              <a:t>All NAS Volumes have been mapped to </a:t>
            </a:r>
            <a:r>
              <a:rPr lang="en-CA" sz="1100" dirty="0" err="1">
                <a:latin typeface="Amazon Ember" panose="020B0603020204020204" pitchFamily="34" charset="0"/>
                <a:ea typeface="Amazon Ember" panose="020B0603020204020204" pitchFamily="34" charset="0"/>
                <a:cs typeface="Amazon Ember" panose="020B0603020204020204" pitchFamily="34" charset="0"/>
              </a:rPr>
              <a:t>FSx</a:t>
            </a:r>
            <a:r>
              <a:rPr lang="en-CA" sz="1100" dirty="0">
                <a:latin typeface="Amazon Ember" panose="020B0603020204020204" pitchFamily="34" charset="0"/>
                <a:ea typeface="Amazon Ember" panose="020B0603020204020204" pitchFamily="34" charset="0"/>
                <a:cs typeface="Amazon Ember" panose="020B0603020204020204" pitchFamily="34" charset="0"/>
              </a:rPr>
              <a:t> for NetApp ONTAP</a:t>
            </a:r>
          </a:p>
          <a:p>
            <a:pPr marL="171450" indent="-171450">
              <a:buFont typeface="Arial" panose="020B0604020202020204" pitchFamily="34" charset="0"/>
              <a:buChar char="•"/>
            </a:pPr>
            <a:r>
              <a:rPr lang="en-CA" sz="1100" dirty="0">
                <a:latin typeface="Amazon Ember" panose="020B0603020204020204" pitchFamily="34" charset="0"/>
                <a:ea typeface="Amazon Ember" panose="020B0603020204020204" pitchFamily="34" charset="0"/>
                <a:cs typeface="Amazon Ember" panose="020B0603020204020204" pitchFamily="34" charset="0"/>
              </a:rPr>
              <a:t>Inactive Volumes with no I/O operations have been mapped to Capacity Pool </a:t>
            </a:r>
          </a:p>
          <a:p>
            <a:endParaRPr lang="en-CA" sz="1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Title 1">
            <a:extLst>
              <a:ext uri="{FF2B5EF4-FFF2-40B4-BE49-F238E27FC236}">
                <a16:creationId xmlns:a16="http://schemas.microsoft.com/office/drawing/2014/main" id="{13E689AD-2479-F816-4994-15DE04228358}"/>
              </a:ext>
            </a:extLst>
          </p:cNvPr>
          <p:cNvSpPr txBox="1">
            <a:spLocks/>
          </p:cNvSpPr>
          <p:nvPr/>
        </p:nvSpPr>
        <p:spPr>
          <a:xfrm>
            <a:off x="432124" y="327148"/>
            <a:ext cx="10087522"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File/NAS Storage Volumes Overview</a:t>
            </a:r>
          </a:p>
        </p:txBody>
      </p:sp>
    </p:spTree>
    <p:extLst>
      <p:ext uri="{BB962C8B-B14F-4D97-AF65-F5344CB8AC3E}">
        <p14:creationId xmlns:p14="http://schemas.microsoft.com/office/powerpoint/2010/main" val="224107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132FF-5F99-5FF3-456D-4460328A0CE6}"/>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BC1495E-962D-8779-85FB-A840424792ED}"/>
              </a:ext>
            </a:extLst>
          </p:cNvPr>
          <p:cNvSpPr txBox="1">
            <a:spLocks/>
          </p:cNvSpPr>
          <p:nvPr/>
        </p:nvSpPr>
        <p:spPr>
          <a:xfrm>
            <a:off x="432123" y="327148"/>
            <a:ext cx="1084008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Amazon </a:t>
            </a:r>
            <a:r>
              <a:rPr lang="en-US" sz="4000" b="1" dirty="0" err="1"/>
              <a:t>FSx</a:t>
            </a:r>
            <a:r>
              <a:rPr lang="en-US" sz="4000" b="1" dirty="0"/>
              <a:t> for STORAGE_ARRAY ONTAP</a:t>
            </a:r>
          </a:p>
        </p:txBody>
      </p:sp>
      <p:sp>
        <p:nvSpPr>
          <p:cNvPr id="2" name="Text Placeholder 3">
            <a:extLst>
              <a:ext uri="{FF2B5EF4-FFF2-40B4-BE49-F238E27FC236}">
                <a16:creationId xmlns:a16="http://schemas.microsoft.com/office/drawing/2014/main" id="{D310913D-CD39-4889-8054-9821BF153FD7}"/>
              </a:ext>
            </a:extLst>
          </p:cNvPr>
          <p:cNvSpPr txBox="1">
            <a:spLocks/>
          </p:cNvSpPr>
          <p:nvPr/>
        </p:nvSpPr>
        <p:spPr>
          <a:xfrm>
            <a:off x="432123" y="874694"/>
            <a:ext cx="11463097" cy="622411"/>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Display" panose="020F06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solidFill>
                <a:ea typeface="Amazon Ember" panose="02000000000000000000" pitchFamily="2" charset="0"/>
              </a:rPr>
              <a:t>Amazon </a:t>
            </a:r>
            <a:r>
              <a:rPr lang="en-US" sz="1400" dirty="0" err="1">
                <a:solidFill>
                  <a:schemeClr val="tx1"/>
                </a:solidFill>
                <a:ea typeface="Amazon Ember" panose="02000000000000000000" pitchFamily="2" charset="0"/>
              </a:rPr>
              <a:t>FSx</a:t>
            </a:r>
            <a:r>
              <a:rPr lang="en-US" sz="1400" dirty="0">
                <a:solidFill>
                  <a:schemeClr val="tx1"/>
                </a:solidFill>
                <a:ea typeface="Amazon Ember" panose="02000000000000000000" pitchFamily="2" charset="0"/>
              </a:rPr>
              <a:t> for STORAGE_ARRAY ONTAP filesystem automatically replicates your data between AWS Availability Zones (AZs) or withing AZs for high availability and durability</a:t>
            </a:r>
            <a:endParaRPr lang="en-US" sz="1400" dirty="0"/>
          </a:p>
        </p:txBody>
      </p:sp>
      <p:graphicFrame>
        <p:nvGraphicFramePr>
          <p:cNvPr id="3" name="Table 2">
            <a:extLst>
              <a:ext uri="{FF2B5EF4-FFF2-40B4-BE49-F238E27FC236}">
                <a16:creationId xmlns:a16="http://schemas.microsoft.com/office/drawing/2014/main" id="{17D337D1-5AD7-E2F8-C85B-92A9067FBA76}"/>
              </a:ext>
            </a:extLst>
          </p:cNvPr>
          <p:cNvGraphicFramePr>
            <a:graphicFrameLocks noGrp="1"/>
          </p:cNvGraphicFramePr>
          <p:nvPr>
            <p:extLst>
              <p:ext uri="{D42A27DB-BD31-4B8C-83A1-F6EECF244321}">
                <p14:modId xmlns:p14="http://schemas.microsoft.com/office/powerpoint/2010/main" val="2964540013"/>
              </p:ext>
            </p:extLst>
          </p:nvPr>
        </p:nvGraphicFramePr>
        <p:xfrm>
          <a:off x="5104193" y="1740270"/>
          <a:ext cx="6566596" cy="3895725"/>
        </p:xfrm>
        <a:graphic>
          <a:graphicData uri="http://schemas.openxmlformats.org/drawingml/2006/table">
            <a:tbl>
              <a:tblPr>
                <a:solidFill>
                  <a:srgbClr val="5400AD"/>
                </a:solidFill>
              </a:tblPr>
              <a:tblGrid>
                <a:gridCol w="3828164">
                  <a:extLst>
                    <a:ext uri="{9D8B030D-6E8A-4147-A177-3AD203B41FA5}">
                      <a16:colId xmlns:a16="http://schemas.microsoft.com/office/drawing/2014/main" val="2700249733"/>
                    </a:ext>
                  </a:extLst>
                </a:gridCol>
                <a:gridCol w="1369216">
                  <a:extLst>
                    <a:ext uri="{9D8B030D-6E8A-4147-A177-3AD203B41FA5}">
                      <a16:colId xmlns:a16="http://schemas.microsoft.com/office/drawing/2014/main" val="943357532"/>
                    </a:ext>
                  </a:extLst>
                </a:gridCol>
                <a:gridCol w="1369216">
                  <a:extLst>
                    <a:ext uri="{9D8B030D-6E8A-4147-A177-3AD203B41FA5}">
                      <a16:colId xmlns:a16="http://schemas.microsoft.com/office/drawing/2014/main" val="1242785961"/>
                    </a:ext>
                  </a:extLst>
                </a:gridCol>
              </a:tblGrid>
              <a:tr h="0">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Parameter</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 AZ Pricing</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 AZ Pricing</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extLst>
                  <a:ext uri="{0D108BD9-81ED-4DB2-BD59-A6C34878D82A}">
                    <a16:rowId xmlns:a16="http://schemas.microsoft.com/office/drawing/2014/main" val="2413567357"/>
                  </a:ext>
                </a:extLst>
              </a:tr>
              <a:tr h="277808">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SSD storage</a:t>
                      </a:r>
                    </a:p>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Provisioned SSD capacity: PROVISIONED_SSD_CAPACITY GB</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SINGLE_AZ_SSD_STORAGE_COST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MULTI_AZ_SSD_STORAGE_COST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986560444"/>
                  </a:ext>
                </a:extLst>
              </a:tr>
              <a:tr h="277808">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Additional SSD IOPS</a:t>
                      </a:r>
                    </a:p>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Additional SSD IOPS over-provisioned: ADDITIONAL_SSD_IOPS IOPS</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SINGLE_AZ_SSD_IOPS_COST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MULTI_AZ_SSD_IOPS_COST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75028062"/>
                  </a:ext>
                </a:extLst>
              </a:tr>
              <a:tr h="27780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Capacity pool storage</a:t>
                      </a:r>
                    </a:p>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Average capacity pool storage:  AVG_CAPACITY_POOL_STORAGE GB</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SINGLE_AZ_CAPACITY_POOL_STORAGE_COST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MULTI_AZ_CAPACITY_POOL_STORAGE_COST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170987303"/>
                  </a:ext>
                </a:extLst>
              </a:tr>
              <a:tr h="277808">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Throughput capacity</a:t>
                      </a:r>
                    </a:p>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Provisioned throughput: PROVISIONED_THROUGHPUT MB/s</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SINGLE_AZ_THROUGHPUT_COST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MULTI_AZ_THROUGHPUT_COST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2476028404"/>
                  </a:ext>
                </a:extLst>
              </a:tr>
              <a:tr h="27780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Monthly Cost</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SINGLE_AZ_TOTAL_MONTHLY_COST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MULTI_AZ_TOTAL_MONTHLY_COST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2130304730"/>
                  </a:ext>
                </a:extLst>
              </a:tr>
              <a:tr h="277808">
                <a:tc>
                  <a:txBody>
                    <a:bodyPr/>
                    <a:lstStyle/>
                    <a:p>
                      <a:pPr 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Annual Cost </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SINGLE_AZ_TOTAL_ANNUAL_COST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MULTI_AZ_TOTAL_ANNUAL_COST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505771570"/>
                  </a:ext>
                </a:extLst>
              </a:tr>
            </a:tbl>
          </a:graphicData>
        </a:graphic>
      </p:graphicFrame>
      <p:sp>
        <p:nvSpPr>
          <p:cNvPr id="4" name="TextBox 3">
            <a:extLst>
              <a:ext uri="{FF2B5EF4-FFF2-40B4-BE49-F238E27FC236}">
                <a16:creationId xmlns:a16="http://schemas.microsoft.com/office/drawing/2014/main" id="{22AFF9CF-422C-4C61-97B8-1410D5B6DCA0}"/>
              </a:ext>
            </a:extLst>
          </p:cNvPr>
          <p:cNvSpPr txBox="1"/>
          <p:nvPr/>
        </p:nvSpPr>
        <p:spPr>
          <a:xfrm>
            <a:off x="5621340" y="4704601"/>
            <a:ext cx="5422320" cy="1631216"/>
          </a:xfrm>
          <a:prstGeom prst="rect">
            <a:avLst/>
          </a:prstGeom>
          <a:noFill/>
          <a:ln>
            <a:solidFill>
              <a:schemeClr val="tx1"/>
            </a:solidFill>
          </a:ln>
        </p:spPr>
        <p:txBody>
          <a:bodyPr wrap="square">
            <a:spAutoFit/>
          </a:bodyPr>
          <a:lstStyle/>
          <a:p>
            <a:pPr>
              <a:defRPr/>
            </a:pPr>
            <a:r>
              <a:rPr lang="en-CA" sz="1000" b="1" dirty="0">
                <a:latin typeface="Amazon Ember" panose="020B0603020204020204" pitchFamily="34" charset="0"/>
                <a:ea typeface="Amazon Ember" panose="020B0603020204020204" pitchFamily="34" charset="0"/>
                <a:cs typeface="Amazon Ember" panose="020B0603020204020204" pitchFamily="34" charset="0"/>
              </a:rPr>
              <a:t>Assumptions:</a:t>
            </a:r>
            <a:endParaRPr lang="en-GB" sz="10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Wingdings" panose="05000000000000000000" pitchFamily="2" charset="2"/>
              <a:buChar char="§"/>
              <a:defRPr/>
            </a:pPr>
            <a:r>
              <a:rPr lang="en-CA" sz="1000" dirty="0">
                <a:latin typeface="Amazon Ember" panose="020B0603020204020204" pitchFamily="34" charset="0"/>
                <a:ea typeface="Amazon Ember" panose="020B0603020204020204" pitchFamily="34" charset="0"/>
                <a:cs typeface="Amazon Ember" panose="020B0603020204020204" pitchFamily="34" charset="0"/>
              </a:rPr>
              <a:t>All NAS volumes have been mapped to </a:t>
            </a:r>
            <a:r>
              <a:rPr lang="en-CA" sz="1000" dirty="0" err="1">
                <a:latin typeface="Amazon Ember" panose="020B0603020204020204" pitchFamily="34" charset="0"/>
                <a:ea typeface="Amazon Ember" panose="020B0603020204020204" pitchFamily="34" charset="0"/>
                <a:cs typeface="Amazon Ember" panose="020B0603020204020204" pitchFamily="34" charset="0"/>
              </a:rPr>
              <a:t>FSx</a:t>
            </a:r>
            <a:r>
              <a:rPr lang="en-CA" sz="1000" dirty="0">
                <a:latin typeface="Amazon Ember" panose="020B0603020204020204" pitchFamily="34" charset="0"/>
                <a:ea typeface="Amazon Ember" panose="020B0603020204020204" pitchFamily="34" charset="0"/>
                <a:cs typeface="Amazon Ember" panose="020B0603020204020204" pitchFamily="34" charset="0"/>
              </a:rPr>
              <a:t> for STORAGE_ARRAY ONTAP</a:t>
            </a:r>
          </a:p>
          <a:p>
            <a:pPr marL="285750" indent="-285750">
              <a:buFont typeface="Wingdings" panose="05000000000000000000" pitchFamily="2" charset="2"/>
              <a:buChar char="§"/>
              <a:defRPr/>
            </a:pPr>
            <a:r>
              <a:rPr lang="en-CA" sz="1000" dirty="0">
                <a:latin typeface="Amazon Ember" panose="020B0603020204020204" pitchFamily="34" charset="0"/>
                <a:ea typeface="Amazon Ember" panose="020B0603020204020204" pitchFamily="34" charset="0"/>
                <a:cs typeface="Amazon Ember" panose="020B0603020204020204" pitchFamily="34" charset="0"/>
              </a:rPr>
              <a:t>Inactive volumes with no I/O operations have been mapped to capacity pool </a:t>
            </a:r>
            <a:endParaRPr lang="en-GB" sz="10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Wingdings" panose="05000000000000000000" pitchFamily="2" charset="2"/>
              <a:buChar char="§"/>
              <a:defRPr/>
            </a:pPr>
            <a:r>
              <a:rPr lang="en-GB" sz="1000" dirty="0">
                <a:latin typeface="Amazon Ember" panose="020B0603020204020204" pitchFamily="34" charset="0"/>
                <a:ea typeface="Amazon Ember" panose="020B0603020204020204" pitchFamily="34" charset="0"/>
                <a:cs typeface="Amazon Ember" panose="020B0603020204020204" pitchFamily="34" charset="0"/>
              </a:rPr>
              <a:t>80% SSD usable considered (Best Practice), 20% space added to capacity pool </a:t>
            </a:r>
          </a:p>
          <a:p>
            <a:pPr marL="285750" indent="-285750">
              <a:buFont typeface="Wingdings" panose="05000000000000000000" pitchFamily="2" charset="2"/>
              <a:buChar char="§"/>
              <a:defRPr/>
            </a:pPr>
            <a:r>
              <a:rPr lang="en-GB" sz="1000" dirty="0">
                <a:latin typeface="Amazon Ember" panose="020B0603020204020204" pitchFamily="34" charset="0"/>
                <a:ea typeface="Amazon Ember" panose="020B0603020204020204" pitchFamily="34" charset="0"/>
                <a:cs typeface="Amazon Ember" panose="020B0603020204020204" pitchFamily="34" charset="0"/>
              </a:rPr>
              <a:t>16% of SSD space is considered for system space - added to Capacity Pool</a:t>
            </a:r>
          </a:p>
          <a:p>
            <a:pPr marL="285750" indent="-285750">
              <a:buFont typeface="Wingdings" panose="05000000000000000000" pitchFamily="2" charset="2"/>
              <a:buChar char="§"/>
              <a:defRPr/>
            </a:pPr>
            <a:r>
              <a:rPr lang="en-GB" sz="1000" dirty="0">
                <a:latin typeface="Amazon Ember" panose="020B0603020204020204" pitchFamily="34" charset="0"/>
                <a:ea typeface="Amazon Ember" panose="020B0603020204020204" pitchFamily="34" charset="0"/>
                <a:cs typeface="Amazon Ember" panose="020B0603020204020204" pitchFamily="34" charset="0"/>
              </a:rPr>
              <a:t>3% of capacity space is added as meta data to SSD pool</a:t>
            </a:r>
          </a:p>
          <a:p>
            <a:pPr marL="285750" indent="-285750">
              <a:buFont typeface="Wingdings" panose="05000000000000000000" pitchFamily="2" charset="2"/>
              <a:buChar char="§"/>
              <a:defRPr/>
            </a:pPr>
            <a:r>
              <a:rPr lang="en-GB" sz="1000" dirty="0">
                <a:latin typeface="Amazon Ember" panose="020B0603020204020204" pitchFamily="34" charset="0"/>
                <a:ea typeface="Amazon Ember" panose="020B0603020204020204" pitchFamily="34" charset="0"/>
                <a:cs typeface="Amazon Ember" panose="020B0603020204020204" pitchFamily="34" charset="0"/>
              </a:rPr>
              <a:t>2% of used capacity \added to SSD for backup snapshots </a:t>
            </a:r>
          </a:p>
          <a:p>
            <a:pPr marL="285750" indent="-285750">
              <a:buFont typeface="Wingdings" panose="05000000000000000000" pitchFamily="2" charset="2"/>
              <a:buChar char="§"/>
              <a:defRPr/>
            </a:pPr>
            <a:r>
              <a:rPr lang="en-US" sz="1000" dirty="0">
                <a:latin typeface="Amazon Ember" panose="020B0603020204020204" pitchFamily="34" charset="0"/>
                <a:ea typeface="Amazon Ember" panose="020B0603020204020204" pitchFamily="34" charset="0"/>
                <a:cs typeface="Amazon Ember" panose="020B0603020204020204" pitchFamily="34" charset="0"/>
              </a:rPr>
              <a:t>5% Snap Reserve</a:t>
            </a:r>
          </a:p>
          <a:p>
            <a:pPr marL="285750" indent="-285750">
              <a:buFont typeface="Wingdings" panose="05000000000000000000" pitchFamily="2" charset="2"/>
              <a:buChar char="§"/>
              <a:defRPr/>
            </a:pPr>
            <a:r>
              <a:rPr lang="en-US" sz="1000" dirty="0">
                <a:latin typeface="Amazon Ember" panose="020B0603020204020204" pitchFamily="34" charset="0"/>
                <a:ea typeface="Amazon Ember" panose="020B0603020204020204" pitchFamily="34" charset="0"/>
                <a:cs typeface="Amazon Ember" panose="020B0603020204020204" pitchFamily="34" charset="0"/>
              </a:rPr>
              <a:t>45% savings from compression + deduplication</a:t>
            </a:r>
          </a:p>
          <a:p>
            <a:pPr marL="285750" indent="-285750">
              <a:buFont typeface="Wingdings" panose="05000000000000000000" pitchFamily="2" charset="2"/>
              <a:buChar char="§"/>
              <a:defRPr/>
            </a:pPr>
            <a:r>
              <a:rPr lang="en-CA" sz="1000" dirty="0">
                <a:latin typeface="Amazon Ember" panose="020B0603020204020204" pitchFamily="34" charset="0"/>
                <a:ea typeface="Amazon Ember" panose="020B0603020204020204" pitchFamily="34" charset="0"/>
                <a:cs typeface="Amazon Ember" panose="020B0603020204020204" pitchFamily="34" charset="0"/>
              </a:rPr>
              <a:t>Region: ASSESSMENT_REGION</a:t>
            </a:r>
          </a:p>
        </p:txBody>
      </p:sp>
      <p:sp>
        <p:nvSpPr>
          <p:cNvPr id="11" name="Rounded Rectangle 10">
            <a:extLst>
              <a:ext uri="{FF2B5EF4-FFF2-40B4-BE49-F238E27FC236}">
                <a16:creationId xmlns:a16="http://schemas.microsoft.com/office/drawing/2014/main" id="{5DF320E8-9DC6-7503-9FEA-BD224A5A17EB}"/>
              </a:ext>
            </a:extLst>
          </p:cNvPr>
          <p:cNvSpPr/>
          <p:nvPr/>
        </p:nvSpPr>
        <p:spPr>
          <a:xfrm>
            <a:off x="460250" y="2260698"/>
            <a:ext cx="4132070" cy="2658873"/>
          </a:xfrm>
          <a:prstGeom prst="roundRect">
            <a:avLst>
              <a:gd name="adj" fmla="val 4652"/>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pic>
        <p:nvPicPr>
          <p:cNvPr id="13" name="Graphic 12" descr="Disk resource icon for the General Icons category.">
            <a:extLst>
              <a:ext uri="{FF2B5EF4-FFF2-40B4-BE49-F238E27FC236}">
                <a16:creationId xmlns:a16="http://schemas.microsoft.com/office/drawing/2014/main" id="{18E248E6-1DDA-F346-1D99-D5CDB7308A8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7934" y="2354830"/>
            <a:ext cx="457200" cy="457200"/>
          </a:xfrm>
          <a:prstGeom prst="rect">
            <a:avLst/>
          </a:prstGeom>
        </p:spPr>
      </p:pic>
      <p:pic>
        <p:nvPicPr>
          <p:cNvPr id="22" name="Graphic 21" descr="Internet alt2 resource icon for the General Icons category.">
            <a:extLst>
              <a:ext uri="{FF2B5EF4-FFF2-40B4-BE49-F238E27FC236}">
                <a16:creationId xmlns:a16="http://schemas.microsoft.com/office/drawing/2014/main" id="{3CE88963-087B-4EB7-A3CD-8493AA9AF25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7934" y="3716594"/>
            <a:ext cx="457200" cy="457200"/>
          </a:xfrm>
          <a:prstGeom prst="rect">
            <a:avLst/>
          </a:prstGeom>
        </p:spPr>
      </p:pic>
      <p:pic>
        <p:nvPicPr>
          <p:cNvPr id="23" name="Graphic 16" descr="Data table resource icon for the General Icons category.">
            <a:extLst>
              <a:ext uri="{FF2B5EF4-FFF2-40B4-BE49-F238E27FC236}">
                <a16:creationId xmlns:a16="http://schemas.microsoft.com/office/drawing/2014/main" id="{701842CA-3498-B1C5-E0D8-E6A666210EC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7934" y="439560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FD3222D6-BA8A-4AF7-46D8-D7D9B7D953E0}"/>
              </a:ext>
            </a:extLst>
          </p:cNvPr>
          <p:cNvSpPr txBox="1"/>
          <p:nvPr/>
        </p:nvSpPr>
        <p:spPr>
          <a:xfrm>
            <a:off x="1148340" y="2399061"/>
            <a:ext cx="3261100" cy="523220"/>
          </a:xfrm>
          <a:prstGeom prst="rect">
            <a:avLst/>
          </a:prstGeom>
          <a:noFill/>
        </p:spPr>
        <p:txBody>
          <a:bodyPr wrap="square" rtlCol="0">
            <a:spAutoFit/>
          </a:bodyPr>
          <a:lstStyle/>
          <a:p>
            <a:r>
              <a:rPr lang="en-US" sz="1400" dirty="0"/>
              <a:t>Total user storage capacity: TOTAL_USED_STORAGE_CAPACITY GB</a:t>
            </a:r>
          </a:p>
        </p:txBody>
      </p:sp>
      <p:sp>
        <p:nvSpPr>
          <p:cNvPr id="25" name="TextBox 24">
            <a:extLst>
              <a:ext uri="{FF2B5EF4-FFF2-40B4-BE49-F238E27FC236}">
                <a16:creationId xmlns:a16="http://schemas.microsoft.com/office/drawing/2014/main" id="{C153BFBB-F072-7A00-5643-93E789DCCA44}"/>
              </a:ext>
            </a:extLst>
          </p:cNvPr>
          <p:cNvSpPr txBox="1"/>
          <p:nvPr/>
        </p:nvSpPr>
        <p:spPr>
          <a:xfrm>
            <a:off x="1148340" y="3087562"/>
            <a:ext cx="3261100" cy="523220"/>
          </a:xfrm>
          <a:prstGeom prst="rect">
            <a:avLst/>
          </a:prstGeom>
          <a:noFill/>
        </p:spPr>
        <p:txBody>
          <a:bodyPr wrap="square" rtlCol="0">
            <a:spAutoFit/>
          </a:bodyPr>
          <a:lstStyle/>
          <a:p>
            <a:r>
              <a:rPr lang="en-US" sz="1400" dirty="0"/>
              <a:t>Total user storage capacity (</a:t>
            </a:r>
            <a:r>
              <a:rPr lang="en-US" sz="1400" dirty="0" err="1"/>
              <a:t>FSx</a:t>
            </a:r>
            <a:r>
              <a:rPr lang="en-US" sz="1400" dirty="0"/>
              <a:t>): TOTAL_USED_FSX_STORAGE_CAPACITY GB</a:t>
            </a:r>
          </a:p>
        </p:txBody>
      </p:sp>
      <p:sp>
        <p:nvSpPr>
          <p:cNvPr id="26" name="TextBox 25">
            <a:extLst>
              <a:ext uri="{FF2B5EF4-FFF2-40B4-BE49-F238E27FC236}">
                <a16:creationId xmlns:a16="http://schemas.microsoft.com/office/drawing/2014/main" id="{F170C270-7490-7810-8276-FCC52FDFF38D}"/>
              </a:ext>
            </a:extLst>
          </p:cNvPr>
          <p:cNvSpPr txBox="1"/>
          <p:nvPr/>
        </p:nvSpPr>
        <p:spPr>
          <a:xfrm>
            <a:off x="1148340" y="3776063"/>
            <a:ext cx="3261100" cy="523220"/>
          </a:xfrm>
          <a:prstGeom prst="rect">
            <a:avLst/>
          </a:prstGeom>
          <a:noFill/>
        </p:spPr>
        <p:txBody>
          <a:bodyPr wrap="square" rtlCol="0">
            <a:spAutoFit/>
          </a:bodyPr>
          <a:lstStyle/>
          <a:p>
            <a:r>
              <a:rPr lang="en-US" sz="1400" dirty="0"/>
              <a:t>Throughput capacity: THROUGHPUT_CAPACITY MB/s</a:t>
            </a:r>
          </a:p>
        </p:txBody>
      </p:sp>
      <p:sp>
        <p:nvSpPr>
          <p:cNvPr id="27" name="TextBox 26">
            <a:extLst>
              <a:ext uri="{FF2B5EF4-FFF2-40B4-BE49-F238E27FC236}">
                <a16:creationId xmlns:a16="http://schemas.microsoft.com/office/drawing/2014/main" id="{56B1755B-8B8A-77E8-FB15-F8292B97F0BE}"/>
              </a:ext>
            </a:extLst>
          </p:cNvPr>
          <p:cNvSpPr txBox="1"/>
          <p:nvPr/>
        </p:nvSpPr>
        <p:spPr>
          <a:xfrm>
            <a:off x="1148340" y="4470315"/>
            <a:ext cx="3261100" cy="307777"/>
          </a:xfrm>
          <a:prstGeom prst="rect">
            <a:avLst/>
          </a:prstGeom>
          <a:noFill/>
        </p:spPr>
        <p:txBody>
          <a:bodyPr wrap="square" rtlCol="0">
            <a:spAutoFit/>
          </a:bodyPr>
          <a:lstStyle/>
          <a:p>
            <a:r>
              <a:rPr lang="en-US" sz="1400" dirty="0"/>
              <a:t>Protocols: PROTOCOLS</a:t>
            </a:r>
          </a:p>
        </p:txBody>
      </p:sp>
      <p:pic>
        <p:nvPicPr>
          <p:cNvPr id="28" name="Graphic 10" descr="Servers resource icon for the General Icons category.">
            <a:extLst>
              <a:ext uri="{FF2B5EF4-FFF2-40B4-BE49-F238E27FC236}">
                <a16:creationId xmlns:a16="http://schemas.microsoft.com/office/drawing/2014/main" id="{2100FDC7-F418-FEFD-3930-E8F5A942485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27934" y="3031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2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64468-E045-06C9-F03D-487A4D73B1A7}"/>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7EDC78FD-1D24-0586-90DD-3058CB26D945}"/>
              </a:ext>
            </a:extLst>
          </p:cNvPr>
          <p:cNvGraphicFramePr>
            <a:graphicFrameLocks noGrp="1"/>
          </p:cNvGraphicFramePr>
          <p:nvPr>
            <p:extLst>
              <p:ext uri="{D42A27DB-BD31-4B8C-83A1-F6EECF244321}">
                <p14:modId xmlns:p14="http://schemas.microsoft.com/office/powerpoint/2010/main" val="135459220"/>
              </p:ext>
            </p:extLst>
          </p:nvPr>
        </p:nvGraphicFramePr>
        <p:xfrm>
          <a:off x="709889" y="1670048"/>
          <a:ext cx="9975273" cy="1125855"/>
        </p:xfrm>
        <a:graphic>
          <a:graphicData uri="http://schemas.openxmlformats.org/drawingml/2006/table">
            <a:tbl>
              <a:tblPr>
                <a:solidFill>
                  <a:srgbClr val="5400AD"/>
                </a:solidFill>
              </a:tblPr>
              <a:tblGrid>
                <a:gridCol w="1747848">
                  <a:extLst>
                    <a:ext uri="{9D8B030D-6E8A-4147-A177-3AD203B41FA5}">
                      <a16:colId xmlns:a16="http://schemas.microsoft.com/office/drawing/2014/main" val="2700249733"/>
                    </a:ext>
                  </a:extLst>
                </a:gridCol>
                <a:gridCol w="1582440">
                  <a:extLst>
                    <a:ext uri="{9D8B030D-6E8A-4147-A177-3AD203B41FA5}">
                      <a16:colId xmlns:a16="http://schemas.microsoft.com/office/drawing/2014/main" val="943357532"/>
                    </a:ext>
                  </a:extLst>
                </a:gridCol>
                <a:gridCol w="1491094">
                  <a:extLst>
                    <a:ext uri="{9D8B030D-6E8A-4147-A177-3AD203B41FA5}">
                      <a16:colId xmlns:a16="http://schemas.microsoft.com/office/drawing/2014/main" val="1944010756"/>
                    </a:ext>
                  </a:extLst>
                </a:gridCol>
                <a:gridCol w="1787237">
                  <a:extLst>
                    <a:ext uri="{9D8B030D-6E8A-4147-A177-3AD203B41FA5}">
                      <a16:colId xmlns:a16="http://schemas.microsoft.com/office/drawing/2014/main" val="4084310689"/>
                    </a:ext>
                  </a:extLst>
                </a:gridCol>
                <a:gridCol w="1745672">
                  <a:extLst>
                    <a:ext uri="{9D8B030D-6E8A-4147-A177-3AD203B41FA5}">
                      <a16:colId xmlns:a16="http://schemas.microsoft.com/office/drawing/2014/main" val="3448552581"/>
                    </a:ext>
                  </a:extLst>
                </a:gridCol>
                <a:gridCol w="1620982">
                  <a:extLst>
                    <a:ext uri="{9D8B030D-6E8A-4147-A177-3AD203B41FA5}">
                      <a16:colId xmlns:a16="http://schemas.microsoft.com/office/drawing/2014/main" val="1247345119"/>
                    </a:ext>
                  </a:extLst>
                </a:gridCol>
              </a:tblGrid>
              <a:tr h="342581">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Volume Type</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Volumes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 Scope</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Provisioned Capacity (GB) </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Used Capacity (GB) </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Utilization %</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extLst>
                  <a:ext uri="{0D108BD9-81ED-4DB2-BD59-A6C34878D82A}">
                    <a16:rowId xmlns:a16="http://schemas.microsoft.com/office/drawing/2014/main" val="2413567357"/>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Physical/Bare Metal Volumes</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PHYSICAL_VOLUMES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PHYSICAL_IN_SCOPE </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PHYSICAL_PROVISIONED_CAPACITY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PHYSICAL_USED_CAPACITY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PHYSICAL_UTILIZATION_PCT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986560444"/>
                  </a:ext>
                </a:extLst>
              </a:tr>
              <a:tr h="277808">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 Machine Volumes</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VIRTUAL_VOLUMES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VIRTUAL_IN_SCOPE</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lvl="0"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VIRTUAL_PROVISIONED_CAPACITY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VIRTUAL_USED_CAPACITY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fontAlgn="b"/>
                      <a:r>
                        <a:rPr lang="en-US" sz="1200" b="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VIRTUAL_UTILIZATION_PCT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2130304730"/>
                  </a:ext>
                </a:extLst>
              </a:tr>
            </a:tbl>
          </a:graphicData>
        </a:graphic>
      </p:graphicFrame>
      <p:sp>
        <p:nvSpPr>
          <p:cNvPr id="6" name="Title 1">
            <a:extLst>
              <a:ext uri="{FF2B5EF4-FFF2-40B4-BE49-F238E27FC236}">
                <a16:creationId xmlns:a16="http://schemas.microsoft.com/office/drawing/2014/main" id="{78947580-11AC-DB47-B7EB-B96A93F780EA}"/>
              </a:ext>
            </a:extLst>
          </p:cNvPr>
          <p:cNvSpPr txBox="1">
            <a:spLocks/>
          </p:cNvSpPr>
          <p:nvPr/>
        </p:nvSpPr>
        <p:spPr>
          <a:xfrm>
            <a:off x="432124" y="327148"/>
            <a:ext cx="10087522"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Block Storage Volumes Overview</a:t>
            </a:r>
          </a:p>
        </p:txBody>
      </p:sp>
    </p:spTree>
    <p:extLst>
      <p:ext uri="{BB962C8B-B14F-4D97-AF65-F5344CB8AC3E}">
        <p14:creationId xmlns:p14="http://schemas.microsoft.com/office/powerpoint/2010/main" val="107490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95028-9220-939A-EB90-866BAA32CB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31484B7-02AF-BC2F-121C-A02EE037CB71}"/>
              </a:ext>
            </a:extLst>
          </p:cNvPr>
          <p:cNvSpPr txBox="1"/>
          <p:nvPr/>
        </p:nvSpPr>
        <p:spPr>
          <a:xfrm>
            <a:off x="625308" y="2902445"/>
            <a:ext cx="348286" cy="495520"/>
          </a:xfrm>
          <a:prstGeom prst="rect">
            <a:avLst/>
          </a:prstGeom>
          <a:noFill/>
        </p:spPr>
        <p:txBody>
          <a:bodyPr wrap="square" lIns="152400" tIns="121920" rIns="152400" bIns="121920" rtlCol="0">
            <a:spAutoFit/>
          </a:bodyPr>
          <a:lstStyle/>
          <a:p>
            <a:pPr defTabSz="609551">
              <a:lnSpc>
                <a:spcPct val="90000"/>
              </a:lnSpc>
              <a:spcAft>
                <a:spcPts val="1500"/>
              </a:spcAft>
            </a:pPr>
            <a:endParaRPr lang="en-US" altLang="en-US" dirty="0">
              <a:solidFill>
                <a:srgbClr val="FFFFFF"/>
              </a:solidFill>
              <a:latin typeface="Amazon Ember"/>
            </a:endParaRPr>
          </a:p>
        </p:txBody>
      </p:sp>
      <p:graphicFrame>
        <p:nvGraphicFramePr>
          <p:cNvPr id="6" name="Table 5">
            <a:extLst>
              <a:ext uri="{FF2B5EF4-FFF2-40B4-BE49-F238E27FC236}">
                <a16:creationId xmlns:a16="http://schemas.microsoft.com/office/drawing/2014/main" id="{9D04C4AD-0890-DB9A-D5BF-71E3C71A5842}"/>
              </a:ext>
            </a:extLst>
          </p:cNvPr>
          <p:cNvGraphicFramePr>
            <a:graphicFrameLocks noGrp="1"/>
          </p:cNvGraphicFramePr>
          <p:nvPr>
            <p:extLst>
              <p:ext uri="{D42A27DB-BD31-4B8C-83A1-F6EECF244321}">
                <p14:modId xmlns:p14="http://schemas.microsoft.com/office/powerpoint/2010/main" val="1787767126"/>
              </p:ext>
            </p:extLst>
          </p:nvPr>
        </p:nvGraphicFramePr>
        <p:xfrm>
          <a:off x="442062" y="1372924"/>
          <a:ext cx="11064712" cy="3348990"/>
        </p:xfrm>
        <a:graphic>
          <a:graphicData uri="http://schemas.openxmlformats.org/drawingml/2006/table">
            <a:tbl>
              <a:tblPr firstRow="1" bandRow="1">
                <a:tableStyleId>{72833802-FEF1-4C79-8D5D-14CF1EAF98D9}</a:tableStyleId>
              </a:tblPr>
              <a:tblGrid>
                <a:gridCol w="1407958">
                  <a:extLst>
                    <a:ext uri="{9D8B030D-6E8A-4147-A177-3AD203B41FA5}">
                      <a16:colId xmlns:a16="http://schemas.microsoft.com/office/drawing/2014/main" val="2936907047"/>
                    </a:ext>
                  </a:extLst>
                </a:gridCol>
                <a:gridCol w="688070">
                  <a:extLst>
                    <a:ext uri="{9D8B030D-6E8A-4147-A177-3AD203B41FA5}">
                      <a16:colId xmlns:a16="http://schemas.microsoft.com/office/drawing/2014/main" val="1612305060"/>
                    </a:ext>
                  </a:extLst>
                </a:gridCol>
                <a:gridCol w="906361">
                  <a:extLst>
                    <a:ext uri="{9D8B030D-6E8A-4147-A177-3AD203B41FA5}">
                      <a16:colId xmlns:a16="http://schemas.microsoft.com/office/drawing/2014/main" val="1266149677"/>
                    </a:ext>
                  </a:extLst>
                </a:gridCol>
                <a:gridCol w="824639">
                  <a:extLst>
                    <a:ext uri="{9D8B030D-6E8A-4147-A177-3AD203B41FA5}">
                      <a16:colId xmlns:a16="http://schemas.microsoft.com/office/drawing/2014/main" val="89777674"/>
                    </a:ext>
                  </a:extLst>
                </a:gridCol>
                <a:gridCol w="936076">
                  <a:extLst>
                    <a:ext uri="{9D8B030D-6E8A-4147-A177-3AD203B41FA5}">
                      <a16:colId xmlns:a16="http://schemas.microsoft.com/office/drawing/2014/main" val="3208185776"/>
                    </a:ext>
                  </a:extLst>
                </a:gridCol>
                <a:gridCol w="884072">
                  <a:extLst>
                    <a:ext uri="{9D8B030D-6E8A-4147-A177-3AD203B41FA5}">
                      <a16:colId xmlns:a16="http://schemas.microsoft.com/office/drawing/2014/main" val="2720329322"/>
                    </a:ext>
                  </a:extLst>
                </a:gridCol>
                <a:gridCol w="1017798">
                  <a:extLst>
                    <a:ext uri="{9D8B030D-6E8A-4147-A177-3AD203B41FA5}">
                      <a16:colId xmlns:a16="http://schemas.microsoft.com/office/drawing/2014/main" val="456001930"/>
                    </a:ext>
                  </a:extLst>
                </a:gridCol>
                <a:gridCol w="1678995">
                  <a:extLst>
                    <a:ext uri="{9D8B030D-6E8A-4147-A177-3AD203B41FA5}">
                      <a16:colId xmlns:a16="http://schemas.microsoft.com/office/drawing/2014/main" val="3094858318"/>
                    </a:ext>
                  </a:extLst>
                </a:gridCol>
                <a:gridCol w="1218386">
                  <a:extLst>
                    <a:ext uri="{9D8B030D-6E8A-4147-A177-3AD203B41FA5}">
                      <a16:colId xmlns:a16="http://schemas.microsoft.com/office/drawing/2014/main" val="1837685503"/>
                    </a:ext>
                  </a:extLst>
                </a:gridCol>
                <a:gridCol w="1502357">
                  <a:extLst>
                    <a:ext uri="{9D8B030D-6E8A-4147-A177-3AD203B41FA5}">
                      <a16:colId xmlns:a16="http://schemas.microsoft.com/office/drawing/2014/main" val="2518697481"/>
                    </a:ext>
                  </a:extLst>
                </a:gridCol>
              </a:tblGrid>
              <a:tr h="119283">
                <a:tc>
                  <a:txBody>
                    <a:bodyPr/>
                    <a:lstStyle/>
                    <a:p>
                      <a:pPr algn="ctr" fontAlgn="ctr"/>
                      <a:endPar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gridSpan="2">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Current Disks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hMerge="1">
                  <a:txBody>
                    <a:bodyPr/>
                    <a:lstStyle/>
                    <a:p>
                      <a:pPr algn="ctr" fontAlgn="ctr"/>
                      <a:endParaRPr lang="en-US" sz="1050" b="1" kern="1200" dirty="0">
                        <a:solidFill>
                          <a:schemeClr val="tx1"/>
                        </a:solidFill>
                        <a:latin typeface="+mj-lt"/>
                        <a:ea typeface="Amazon Ember" panose="020B0603020204020204" pitchFamily="34" charset="0"/>
                        <a:cs typeface="Amazon Ember" panose="020B0603020204020204"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tcPr>
                </a:tc>
                <a:tc gridSpan="2">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Boot Disks (GP3)</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hMerge="1">
                  <a:txBody>
                    <a:bodyPr/>
                    <a:lstStyle/>
                    <a:p>
                      <a:pPr algn="ctr" fontAlgn="ctr"/>
                      <a:endParaRPr lang="en-US" sz="1050" b="1" kern="1200" dirty="0">
                        <a:solidFill>
                          <a:schemeClr val="tx1"/>
                        </a:solidFill>
                        <a:latin typeface="+mj-lt"/>
                        <a:ea typeface="Amazon Ember" panose="020B0603020204020204" pitchFamily="34" charset="0"/>
                        <a:cs typeface="Amazon Ember" panose="020B0603020204020204" pitchFamily="34" charset="0"/>
                      </a:endParaRPr>
                    </a:p>
                  </a:txBody>
                  <a:tcPr marL="9525" marR="9525" marT="9525" marB="0" anchor="ctr"/>
                </a:tc>
                <a:tc gridSpan="2">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Disks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hMerge="1">
                  <a:txBody>
                    <a:bodyPr/>
                    <a:lstStyle/>
                    <a:p>
                      <a:pPr algn="ctr" fontAlgn="ctr"/>
                      <a:endParaRPr lang="en-US" sz="1050" b="1" kern="1200" dirty="0">
                        <a:solidFill>
                          <a:schemeClr val="tx1"/>
                        </a:solidFill>
                        <a:latin typeface="+mj-lt"/>
                        <a:ea typeface="Amazon Ember" panose="020B0603020204020204" pitchFamily="34" charset="0"/>
                        <a:cs typeface="Amazon Ember" panose="020B0603020204020204" pitchFamily="34" charset="0"/>
                      </a:endParaRPr>
                    </a:p>
                  </a:txBody>
                  <a:tcPr marL="9525" marR="9525" marT="9525" marB="0" anchor="ctr"/>
                </a:tc>
                <a:tc gridSpan="3">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hMerge="1">
                  <a:txBody>
                    <a:bodyPr/>
                    <a:lstStyle/>
                    <a:p>
                      <a:pPr algn="ctr" fontAlgn="ctr"/>
                      <a:endParaRPr lang="en-US" sz="1050" b="1" kern="1200" dirty="0">
                        <a:solidFill>
                          <a:schemeClr val="tx1"/>
                        </a:solidFill>
                        <a:latin typeface="+mj-lt"/>
                        <a:ea typeface="Amazon Ember" panose="020B0603020204020204" pitchFamily="34" charset="0"/>
                        <a:cs typeface="Amazon Ember" panose="020B0603020204020204" pitchFamily="34" charset="0"/>
                      </a:endParaRPr>
                    </a:p>
                  </a:txBody>
                  <a:tcPr marL="9525" marR="9525" marT="9525" marB="0" anchor="ctr"/>
                </a:tc>
                <a:tc hMerge="1">
                  <a:txBody>
                    <a:bodyPr/>
                    <a:lstStyle/>
                    <a:p>
                      <a:pPr marL="0" marR="0" lvl="0" indent="0" algn="ctr" defTabSz="731520" rtl="0" eaLnBrk="1" fontAlgn="ctr" latinLnBrk="0" hangingPunct="1">
                        <a:lnSpc>
                          <a:spcPct val="100000"/>
                        </a:lnSpc>
                        <a:spcBef>
                          <a:spcPts val="0"/>
                        </a:spcBef>
                        <a:spcAft>
                          <a:spcPts val="0"/>
                        </a:spcAft>
                        <a:buClrTx/>
                        <a:buSzTx/>
                        <a:buFontTx/>
                        <a:buNone/>
                        <a:tabLst/>
                        <a:defRPr/>
                      </a:pPr>
                      <a:endParaRPr lang="en-US" sz="1050" b="1" kern="1200" dirty="0">
                        <a:solidFill>
                          <a:schemeClr val="tx1"/>
                        </a:solidFill>
                        <a:latin typeface="+mn-lt"/>
                        <a:ea typeface="Amazon Ember" panose="020B0603020204020204" pitchFamily="34" charset="0"/>
                        <a:cs typeface="Amazon Ember" panose="020B0603020204020204" pitchFamily="34" charset="0"/>
                      </a:endParaRPr>
                    </a:p>
                  </a:txBody>
                  <a:tcPr marL="9525" marR="9525" marT="9525" marB="0" anchor="ctr"/>
                </a:tc>
                <a:extLst>
                  <a:ext uri="{0D108BD9-81ED-4DB2-BD59-A6C34878D82A}">
                    <a16:rowId xmlns:a16="http://schemas.microsoft.com/office/drawing/2014/main" val="2491688447"/>
                  </a:ext>
                </a:extLst>
              </a:tr>
              <a:tr h="346039">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Volume</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ctr" latinLnBrk="0" hangingPunct="1"/>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Volumes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ctr" latinLnBrk="0" hangingPunct="1"/>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 (GB)</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ctr" latinLnBrk="0" hangingPunct="1"/>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Count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Size (GB)</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Count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Size (GB)</a:t>
                      </a:r>
                    </a:p>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 Buffer)</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(GB)</a:t>
                      </a:r>
                    </a:p>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(Boot + Data + Buffer)</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(Monthly)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731520" rtl="0" eaLnBrk="1" fontAlgn="ctr" latinLnBrk="0" hangingPunct="1">
                        <a:lnSpc>
                          <a:spcPct val="100000"/>
                        </a:lnSpc>
                        <a:spcBef>
                          <a:spcPts val="0"/>
                        </a:spcBef>
                        <a:spcAft>
                          <a:spcPts val="0"/>
                        </a:spcAft>
                        <a:buClrTx/>
                        <a:buSzTx/>
                        <a:buFontTx/>
                        <a:buNone/>
                        <a:tabLst/>
                        <a:defRPr/>
                      </a:pP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(Annual)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3253629707"/>
                  </a:ext>
                </a:extLst>
              </a:tr>
              <a:tr h="283445">
                <a:tc>
                  <a:txBody>
                    <a:bodyPr/>
                    <a:lstStyle/>
                    <a:p>
                      <a:pPr marL="0" algn="ctr" defTabSz="914400" rtl="0" eaLnBrk="1"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 Block Express</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737196074"/>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GP3</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105721896"/>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SC1</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351692949"/>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ST1</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122341646"/>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Unmapped</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452289058"/>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Total</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130199363"/>
                  </a:ext>
                </a:extLst>
              </a:tr>
            </a:tbl>
          </a:graphicData>
        </a:graphic>
      </p:graphicFrame>
      <p:sp>
        <p:nvSpPr>
          <p:cNvPr id="4" name="Title 1">
            <a:extLst>
              <a:ext uri="{FF2B5EF4-FFF2-40B4-BE49-F238E27FC236}">
                <a16:creationId xmlns:a16="http://schemas.microsoft.com/office/drawing/2014/main" id="{97FDAB28-3BF3-91C2-748B-8A93901FF9C6}"/>
              </a:ext>
            </a:extLst>
          </p:cNvPr>
          <p:cNvSpPr txBox="1">
            <a:spLocks/>
          </p:cNvSpPr>
          <p:nvPr/>
        </p:nvSpPr>
        <p:spPr>
          <a:xfrm>
            <a:off x="432124" y="327148"/>
            <a:ext cx="11633206"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3900" b="1" dirty="0"/>
              <a:t>Block Disks – Mapping to Amazon EBS – Option 1</a:t>
            </a:r>
          </a:p>
        </p:txBody>
      </p:sp>
      <p:sp>
        <p:nvSpPr>
          <p:cNvPr id="5" name="Text Placeholder 3">
            <a:extLst>
              <a:ext uri="{FF2B5EF4-FFF2-40B4-BE49-F238E27FC236}">
                <a16:creationId xmlns:a16="http://schemas.microsoft.com/office/drawing/2014/main" id="{C780B446-361D-AB77-E051-5B377E1C662F}"/>
              </a:ext>
            </a:extLst>
          </p:cNvPr>
          <p:cNvSpPr txBox="1">
            <a:spLocks/>
          </p:cNvSpPr>
          <p:nvPr/>
        </p:nvSpPr>
        <p:spPr>
          <a:xfrm>
            <a:off x="432123" y="874694"/>
            <a:ext cx="11463097" cy="29534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Display" panose="020F06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solidFill>
                <a:ea typeface="Amazon Ember" panose="02000000000000000000" pitchFamily="2" charset="0"/>
              </a:rPr>
              <a:t>Cost optimized option with mapping based on performance and capacity to all tiers of EBS</a:t>
            </a:r>
            <a:endParaRPr lang="en-US" sz="1400" dirty="0"/>
          </a:p>
        </p:txBody>
      </p:sp>
      <p:graphicFrame>
        <p:nvGraphicFramePr>
          <p:cNvPr id="2" name="Table 5">
            <a:extLst>
              <a:ext uri="{FF2B5EF4-FFF2-40B4-BE49-F238E27FC236}">
                <a16:creationId xmlns:a16="http://schemas.microsoft.com/office/drawing/2014/main" id="{1267CFF4-6F1F-EFFE-6772-6124C63C92F6}"/>
              </a:ext>
            </a:extLst>
          </p:cNvPr>
          <p:cNvGraphicFramePr>
            <a:graphicFrameLocks noGrp="1"/>
          </p:cNvGraphicFramePr>
          <p:nvPr>
            <p:extLst>
              <p:ext uri="{D42A27DB-BD31-4B8C-83A1-F6EECF244321}">
                <p14:modId xmlns:p14="http://schemas.microsoft.com/office/powerpoint/2010/main" val="995936826"/>
              </p:ext>
            </p:extLst>
          </p:nvPr>
        </p:nvGraphicFramePr>
        <p:xfrm>
          <a:off x="0" y="4229149"/>
          <a:ext cx="8414233" cy="1767840"/>
        </p:xfrm>
        <a:graphic>
          <a:graphicData uri="http://schemas.openxmlformats.org/drawingml/2006/table">
            <a:tbl>
              <a:tblPr firstRow="1" bandRow="1">
                <a:tableStyleId>{2D5ABB26-0587-4C30-8999-92F81FD0307C}</a:tableStyleId>
              </a:tblPr>
              <a:tblGrid>
                <a:gridCol w="8414233">
                  <a:extLst>
                    <a:ext uri="{9D8B030D-6E8A-4147-A177-3AD203B41FA5}">
                      <a16:colId xmlns:a16="http://schemas.microsoft.com/office/drawing/2014/main" val="3162983377"/>
                    </a:ext>
                  </a:extLst>
                </a:gridCol>
              </a:tblGrid>
              <a:tr h="990803">
                <a:tc>
                  <a: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000" b="0" i="0" dirty="0">
                          <a:latin typeface="Amazon Ember" panose="020B0603020204020204" pitchFamily="34" charset="0"/>
                          <a:ea typeface="Amazon Ember" panose="020B0603020204020204" pitchFamily="34" charset="0"/>
                          <a:cs typeface="Amazon Ember" panose="020B0603020204020204" pitchFamily="34" charset="0"/>
                        </a:rPr>
                        <a:t>Assumptions:</a:t>
                      </a:r>
                      <a:endPar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algn="l">
                        <a:buFont typeface="Arial" panose="020B0604020202020204" pitchFamily="34" charset="0"/>
                        <a:buChar char="•"/>
                      </a:pPr>
                      <a:r>
                        <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Inactive volumes have been mapped to Amazon EBS SC1 </a:t>
                      </a:r>
                    </a:p>
                    <a:p>
                      <a:pPr marL="628650" lvl="1" indent="-171450" algn="l">
                        <a:buFont typeface="Arial" panose="020B0604020202020204" pitchFamily="34" charset="0"/>
                        <a:buChar char="•"/>
                      </a:pPr>
                      <a:r>
                        <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Boot volumes are mapped to Amazon EBS GP3</a:t>
                      </a:r>
                    </a:p>
                    <a:p>
                      <a:pPr marL="628650" lvl="1" indent="-171450" algn="l">
                        <a:buFont typeface="Arial" panose="020B0604020202020204" pitchFamily="34" charset="0"/>
                        <a:buChar char="•"/>
                      </a:pPr>
                      <a:r>
                        <a:rPr lang="en-GB" sz="1000" b="0" i="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30GB of boot disks considered for all in scope servers for directional costing </a:t>
                      </a:r>
                      <a:endPar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algn="l">
                        <a:buFont typeface="Arial" panose="020B0604020202020204" pitchFamily="34" charset="0"/>
                        <a:buChar char="•"/>
                      </a:pPr>
                      <a:r>
                        <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volumes are mapped to Amazon EBS (GP3/ST1/SC1/IO2 BX) based on capacity and performance requirements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Boot disk size is removed from the actual used before evaluating data disk mapping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If used size is &lt;30GB, only boot disk is mapped , unmapped disks are ones with used capacity as 0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dirty="0">
                          <a:latin typeface="Amazon Ember" panose="020B0603020204020204" pitchFamily="34" charset="0"/>
                          <a:ea typeface="Amazon Ember" panose="020B0603020204020204" pitchFamily="34" charset="0"/>
                          <a:cs typeface="Amazon Ember" panose="020B0603020204020204" pitchFamily="34" charset="0"/>
                        </a:rPr>
                        <a:t>Adjusted capacity is 10% buffer on actual used (data disks)</a:t>
                      </a:r>
                      <a:endParaRPr lang="en-GB" sz="1000" b="0" i="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algn="l">
                        <a:buFont typeface="Arial" panose="020B0604020202020204" pitchFamily="34" charset="0"/>
                        <a:buChar char="•"/>
                      </a:pPr>
                      <a:r>
                        <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Physical/Bare metal volumes are ones which are allocated to physical servers or as RDMs to virtual machines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dirty="0">
                          <a:latin typeface="Amazon Ember" panose="020B0603020204020204" pitchFamily="34" charset="0"/>
                          <a:ea typeface="Amazon Ember" panose="020B0603020204020204" pitchFamily="34" charset="0"/>
                          <a:cs typeface="Amazon Ember" panose="020B0603020204020204" pitchFamily="34" charset="0"/>
                        </a:rPr>
                        <a:t>Disks with high capacity and performance requirements are split into Multi GP3 – Max 4</a:t>
                      </a:r>
                      <a:endPar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000" b="0" i="0" dirty="0">
                          <a:latin typeface="Amazon Ember" panose="020B0603020204020204" pitchFamily="34" charset="0"/>
                          <a:ea typeface="Amazon Ember" panose="020B0603020204020204" pitchFamily="34" charset="0"/>
                          <a:cs typeface="Amazon Ember" panose="020B0603020204020204" pitchFamily="34" charset="0"/>
                        </a:rPr>
                        <a:t>Region: ASSESSMENT_REGION</a:t>
                      </a:r>
                    </a:p>
                  </a:txBody>
                  <a:tcPr/>
                </a:tc>
                <a:extLst>
                  <a:ext uri="{0D108BD9-81ED-4DB2-BD59-A6C34878D82A}">
                    <a16:rowId xmlns:a16="http://schemas.microsoft.com/office/drawing/2014/main" val="2381336661"/>
                  </a:ext>
                </a:extLst>
              </a:tr>
            </a:tbl>
          </a:graphicData>
        </a:graphic>
      </p:graphicFrame>
    </p:spTree>
    <p:extLst>
      <p:ext uri="{BB962C8B-B14F-4D97-AF65-F5344CB8AC3E}">
        <p14:creationId xmlns:p14="http://schemas.microsoft.com/office/powerpoint/2010/main" val="1280738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B4AAE-9C65-18BE-643E-BD85949857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F00A87-6E4D-A5A5-54A7-B70ADC8ABADE}"/>
              </a:ext>
            </a:extLst>
          </p:cNvPr>
          <p:cNvSpPr txBox="1"/>
          <p:nvPr/>
        </p:nvSpPr>
        <p:spPr>
          <a:xfrm>
            <a:off x="625308" y="2902445"/>
            <a:ext cx="348286" cy="495520"/>
          </a:xfrm>
          <a:prstGeom prst="rect">
            <a:avLst/>
          </a:prstGeom>
          <a:noFill/>
        </p:spPr>
        <p:txBody>
          <a:bodyPr wrap="square" lIns="152400" tIns="121920" rIns="152400" bIns="121920" rtlCol="0">
            <a:spAutoFit/>
          </a:bodyPr>
          <a:lstStyle/>
          <a:p>
            <a:pPr defTabSz="609551">
              <a:lnSpc>
                <a:spcPct val="90000"/>
              </a:lnSpc>
              <a:spcAft>
                <a:spcPts val="1500"/>
              </a:spcAft>
            </a:pPr>
            <a:endParaRPr lang="en-US" altLang="en-US" dirty="0">
              <a:solidFill>
                <a:srgbClr val="FFFFFF"/>
              </a:solidFill>
              <a:latin typeface="Amazon Ember"/>
            </a:endParaRPr>
          </a:p>
        </p:txBody>
      </p:sp>
      <p:sp>
        <p:nvSpPr>
          <p:cNvPr id="4" name="Title 1">
            <a:extLst>
              <a:ext uri="{FF2B5EF4-FFF2-40B4-BE49-F238E27FC236}">
                <a16:creationId xmlns:a16="http://schemas.microsoft.com/office/drawing/2014/main" id="{2C9E4121-1149-0541-4346-5C2CA8444DED}"/>
              </a:ext>
            </a:extLst>
          </p:cNvPr>
          <p:cNvSpPr txBox="1">
            <a:spLocks/>
          </p:cNvSpPr>
          <p:nvPr/>
        </p:nvSpPr>
        <p:spPr>
          <a:xfrm>
            <a:off x="432124" y="327148"/>
            <a:ext cx="11633206"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3900" b="1" dirty="0"/>
              <a:t>Block Disks – Mapping to Amazon EBS – Option 2</a:t>
            </a:r>
          </a:p>
        </p:txBody>
      </p:sp>
      <p:sp>
        <p:nvSpPr>
          <p:cNvPr id="5" name="Text Placeholder 3">
            <a:extLst>
              <a:ext uri="{FF2B5EF4-FFF2-40B4-BE49-F238E27FC236}">
                <a16:creationId xmlns:a16="http://schemas.microsoft.com/office/drawing/2014/main" id="{5EA7BED0-10CF-ED08-A2F2-44DB959BC413}"/>
              </a:ext>
            </a:extLst>
          </p:cNvPr>
          <p:cNvSpPr txBox="1">
            <a:spLocks/>
          </p:cNvSpPr>
          <p:nvPr/>
        </p:nvSpPr>
        <p:spPr>
          <a:xfrm>
            <a:off x="432123" y="874694"/>
            <a:ext cx="11463097" cy="29534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Display" panose="020F06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solidFill>
                <a:ea typeface="Amazon Ember" panose="02000000000000000000" pitchFamily="2" charset="0"/>
              </a:rPr>
              <a:t>Reduced cost option by mapping IO2 volumes to split GP3 volumes to maintain the same performance and capacity</a:t>
            </a:r>
            <a:endParaRPr lang="en-US" sz="1400" dirty="0"/>
          </a:p>
        </p:txBody>
      </p:sp>
      <p:graphicFrame>
        <p:nvGraphicFramePr>
          <p:cNvPr id="6" name="Table 5">
            <a:extLst>
              <a:ext uri="{FF2B5EF4-FFF2-40B4-BE49-F238E27FC236}">
                <a16:creationId xmlns:a16="http://schemas.microsoft.com/office/drawing/2014/main" id="{C1709B83-AED9-C75A-2ED2-1ADB559F79A2}"/>
              </a:ext>
            </a:extLst>
          </p:cNvPr>
          <p:cNvGraphicFramePr>
            <a:graphicFrameLocks noGrp="1"/>
          </p:cNvGraphicFramePr>
          <p:nvPr>
            <p:extLst>
              <p:ext uri="{D42A27DB-BD31-4B8C-83A1-F6EECF244321}">
                <p14:modId xmlns:p14="http://schemas.microsoft.com/office/powerpoint/2010/main" val="2093890175"/>
              </p:ext>
            </p:extLst>
          </p:nvPr>
        </p:nvGraphicFramePr>
        <p:xfrm>
          <a:off x="0" y="4229148"/>
          <a:ext cx="8414233" cy="1767840"/>
        </p:xfrm>
        <a:graphic>
          <a:graphicData uri="http://schemas.openxmlformats.org/drawingml/2006/table">
            <a:tbl>
              <a:tblPr firstRow="1" bandRow="1">
                <a:tableStyleId>{2D5ABB26-0587-4C30-8999-92F81FD0307C}</a:tableStyleId>
              </a:tblPr>
              <a:tblGrid>
                <a:gridCol w="8414233">
                  <a:extLst>
                    <a:ext uri="{9D8B030D-6E8A-4147-A177-3AD203B41FA5}">
                      <a16:colId xmlns:a16="http://schemas.microsoft.com/office/drawing/2014/main" val="3162983377"/>
                    </a:ext>
                  </a:extLst>
                </a:gridCol>
              </a:tblGrid>
              <a:tr h="990803">
                <a:tc>
                  <a: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sz="1000" b="0" i="0" dirty="0">
                          <a:latin typeface="Amazon Ember" panose="020B0603020204020204" pitchFamily="34" charset="0"/>
                          <a:ea typeface="Amazon Ember" panose="020B0603020204020204" pitchFamily="34" charset="0"/>
                          <a:cs typeface="Amazon Ember" panose="020B0603020204020204" pitchFamily="34" charset="0"/>
                        </a:rPr>
                        <a:t>Assumptions:</a:t>
                      </a:r>
                      <a:endPar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algn="l">
                        <a:buFont typeface="Arial" panose="020B0604020202020204" pitchFamily="34" charset="0"/>
                        <a:buChar char="•"/>
                      </a:pPr>
                      <a:r>
                        <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Inactive volumes have been mapped to Amazon EBS SC1 </a:t>
                      </a:r>
                    </a:p>
                    <a:p>
                      <a:pPr marL="628650" lvl="1" indent="-171450" algn="l">
                        <a:buFont typeface="Arial" panose="020B0604020202020204" pitchFamily="34" charset="0"/>
                        <a:buChar char="•"/>
                      </a:pPr>
                      <a:r>
                        <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Boot volumes are mapped to Amazon EBS GP3</a:t>
                      </a:r>
                    </a:p>
                    <a:p>
                      <a:pPr marL="1085850" lvl="2" indent="-171450" algn="l">
                        <a:buFont typeface="Arial" panose="020B0604020202020204" pitchFamily="34" charset="0"/>
                        <a:buChar char="•"/>
                      </a:pPr>
                      <a:r>
                        <a:rPr lang="en-GB" sz="1000" b="0" i="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30GB of boot disks considered for all in scope servers for directional costing </a:t>
                      </a:r>
                      <a:endPar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algn="l">
                        <a:buFont typeface="Arial" panose="020B0604020202020204" pitchFamily="34" charset="0"/>
                        <a:buChar char="•"/>
                      </a:pPr>
                      <a:r>
                        <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volumes are mapped to Amazon EBS (GP3/ST1/SC1/IO2 BX) based on capacity and performance requirements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Boot disk size is removed from the actual used before evaluating data disk mapping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If used size is &lt;30GB, only boot disk is mapped , unmapped disks are ones with used capacity as 0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0" i="0" dirty="0">
                          <a:latin typeface="Amazon Ember" panose="020B0603020204020204" pitchFamily="34" charset="0"/>
                          <a:ea typeface="Amazon Ember" panose="020B0603020204020204" pitchFamily="34" charset="0"/>
                          <a:cs typeface="Amazon Ember" panose="020B0603020204020204" pitchFamily="34" charset="0"/>
                        </a:rPr>
                        <a:t>Adjusted capacity is 10% buffer on actual used (data disks)</a:t>
                      </a:r>
                      <a:endParaRPr lang="en-GB" sz="1000" b="0" i="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a:p>
                      <a:pPr marL="628650" lvl="1" indent="-171450" algn="l">
                        <a:buFont typeface="Arial" panose="020B0604020202020204" pitchFamily="34" charset="0"/>
                        <a:buChar char="•"/>
                      </a:pPr>
                      <a:r>
                        <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Physical/bare metal volumes are ones which are allocated to physical servers or as RDMs to virtual machines </a:t>
                      </a:r>
                    </a:p>
                    <a:p>
                      <a:pPr marL="628650" lvl="1" indent="-171450" algn="l">
                        <a:buFont typeface="Arial" panose="020B0604020202020204" pitchFamily="34" charset="0"/>
                        <a:buChar char="•"/>
                      </a:pPr>
                      <a:r>
                        <a:rPr lang="en-GB" sz="10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Disks with high capacity and performance requirements are mapped to EBS IO2 Block Express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000" b="0" i="0" dirty="0">
                          <a:latin typeface="Amazon Ember" panose="020B0603020204020204" pitchFamily="34" charset="0"/>
                          <a:ea typeface="Amazon Ember" panose="020B0603020204020204" pitchFamily="34" charset="0"/>
                          <a:cs typeface="Amazon Ember" panose="020B0603020204020204" pitchFamily="34" charset="0"/>
                        </a:rPr>
                        <a:t>Region: ASSESSMENT_REGION</a:t>
                      </a:r>
                    </a:p>
                  </a:txBody>
                  <a:tcPr/>
                </a:tc>
                <a:extLst>
                  <a:ext uri="{0D108BD9-81ED-4DB2-BD59-A6C34878D82A}">
                    <a16:rowId xmlns:a16="http://schemas.microsoft.com/office/drawing/2014/main" val="2381336661"/>
                  </a:ext>
                </a:extLst>
              </a:tr>
            </a:tbl>
          </a:graphicData>
        </a:graphic>
      </p:graphicFrame>
      <p:graphicFrame>
        <p:nvGraphicFramePr>
          <p:cNvPr id="7" name="Table 6">
            <a:extLst>
              <a:ext uri="{FF2B5EF4-FFF2-40B4-BE49-F238E27FC236}">
                <a16:creationId xmlns:a16="http://schemas.microsoft.com/office/drawing/2014/main" id="{0DC71626-503D-6479-178F-3F03AF2B32B3}"/>
              </a:ext>
            </a:extLst>
          </p:cNvPr>
          <p:cNvGraphicFramePr>
            <a:graphicFrameLocks noGrp="1"/>
          </p:cNvGraphicFramePr>
          <p:nvPr>
            <p:extLst>
              <p:ext uri="{D42A27DB-BD31-4B8C-83A1-F6EECF244321}">
                <p14:modId xmlns:p14="http://schemas.microsoft.com/office/powerpoint/2010/main" val="3570734673"/>
              </p:ext>
            </p:extLst>
          </p:nvPr>
        </p:nvGraphicFramePr>
        <p:xfrm>
          <a:off x="442062" y="1372924"/>
          <a:ext cx="11064712" cy="3348990"/>
        </p:xfrm>
        <a:graphic>
          <a:graphicData uri="http://schemas.openxmlformats.org/drawingml/2006/table">
            <a:tbl>
              <a:tblPr firstRow="1" bandRow="1">
                <a:tableStyleId>{72833802-FEF1-4C79-8D5D-14CF1EAF98D9}</a:tableStyleId>
              </a:tblPr>
              <a:tblGrid>
                <a:gridCol w="1407958">
                  <a:extLst>
                    <a:ext uri="{9D8B030D-6E8A-4147-A177-3AD203B41FA5}">
                      <a16:colId xmlns:a16="http://schemas.microsoft.com/office/drawing/2014/main" val="2936907047"/>
                    </a:ext>
                  </a:extLst>
                </a:gridCol>
                <a:gridCol w="688070">
                  <a:extLst>
                    <a:ext uri="{9D8B030D-6E8A-4147-A177-3AD203B41FA5}">
                      <a16:colId xmlns:a16="http://schemas.microsoft.com/office/drawing/2014/main" val="1612305060"/>
                    </a:ext>
                  </a:extLst>
                </a:gridCol>
                <a:gridCol w="906361">
                  <a:extLst>
                    <a:ext uri="{9D8B030D-6E8A-4147-A177-3AD203B41FA5}">
                      <a16:colId xmlns:a16="http://schemas.microsoft.com/office/drawing/2014/main" val="1266149677"/>
                    </a:ext>
                  </a:extLst>
                </a:gridCol>
                <a:gridCol w="824639">
                  <a:extLst>
                    <a:ext uri="{9D8B030D-6E8A-4147-A177-3AD203B41FA5}">
                      <a16:colId xmlns:a16="http://schemas.microsoft.com/office/drawing/2014/main" val="89777674"/>
                    </a:ext>
                  </a:extLst>
                </a:gridCol>
                <a:gridCol w="936076">
                  <a:extLst>
                    <a:ext uri="{9D8B030D-6E8A-4147-A177-3AD203B41FA5}">
                      <a16:colId xmlns:a16="http://schemas.microsoft.com/office/drawing/2014/main" val="3208185776"/>
                    </a:ext>
                  </a:extLst>
                </a:gridCol>
                <a:gridCol w="884072">
                  <a:extLst>
                    <a:ext uri="{9D8B030D-6E8A-4147-A177-3AD203B41FA5}">
                      <a16:colId xmlns:a16="http://schemas.microsoft.com/office/drawing/2014/main" val="2720329322"/>
                    </a:ext>
                  </a:extLst>
                </a:gridCol>
                <a:gridCol w="1017798">
                  <a:extLst>
                    <a:ext uri="{9D8B030D-6E8A-4147-A177-3AD203B41FA5}">
                      <a16:colId xmlns:a16="http://schemas.microsoft.com/office/drawing/2014/main" val="456001930"/>
                    </a:ext>
                  </a:extLst>
                </a:gridCol>
                <a:gridCol w="1678995">
                  <a:extLst>
                    <a:ext uri="{9D8B030D-6E8A-4147-A177-3AD203B41FA5}">
                      <a16:colId xmlns:a16="http://schemas.microsoft.com/office/drawing/2014/main" val="3094858318"/>
                    </a:ext>
                  </a:extLst>
                </a:gridCol>
                <a:gridCol w="1218386">
                  <a:extLst>
                    <a:ext uri="{9D8B030D-6E8A-4147-A177-3AD203B41FA5}">
                      <a16:colId xmlns:a16="http://schemas.microsoft.com/office/drawing/2014/main" val="1837685503"/>
                    </a:ext>
                  </a:extLst>
                </a:gridCol>
                <a:gridCol w="1502357">
                  <a:extLst>
                    <a:ext uri="{9D8B030D-6E8A-4147-A177-3AD203B41FA5}">
                      <a16:colId xmlns:a16="http://schemas.microsoft.com/office/drawing/2014/main" val="2518697481"/>
                    </a:ext>
                  </a:extLst>
                </a:gridCol>
              </a:tblGrid>
              <a:tr h="119283">
                <a:tc>
                  <a:txBody>
                    <a:bodyPr/>
                    <a:lstStyle/>
                    <a:p>
                      <a:pPr algn="ctr" fontAlgn="ctr"/>
                      <a:endPar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gridSpan="2">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Current Disks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hMerge="1">
                  <a:txBody>
                    <a:bodyPr/>
                    <a:lstStyle/>
                    <a:p>
                      <a:pPr algn="ctr" fontAlgn="ctr"/>
                      <a:endParaRPr lang="en-US" sz="1050" b="1" kern="1200" dirty="0">
                        <a:solidFill>
                          <a:schemeClr val="tx1"/>
                        </a:solidFill>
                        <a:latin typeface="+mj-lt"/>
                        <a:ea typeface="Amazon Ember" panose="020B0603020204020204" pitchFamily="34" charset="0"/>
                        <a:cs typeface="Amazon Ember" panose="020B0603020204020204" pitchFamily="34" charset="0"/>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tcPr>
                </a:tc>
                <a:tc gridSpan="2">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Boot Disks (GP3)</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hMerge="1">
                  <a:txBody>
                    <a:bodyPr/>
                    <a:lstStyle/>
                    <a:p>
                      <a:pPr algn="ctr" fontAlgn="ctr"/>
                      <a:endParaRPr lang="en-US" sz="1050" b="1" kern="1200" dirty="0">
                        <a:solidFill>
                          <a:schemeClr val="tx1"/>
                        </a:solidFill>
                        <a:latin typeface="+mj-lt"/>
                        <a:ea typeface="Amazon Ember" panose="020B0603020204020204" pitchFamily="34" charset="0"/>
                        <a:cs typeface="Amazon Ember" panose="020B0603020204020204" pitchFamily="34" charset="0"/>
                      </a:endParaRPr>
                    </a:p>
                  </a:txBody>
                  <a:tcPr marL="9525" marR="9525" marT="9525" marB="0" anchor="ctr"/>
                </a:tc>
                <a:tc gridSpan="2">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Disks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hMerge="1">
                  <a:txBody>
                    <a:bodyPr/>
                    <a:lstStyle/>
                    <a:p>
                      <a:pPr algn="ctr" fontAlgn="ctr"/>
                      <a:endParaRPr lang="en-US" sz="1050" b="1" kern="1200" dirty="0">
                        <a:solidFill>
                          <a:schemeClr val="tx1"/>
                        </a:solidFill>
                        <a:latin typeface="+mj-lt"/>
                        <a:ea typeface="Amazon Ember" panose="020B0603020204020204" pitchFamily="34" charset="0"/>
                        <a:cs typeface="Amazon Ember" panose="020B0603020204020204" pitchFamily="34" charset="0"/>
                      </a:endParaRPr>
                    </a:p>
                  </a:txBody>
                  <a:tcPr marL="9525" marR="9525" marT="9525" marB="0" anchor="ctr"/>
                </a:tc>
                <a:tc gridSpan="3">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solidFill>
                      <a:srgbClr val="2444C8"/>
                    </a:solidFill>
                  </a:tcPr>
                </a:tc>
                <a:tc hMerge="1">
                  <a:txBody>
                    <a:bodyPr/>
                    <a:lstStyle/>
                    <a:p>
                      <a:pPr algn="ctr" fontAlgn="ctr"/>
                      <a:endParaRPr lang="en-US" sz="1050" b="1" kern="1200" dirty="0">
                        <a:solidFill>
                          <a:schemeClr val="tx1"/>
                        </a:solidFill>
                        <a:latin typeface="+mj-lt"/>
                        <a:ea typeface="Amazon Ember" panose="020B0603020204020204" pitchFamily="34" charset="0"/>
                        <a:cs typeface="Amazon Ember" panose="020B0603020204020204" pitchFamily="34" charset="0"/>
                      </a:endParaRPr>
                    </a:p>
                  </a:txBody>
                  <a:tcPr marL="9525" marR="9525" marT="9525" marB="0" anchor="ctr"/>
                </a:tc>
                <a:tc hMerge="1">
                  <a:txBody>
                    <a:bodyPr/>
                    <a:lstStyle/>
                    <a:p>
                      <a:pPr marL="0" marR="0" lvl="0" indent="0" algn="ctr" defTabSz="731520" rtl="0" eaLnBrk="1" fontAlgn="ctr" latinLnBrk="0" hangingPunct="1">
                        <a:lnSpc>
                          <a:spcPct val="100000"/>
                        </a:lnSpc>
                        <a:spcBef>
                          <a:spcPts val="0"/>
                        </a:spcBef>
                        <a:spcAft>
                          <a:spcPts val="0"/>
                        </a:spcAft>
                        <a:buClrTx/>
                        <a:buSzTx/>
                        <a:buFontTx/>
                        <a:buNone/>
                        <a:tabLst/>
                        <a:defRPr/>
                      </a:pPr>
                      <a:endParaRPr lang="en-US" sz="1050" b="1" kern="1200" dirty="0">
                        <a:solidFill>
                          <a:schemeClr val="tx1"/>
                        </a:solidFill>
                        <a:latin typeface="+mn-lt"/>
                        <a:ea typeface="Amazon Ember" panose="020B0603020204020204" pitchFamily="34" charset="0"/>
                        <a:cs typeface="Amazon Ember" panose="020B0603020204020204" pitchFamily="34" charset="0"/>
                      </a:endParaRPr>
                    </a:p>
                  </a:txBody>
                  <a:tcPr marL="9525" marR="9525" marT="9525" marB="0" anchor="ctr"/>
                </a:tc>
                <a:extLst>
                  <a:ext uri="{0D108BD9-81ED-4DB2-BD59-A6C34878D82A}">
                    <a16:rowId xmlns:a16="http://schemas.microsoft.com/office/drawing/2014/main" val="2491688447"/>
                  </a:ext>
                </a:extLst>
              </a:tr>
              <a:tr h="346039">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Target Volume</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ctr" latinLnBrk="0" hangingPunct="1"/>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Volumes</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ctr" latinLnBrk="0" hangingPunct="1"/>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Used (GB)</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ctr" latinLnBrk="0" hangingPunct="1"/>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Count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Size (GB)</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Count</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Size (GB)</a:t>
                      </a:r>
                    </a:p>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(Data + Buffer)</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(GB)</a:t>
                      </a:r>
                    </a:p>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(Boot + Data + Buffer)</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(Monthly)</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731520" rtl="0" eaLnBrk="1" fontAlgn="ctr" latinLnBrk="0" hangingPunct="1">
                        <a:lnSpc>
                          <a:spcPct val="100000"/>
                        </a:lnSpc>
                        <a:spcBef>
                          <a:spcPts val="0"/>
                        </a:spcBef>
                        <a:spcAft>
                          <a:spcPts val="0"/>
                        </a:spcAft>
                        <a:buClrTx/>
                        <a:buSzTx/>
                        <a:buFontTx/>
                        <a:buNone/>
                        <a:tabLst/>
                        <a:defRPr/>
                      </a:pP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Cost (Annual)</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3253629707"/>
                  </a:ext>
                </a:extLst>
              </a:tr>
              <a:tr h="283445">
                <a:tc>
                  <a:txBody>
                    <a:bodyPr/>
                    <a:lstStyle/>
                    <a:p>
                      <a:pPr marL="0" algn="ctr" defTabSz="914400" rtl="0" eaLnBrk="1"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 Block Express</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IO2_ANNUAL_COST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737196074"/>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GP3</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GP3_ANNUAL_COST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105721896"/>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SC1</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SC1_ANNUAL_COST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351692949"/>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ST1</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ST1_ANNUAL_COST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2122341646"/>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Unmapped</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UNMAPPED_ANNUAL_COST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tcPr>
                </a:tc>
                <a:extLst>
                  <a:ext uri="{0D108BD9-81ED-4DB2-BD59-A6C34878D82A}">
                    <a16:rowId xmlns:a16="http://schemas.microsoft.com/office/drawing/2014/main" val="1452289058"/>
                  </a:ext>
                </a:extLst>
              </a:tr>
              <a:tr h="170067">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Total</a:t>
                      </a:r>
                    </a:p>
                  </a:txBody>
                  <a:tcPr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TOTAL_CURRENT_CT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TOTAL_CURRENT_SIZE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TOTAL_BOOT_CT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TOTAL_BOOT_SIZE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algn="ctr" defTabSz="914400" rtl="0" eaLnBrk="1" fontAlgn="b" latinLnBrk="0" hangingPunct="1"/>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TOTAL_DATA_CT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algn="ctr" fontAlgn="b"/>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TOTAL_DATA_SIZE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TOTAL_SIZE</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TOTAL_MONTHLY_COST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TOTAL_ANNUAL_COST</a:t>
                      </a:r>
                    </a:p>
                  </a:txBody>
                  <a:tcPr marL="6350" marR="6350" marT="6350"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tcPr>
                </a:tc>
                <a:extLst>
                  <a:ext uri="{0D108BD9-81ED-4DB2-BD59-A6C34878D82A}">
                    <a16:rowId xmlns:a16="http://schemas.microsoft.com/office/drawing/2014/main" val="130199363"/>
                  </a:ext>
                </a:extLst>
              </a:tr>
            </a:tbl>
          </a:graphicData>
        </a:graphic>
      </p:graphicFrame>
    </p:spTree>
    <p:extLst>
      <p:ext uri="{BB962C8B-B14F-4D97-AF65-F5344CB8AC3E}">
        <p14:creationId xmlns:p14="http://schemas.microsoft.com/office/powerpoint/2010/main" val="9891757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74BAE-3A28-E094-59D2-C659716C966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837F1D6-5D12-74C5-011A-252356F19D73}"/>
              </a:ext>
            </a:extLst>
          </p:cNvPr>
          <p:cNvSpPr txBox="1">
            <a:spLocks/>
          </p:cNvSpPr>
          <p:nvPr/>
        </p:nvSpPr>
        <p:spPr>
          <a:xfrm>
            <a:off x="432124" y="327148"/>
            <a:ext cx="11561954"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CA" b="1" dirty="0"/>
              <a:t>VMware Disks Overview</a:t>
            </a:r>
            <a:endParaRPr lang="en-US" b="1" dirty="0"/>
          </a:p>
        </p:txBody>
      </p:sp>
      <p:sp>
        <p:nvSpPr>
          <p:cNvPr id="7" name="TextBox 6">
            <a:extLst>
              <a:ext uri="{FF2B5EF4-FFF2-40B4-BE49-F238E27FC236}">
                <a16:creationId xmlns:a16="http://schemas.microsoft.com/office/drawing/2014/main" id="{6EFD5D95-420A-C519-08EA-37EB727D21D4}"/>
              </a:ext>
            </a:extLst>
          </p:cNvPr>
          <p:cNvSpPr txBox="1"/>
          <p:nvPr/>
        </p:nvSpPr>
        <p:spPr>
          <a:xfrm>
            <a:off x="432124" y="5365022"/>
            <a:ext cx="1095166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Modelling Assumptions</a:t>
            </a:r>
          </a:p>
        </p:txBody>
      </p:sp>
      <p:graphicFrame>
        <p:nvGraphicFramePr>
          <p:cNvPr id="2" name="Table 5">
            <a:extLst>
              <a:ext uri="{FF2B5EF4-FFF2-40B4-BE49-F238E27FC236}">
                <a16:creationId xmlns:a16="http://schemas.microsoft.com/office/drawing/2014/main" id="{F097421F-6CA4-A9B9-8212-A30FB1A87C16}"/>
              </a:ext>
            </a:extLst>
          </p:cNvPr>
          <p:cNvGraphicFramePr>
            <a:graphicFrameLocks noGrp="1"/>
          </p:cNvGraphicFramePr>
          <p:nvPr>
            <p:extLst>
              <p:ext uri="{D42A27DB-BD31-4B8C-83A1-F6EECF244321}">
                <p14:modId xmlns:p14="http://schemas.microsoft.com/office/powerpoint/2010/main" val="1569051437"/>
              </p:ext>
            </p:extLst>
          </p:nvPr>
        </p:nvGraphicFramePr>
        <p:xfrm>
          <a:off x="282947" y="1225262"/>
          <a:ext cx="11447075" cy="950419"/>
        </p:xfrm>
        <a:graphic>
          <a:graphicData uri="http://schemas.openxmlformats.org/drawingml/2006/table">
            <a:tbl>
              <a:tblPr firstRow="1" bandRow="1">
                <a:tableStyleId>{FABFCF23-3B69-468F-B69F-88F6DE6A72F2}</a:tableStyleId>
              </a:tblPr>
              <a:tblGrid>
                <a:gridCol w="1942319">
                  <a:extLst>
                    <a:ext uri="{9D8B030D-6E8A-4147-A177-3AD203B41FA5}">
                      <a16:colId xmlns:a16="http://schemas.microsoft.com/office/drawing/2014/main" val="2263421791"/>
                    </a:ext>
                  </a:extLst>
                </a:gridCol>
                <a:gridCol w="1942319">
                  <a:extLst>
                    <a:ext uri="{9D8B030D-6E8A-4147-A177-3AD203B41FA5}">
                      <a16:colId xmlns:a16="http://schemas.microsoft.com/office/drawing/2014/main" val="132357056"/>
                    </a:ext>
                  </a:extLst>
                </a:gridCol>
                <a:gridCol w="1942319">
                  <a:extLst>
                    <a:ext uri="{9D8B030D-6E8A-4147-A177-3AD203B41FA5}">
                      <a16:colId xmlns:a16="http://schemas.microsoft.com/office/drawing/2014/main" val="920598819"/>
                    </a:ext>
                  </a:extLst>
                </a:gridCol>
                <a:gridCol w="1562725">
                  <a:extLst>
                    <a:ext uri="{9D8B030D-6E8A-4147-A177-3AD203B41FA5}">
                      <a16:colId xmlns:a16="http://schemas.microsoft.com/office/drawing/2014/main" val="1340597362"/>
                    </a:ext>
                  </a:extLst>
                </a:gridCol>
                <a:gridCol w="2222812">
                  <a:extLst>
                    <a:ext uri="{9D8B030D-6E8A-4147-A177-3AD203B41FA5}">
                      <a16:colId xmlns:a16="http://schemas.microsoft.com/office/drawing/2014/main" val="1422879517"/>
                    </a:ext>
                  </a:extLst>
                </a:gridCol>
                <a:gridCol w="1834581">
                  <a:extLst>
                    <a:ext uri="{9D8B030D-6E8A-4147-A177-3AD203B41FA5}">
                      <a16:colId xmlns:a16="http://schemas.microsoft.com/office/drawing/2014/main" val="377676165"/>
                    </a:ext>
                  </a:extLst>
                </a:gridCol>
              </a:tblGrid>
              <a:tr h="445883">
                <a:tc>
                  <a:txBody>
                    <a:bodyPr/>
                    <a:lstStyle/>
                    <a:p>
                      <a:pPr algn="ctr" fontAlgn="ctr"/>
                      <a:r>
                        <a:rPr lang="en-US" sz="1100" b="1" kern="1200" dirty="0">
                          <a:solidFill>
                            <a:schemeClr val="tx1"/>
                          </a:solidFill>
                          <a:latin typeface="+mj-lt"/>
                          <a:ea typeface="Amazon Ember" panose="020B0603020204020204" pitchFamily="34" charset="0"/>
                          <a:cs typeface="Amazon Ember" panose="020B0603020204020204" pitchFamily="34" charset="0"/>
                        </a:rPr>
                        <a:t>Volume Type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lgn="ctr" fontAlgn="ctr"/>
                      <a:r>
                        <a:rPr lang="en-US" sz="1100" b="1" kern="1200" dirty="0">
                          <a:solidFill>
                            <a:schemeClr val="tx1"/>
                          </a:solidFill>
                          <a:latin typeface="+mj-lt"/>
                          <a:ea typeface="Amazon Ember" panose="020B0603020204020204" pitchFamily="34" charset="0"/>
                          <a:cs typeface="Amazon Ember" panose="020B0603020204020204" pitchFamily="34" charset="0"/>
                        </a:rPr>
                        <a:t>Total Volumes</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lgn="ctr" fontAlgn="ctr"/>
                      <a:r>
                        <a:rPr lang="en-US" sz="1100" b="1" kern="1200" dirty="0">
                          <a:solidFill>
                            <a:schemeClr val="tx1"/>
                          </a:solidFill>
                          <a:latin typeface="+mj-lt"/>
                          <a:ea typeface="Amazon Ember" panose="020B0603020204020204" pitchFamily="34" charset="0"/>
                          <a:cs typeface="Amazon Ember" panose="020B0603020204020204" pitchFamily="34" charset="0"/>
                        </a:rPr>
                        <a:t>In Scope</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lgn="ctr" fontAlgn="ctr"/>
                      <a:r>
                        <a:rPr lang="en-US" sz="1100" b="1" kern="1200" dirty="0">
                          <a:solidFill>
                            <a:schemeClr val="tx1"/>
                          </a:solidFill>
                          <a:latin typeface="+mj-lt"/>
                          <a:ea typeface="Amazon Ember" panose="020B0603020204020204" pitchFamily="34" charset="0"/>
                          <a:cs typeface="Amazon Ember" panose="020B0603020204020204" pitchFamily="34" charset="0"/>
                        </a:rPr>
                        <a:t>Array Vendor</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lgn="ctr" fontAlgn="ctr"/>
                      <a:r>
                        <a:rPr lang="en-US" sz="1100" b="1" kern="1200" dirty="0">
                          <a:solidFill>
                            <a:schemeClr val="tx1"/>
                          </a:solidFill>
                          <a:latin typeface="+mj-lt"/>
                          <a:ea typeface="Amazon Ember" panose="020B0603020204020204" pitchFamily="34" charset="0"/>
                          <a:cs typeface="Amazon Ember" panose="020B0603020204020204" pitchFamily="34" charset="0"/>
                        </a:rPr>
                        <a:t>Total Provisioned Capacity (GB)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lgn="ctr" fontAlgn="ctr"/>
                      <a:r>
                        <a:rPr lang="en-US" sz="1100" b="1" kern="1200" dirty="0">
                          <a:solidFill>
                            <a:schemeClr val="tx1"/>
                          </a:solidFill>
                          <a:latin typeface="+mj-lt"/>
                          <a:ea typeface="Amazon Ember" panose="020B0603020204020204" pitchFamily="34" charset="0"/>
                          <a:cs typeface="Amazon Ember" panose="020B0603020204020204" pitchFamily="34" charset="0"/>
                        </a:rPr>
                        <a:t>Total Used Capacity (GB) </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extLst>
                  <a:ext uri="{0D108BD9-81ED-4DB2-BD59-A6C34878D82A}">
                    <a16:rowId xmlns:a16="http://schemas.microsoft.com/office/drawing/2014/main" val="907481306"/>
                  </a:ext>
                </a:extLst>
              </a:tr>
              <a:tr h="504536">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100" b="0" kern="1200" dirty="0">
                          <a:solidFill>
                            <a:schemeClr val="tx1"/>
                          </a:solidFill>
                          <a:latin typeface="+mn-lt"/>
                          <a:ea typeface="Amazon Ember" panose="020B0603020204020204" pitchFamily="34" charset="0"/>
                          <a:cs typeface="Amazon Ember" panose="020B0603020204020204" pitchFamily="34" charset="0"/>
                        </a:rPr>
                        <a:t>Server Volumes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100" b="0" kern="1200" dirty="0">
                          <a:solidFill>
                            <a:schemeClr val="tx1"/>
                          </a:solidFill>
                          <a:latin typeface="+mn-lt"/>
                          <a:ea typeface="Amazon Ember" panose="020B0603020204020204" pitchFamily="34" charset="0"/>
                          <a:cs typeface="Amazon Ember" panose="020B0603020204020204" pitchFamily="34" charset="0"/>
                        </a:rPr>
                        <a:t>TOTAL_VOLUMES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731520" rtl="0" eaLnBrk="1" fontAlgn="b" latinLnBrk="0" hangingPunct="1">
                        <a:lnSpc>
                          <a:spcPct val="100000"/>
                        </a:lnSpc>
                        <a:spcBef>
                          <a:spcPts val="0"/>
                        </a:spcBef>
                        <a:spcAft>
                          <a:spcPts val="0"/>
                        </a:spcAft>
                        <a:buClrTx/>
                        <a:buSzTx/>
                        <a:buFontTx/>
                        <a:buNone/>
                        <a:tabLst/>
                        <a:defRPr/>
                      </a:pPr>
                      <a:r>
                        <a:rPr lang="en-US" sz="1100" b="0" kern="1200" dirty="0">
                          <a:solidFill>
                            <a:schemeClr val="tx1"/>
                          </a:solidFill>
                          <a:latin typeface="+mn-lt"/>
                          <a:ea typeface="Amazon Ember" panose="020B0603020204020204" pitchFamily="34" charset="0"/>
                          <a:cs typeface="Amazon Ember" panose="020B0603020204020204" pitchFamily="34" charset="0"/>
                        </a:rPr>
                        <a:t>IN_SCOPE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kern="1200" dirty="0">
                          <a:solidFill>
                            <a:schemeClr val="tx1"/>
                          </a:solidFill>
                          <a:latin typeface="+mn-lt"/>
                          <a:ea typeface="Amazon Ember" panose="020B0603020204020204" pitchFamily="34" charset="0"/>
                          <a:cs typeface="Amazon Ember" panose="020B0603020204020204" pitchFamily="34" charset="0"/>
                        </a:rPr>
                        <a:t>ARRAY_VENDOR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100" b="0" kern="1200" dirty="0">
                          <a:solidFill>
                            <a:schemeClr val="tx1"/>
                          </a:solidFill>
                          <a:latin typeface="+mn-lt"/>
                          <a:ea typeface="Amazon Ember" panose="020B0603020204020204" pitchFamily="34" charset="0"/>
                          <a:cs typeface="Amazon Ember" panose="020B0603020204020204" pitchFamily="34" charset="0"/>
                        </a:rPr>
                        <a:t>TOTAL_PROVISIONED_CAPACITY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100" b="0" kern="1200" dirty="0">
                          <a:solidFill>
                            <a:schemeClr val="tx1"/>
                          </a:solidFill>
                          <a:latin typeface="+mn-lt"/>
                          <a:ea typeface="Amazon Ember" panose="020B0603020204020204" pitchFamily="34" charset="0"/>
                          <a:cs typeface="Amazon Ember" panose="020B0603020204020204" pitchFamily="34" charset="0"/>
                        </a:rPr>
                        <a:t>TOTAL_USED_CAPACITY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439650"/>
                  </a:ext>
                </a:extLst>
              </a:tr>
            </a:tbl>
          </a:graphicData>
        </a:graphic>
      </p:graphicFrame>
    </p:spTree>
    <p:extLst>
      <p:ext uri="{BB962C8B-B14F-4D97-AF65-F5344CB8AC3E}">
        <p14:creationId xmlns:p14="http://schemas.microsoft.com/office/powerpoint/2010/main" val="20426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5229F-A8B2-28C4-DF6E-4279A7D19D7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E521AC5E-C34B-81BD-5EE3-265D2C267447}"/>
              </a:ext>
            </a:extLst>
          </p:cNvPr>
          <p:cNvSpPr txBox="1">
            <a:spLocks/>
          </p:cNvSpPr>
          <p:nvPr/>
        </p:nvSpPr>
        <p:spPr>
          <a:xfrm>
            <a:off x="432123" y="327148"/>
            <a:ext cx="1084008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Amazon </a:t>
            </a:r>
            <a:r>
              <a:rPr lang="en-US" sz="4000" b="1" dirty="0" err="1"/>
              <a:t>FSx</a:t>
            </a:r>
            <a:r>
              <a:rPr lang="en-US" sz="4000" b="1" dirty="0"/>
              <a:t> for Server Volumes ONTAP</a:t>
            </a:r>
          </a:p>
        </p:txBody>
      </p:sp>
      <p:sp>
        <p:nvSpPr>
          <p:cNvPr id="2" name="Text Placeholder 3">
            <a:extLst>
              <a:ext uri="{FF2B5EF4-FFF2-40B4-BE49-F238E27FC236}">
                <a16:creationId xmlns:a16="http://schemas.microsoft.com/office/drawing/2014/main" id="{A4328C62-42AB-7977-B3D3-8C5DDD3488AC}"/>
              </a:ext>
            </a:extLst>
          </p:cNvPr>
          <p:cNvSpPr txBox="1">
            <a:spLocks/>
          </p:cNvSpPr>
          <p:nvPr/>
        </p:nvSpPr>
        <p:spPr>
          <a:xfrm>
            <a:off x="432123" y="874694"/>
            <a:ext cx="11463097" cy="622411"/>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Display" panose="020F06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solidFill>
                <a:ea typeface="Amazon Ember" panose="02000000000000000000" pitchFamily="2" charset="0"/>
              </a:rPr>
              <a:t>Amazon </a:t>
            </a:r>
            <a:r>
              <a:rPr lang="en-US" sz="1400" dirty="0" err="1">
                <a:solidFill>
                  <a:schemeClr val="tx1"/>
                </a:solidFill>
                <a:ea typeface="Amazon Ember" panose="02000000000000000000" pitchFamily="2" charset="0"/>
              </a:rPr>
              <a:t>FSx</a:t>
            </a:r>
            <a:r>
              <a:rPr lang="en-US" sz="1400" dirty="0">
                <a:solidFill>
                  <a:schemeClr val="tx1"/>
                </a:solidFill>
                <a:ea typeface="Amazon Ember" panose="02000000000000000000" pitchFamily="2" charset="0"/>
              </a:rPr>
              <a:t> for Server Volumes ONTAP filesystem automatically replicates your data between AWS Availability Zones (AZs) or withing AZs for high availability and durability</a:t>
            </a:r>
            <a:endParaRPr lang="en-US" sz="1400" dirty="0"/>
          </a:p>
        </p:txBody>
      </p:sp>
      <p:graphicFrame>
        <p:nvGraphicFramePr>
          <p:cNvPr id="4" name="Table 3">
            <a:extLst>
              <a:ext uri="{FF2B5EF4-FFF2-40B4-BE49-F238E27FC236}">
                <a16:creationId xmlns:a16="http://schemas.microsoft.com/office/drawing/2014/main" id="{7E6D7FBB-A820-DF08-BE8A-49C4C44FED43}"/>
              </a:ext>
            </a:extLst>
          </p:cNvPr>
          <p:cNvGraphicFramePr>
            <a:graphicFrameLocks noGrp="1"/>
          </p:cNvGraphicFramePr>
          <p:nvPr>
            <p:extLst>
              <p:ext uri="{D42A27DB-BD31-4B8C-83A1-F6EECF244321}">
                <p14:modId xmlns:p14="http://schemas.microsoft.com/office/powerpoint/2010/main" val="1265690532"/>
              </p:ext>
            </p:extLst>
          </p:nvPr>
        </p:nvGraphicFramePr>
        <p:xfrm>
          <a:off x="5104193" y="1740270"/>
          <a:ext cx="6566596" cy="3895725"/>
        </p:xfrm>
        <a:graphic>
          <a:graphicData uri="http://schemas.openxmlformats.org/drawingml/2006/table">
            <a:tbl>
              <a:tblPr>
                <a:solidFill>
                  <a:srgbClr val="5400AD"/>
                </a:solidFill>
              </a:tblPr>
              <a:tblGrid>
                <a:gridCol w="3828164">
                  <a:extLst>
                    <a:ext uri="{9D8B030D-6E8A-4147-A177-3AD203B41FA5}">
                      <a16:colId xmlns:a16="http://schemas.microsoft.com/office/drawing/2014/main" val="2700249733"/>
                    </a:ext>
                  </a:extLst>
                </a:gridCol>
                <a:gridCol w="1369216">
                  <a:extLst>
                    <a:ext uri="{9D8B030D-6E8A-4147-A177-3AD203B41FA5}">
                      <a16:colId xmlns:a16="http://schemas.microsoft.com/office/drawing/2014/main" val="943357532"/>
                    </a:ext>
                  </a:extLst>
                </a:gridCol>
                <a:gridCol w="1369216">
                  <a:extLst>
                    <a:ext uri="{9D8B030D-6E8A-4147-A177-3AD203B41FA5}">
                      <a16:colId xmlns:a16="http://schemas.microsoft.com/office/drawing/2014/main" val="1242785961"/>
                    </a:ext>
                  </a:extLst>
                </a:gridCol>
              </a:tblGrid>
              <a:tr h="0">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Parameter</a:t>
                      </a:r>
                    </a:p>
                  </a:txBody>
                  <a:tcPr marL="9525" marR="9525" marT="9525" marB="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 AZ Pricing</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 AZ Pricing</a:t>
                      </a:r>
                    </a:p>
                  </a:txBody>
                  <a:tcPr marL="9525" marR="9525" marT="9525" marB="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rgbClr val="2444C8"/>
                    </a:solidFill>
                  </a:tcPr>
                </a:tc>
                <a:extLst>
                  <a:ext uri="{0D108BD9-81ED-4DB2-BD59-A6C34878D82A}">
                    <a16:rowId xmlns:a16="http://schemas.microsoft.com/office/drawing/2014/main" val="2413567357"/>
                  </a:ext>
                </a:extLst>
              </a:tr>
              <a:tr h="277808">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SSD storage</a:t>
                      </a:r>
                    </a:p>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Provisioned SSD capacity: PROVISIONED_SSD_CAPACITY GB</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SINGLE_AZ_SSD_STORAGE_COST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MULTI_AZ_SSD_STORAGE_COST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986560444"/>
                  </a:ext>
                </a:extLst>
              </a:tr>
              <a:tr h="277808">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Additional SSD IOPS</a:t>
                      </a:r>
                    </a:p>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Additional SSD IOPS over-provisioned: ADDITIONAL_SSD_IOPS IOPS</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SINGLE_AZ_SSD_IOPS_COST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MULTI_AZ_SSD_IOPS_COST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75028062"/>
                  </a:ext>
                </a:extLst>
              </a:tr>
              <a:tr h="27780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Capacity pool storage</a:t>
                      </a:r>
                    </a:p>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Average capacity pool storage:  AVG_CAPACITY_POOL_STORAGE GB</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SINGLE_AZ_CAPACITY_POOL_STORAGE_COST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MULTI_AZ_CAPACITY_POOL_STORAGE_COST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170987303"/>
                  </a:ext>
                </a:extLst>
              </a:tr>
              <a:tr h="277808">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Throughput capacity</a:t>
                      </a:r>
                    </a:p>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Provisioned throughput: PROVISIONED_THROUGHPUT MB/s</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SINGLE_AZ_THROUGHPUT_COST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algn="ctr"/>
                      <a:r>
                        <a:rPr lang="en-US"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MULTI_AZ_THROUGHPUT_COST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2476028404"/>
                  </a:ext>
                </a:extLst>
              </a:tr>
              <a:tr h="277808">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Monthly Cost</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SINGLE_AZ_TOTAL_MONTHLY_COST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lvl1pPr marL="0" algn="l" defTabSz="731520" rtl="0" eaLnBrk="1" latinLnBrk="0" hangingPunct="1">
                        <a:defRPr sz="2880" kern="1200">
                          <a:solidFill>
                            <a:schemeClr val="dk1"/>
                          </a:solidFill>
                          <a:latin typeface="Arial"/>
                        </a:defRPr>
                      </a:lvl1pPr>
                      <a:lvl2pPr marL="731520" algn="l" defTabSz="731520" rtl="0" eaLnBrk="1" latinLnBrk="0" hangingPunct="1">
                        <a:defRPr sz="2880" kern="1200">
                          <a:solidFill>
                            <a:schemeClr val="dk1"/>
                          </a:solidFill>
                          <a:latin typeface="Arial"/>
                        </a:defRPr>
                      </a:lvl2pPr>
                      <a:lvl3pPr marL="1463040" algn="l" defTabSz="731520" rtl="0" eaLnBrk="1" latinLnBrk="0" hangingPunct="1">
                        <a:defRPr sz="2880" kern="1200">
                          <a:solidFill>
                            <a:schemeClr val="dk1"/>
                          </a:solidFill>
                          <a:latin typeface="Arial"/>
                        </a:defRPr>
                      </a:lvl3pPr>
                      <a:lvl4pPr marL="2194560" algn="l" defTabSz="731520" rtl="0" eaLnBrk="1" latinLnBrk="0" hangingPunct="1">
                        <a:defRPr sz="2880" kern="1200">
                          <a:solidFill>
                            <a:schemeClr val="dk1"/>
                          </a:solidFill>
                          <a:latin typeface="Arial"/>
                        </a:defRPr>
                      </a:lvl4pPr>
                      <a:lvl5pPr marL="2926080" algn="l" defTabSz="731520" rtl="0" eaLnBrk="1" latinLnBrk="0" hangingPunct="1">
                        <a:defRPr sz="2880" kern="1200">
                          <a:solidFill>
                            <a:schemeClr val="dk1"/>
                          </a:solidFill>
                          <a:latin typeface="Arial"/>
                        </a:defRPr>
                      </a:lvl5pPr>
                      <a:lvl6pPr marL="3657600" algn="l" defTabSz="731520" rtl="0" eaLnBrk="1" latinLnBrk="0" hangingPunct="1">
                        <a:defRPr sz="2880" kern="1200">
                          <a:solidFill>
                            <a:schemeClr val="dk1"/>
                          </a:solidFill>
                          <a:latin typeface="Arial"/>
                        </a:defRPr>
                      </a:lvl6pPr>
                      <a:lvl7pPr marL="4389120" algn="l" defTabSz="731520" rtl="0" eaLnBrk="1" latinLnBrk="0" hangingPunct="1">
                        <a:defRPr sz="2880" kern="1200">
                          <a:solidFill>
                            <a:schemeClr val="dk1"/>
                          </a:solidFill>
                          <a:latin typeface="Arial"/>
                        </a:defRPr>
                      </a:lvl7pPr>
                      <a:lvl8pPr marL="5120640" algn="l" defTabSz="731520" rtl="0" eaLnBrk="1" latinLnBrk="0" hangingPunct="1">
                        <a:defRPr sz="2880" kern="1200">
                          <a:solidFill>
                            <a:schemeClr val="dk1"/>
                          </a:solidFill>
                          <a:latin typeface="Arial"/>
                        </a:defRPr>
                      </a:lvl8pPr>
                      <a:lvl9pPr marL="5852160" algn="l" defTabSz="731520" rtl="0" eaLnBrk="1" latinLnBrk="0" hangingPunct="1">
                        <a:defRPr sz="2880" kern="1200">
                          <a:solidFill>
                            <a:schemeClr val="dk1"/>
                          </a:solidFill>
                          <a:latin typeface="Arial"/>
                        </a:defRPr>
                      </a:lvl9pPr>
                    </a:lstStyle>
                    <a:p>
                      <a:pPr 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MULTI_AZ_TOTAL_MONTHLY_COST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accent2">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2130304730"/>
                  </a:ext>
                </a:extLst>
              </a:tr>
              <a:tr h="277808">
                <a:tc>
                  <a:txBody>
                    <a:bodyPr/>
                    <a:lstStyle/>
                    <a:p>
                      <a:pPr 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Total Annual Cost </a:t>
                      </a:r>
                    </a:p>
                  </a:txBody>
                  <a:tcPr marL="68580" marR="68580" marT="34290" marB="34290" anchor="ctr">
                    <a:lnL w="3175" cap="flat" cmpd="sng" algn="ctr">
                      <a:no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SINGLE_AZ_TOTAL_ANNUAL_COST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solidFill>
                        <a:schemeClr val="accent2">
                          <a:lumMod val="60000"/>
                          <a:lumOff val="40000"/>
                        </a:schemeClr>
                      </a:solid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MULTI_AZ_TOTAL_ANNUAL_COST</a:t>
                      </a:r>
                    </a:p>
                  </a:txBody>
                  <a:tcPr marL="68580" marR="68580" marT="34290" marB="34290" anchor="ctr">
                    <a:lnL w="3175" cap="flat" cmpd="sng" algn="ctr">
                      <a:solidFill>
                        <a:schemeClr val="accent2">
                          <a:lumMod val="60000"/>
                          <a:lumOff val="4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2">
                          <a:lumMod val="60000"/>
                          <a:lumOff val="4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505771570"/>
                  </a:ext>
                </a:extLst>
              </a:tr>
            </a:tbl>
          </a:graphicData>
        </a:graphic>
      </p:graphicFrame>
      <p:sp>
        <p:nvSpPr>
          <p:cNvPr id="10" name="Rounded Rectangle 9">
            <a:extLst>
              <a:ext uri="{FF2B5EF4-FFF2-40B4-BE49-F238E27FC236}">
                <a16:creationId xmlns:a16="http://schemas.microsoft.com/office/drawing/2014/main" id="{1772DBF5-9FEB-6696-4680-59008FA6CE61}"/>
              </a:ext>
            </a:extLst>
          </p:cNvPr>
          <p:cNvSpPr/>
          <p:nvPr/>
        </p:nvSpPr>
        <p:spPr>
          <a:xfrm>
            <a:off x="460250" y="2260698"/>
            <a:ext cx="4132070" cy="2658873"/>
          </a:xfrm>
          <a:prstGeom prst="roundRect">
            <a:avLst>
              <a:gd name="adj" fmla="val 4652"/>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pic>
        <p:nvPicPr>
          <p:cNvPr id="11" name="Graphic 10" descr="Disk resource icon for the General Icons category.">
            <a:extLst>
              <a:ext uri="{FF2B5EF4-FFF2-40B4-BE49-F238E27FC236}">
                <a16:creationId xmlns:a16="http://schemas.microsoft.com/office/drawing/2014/main" id="{F64482F0-3832-649D-53BD-1270724E5A6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7934" y="2354830"/>
            <a:ext cx="457200" cy="457200"/>
          </a:xfrm>
          <a:prstGeom prst="rect">
            <a:avLst/>
          </a:prstGeom>
        </p:spPr>
      </p:pic>
      <p:pic>
        <p:nvPicPr>
          <p:cNvPr id="13" name="Graphic 12" descr="Internet alt2 resource icon for the General Icons category.">
            <a:extLst>
              <a:ext uri="{FF2B5EF4-FFF2-40B4-BE49-F238E27FC236}">
                <a16:creationId xmlns:a16="http://schemas.microsoft.com/office/drawing/2014/main" id="{C7CB88FD-1993-47B8-B2D8-9CAC055408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7934" y="3716594"/>
            <a:ext cx="457200" cy="457200"/>
          </a:xfrm>
          <a:prstGeom prst="rect">
            <a:avLst/>
          </a:prstGeom>
        </p:spPr>
      </p:pic>
      <p:pic>
        <p:nvPicPr>
          <p:cNvPr id="22" name="Graphic 16" descr="Data table resource icon for the General Icons category.">
            <a:extLst>
              <a:ext uri="{FF2B5EF4-FFF2-40B4-BE49-F238E27FC236}">
                <a16:creationId xmlns:a16="http://schemas.microsoft.com/office/drawing/2014/main" id="{FF682BD5-373E-CE86-6AEC-2E84ED93EEE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7934" y="439560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1E0C0CA8-DBD3-782F-AEEF-E5949EFA96EE}"/>
              </a:ext>
            </a:extLst>
          </p:cNvPr>
          <p:cNvSpPr txBox="1"/>
          <p:nvPr/>
        </p:nvSpPr>
        <p:spPr>
          <a:xfrm>
            <a:off x="1148340" y="2399061"/>
            <a:ext cx="3261100" cy="523220"/>
          </a:xfrm>
          <a:prstGeom prst="rect">
            <a:avLst/>
          </a:prstGeom>
          <a:noFill/>
        </p:spPr>
        <p:txBody>
          <a:bodyPr wrap="square" rtlCol="0">
            <a:spAutoFit/>
          </a:bodyPr>
          <a:lstStyle/>
          <a:p>
            <a:r>
              <a:rPr lang="en-US" sz="1400" dirty="0"/>
              <a:t>Total user storage capacity: TOTAL_USED_STORAGE_CAPACITY GB</a:t>
            </a:r>
          </a:p>
        </p:txBody>
      </p:sp>
      <p:sp>
        <p:nvSpPr>
          <p:cNvPr id="24" name="TextBox 23">
            <a:extLst>
              <a:ext uri="{FF2B5EF4-FFF2-40B4-BE49-F238E27FC236}">
                <a16:creationId xmlns:a16="http://schemas.microsoft.com/office/drawing/2014/main" id="{395A94FC-7DDB-71A1-9872-761CDCE2B191}"/>
              </a:ext>
            </a:extLst>
          </p:cNvPr>
          <p:cNvSpPr txBox="1"/>
          <p:nvPr/>
        </p:nvSpPr>
        <p:spPr>
          <a:xfrm>
            <a:off x="1148340" y="3087562"/>
            <a:ext cx="3261100" cy="523220"/>
          </a:xfrm>
          <a:prstGeom prst="rect">
            <a:avLst/>
          </a:prstGeom>
          <a:noFill/>
        </p:spPr>
        <p:txBody>
          <a:bodyPr wrap="square" rtlCol="0">
            <a:spAutoFit/>
          </a:bodyPr>
          <a:lstStyle/>
          <a:p>
            <a:r>
              <a:rPr lang="en-US" sz="1400" dirty="0"/>
              <a:t>Total user storage capacity (</a:t>
            </a:r>
            <a:r>
              <a:rPr lang="en-US" sz="1400" dirty="0" err="1"/>
              <a:t>FSx</a:t>
            </a:r>
            <a:r>
              <a:rPr lang="en-US" sz="1400" dirty="0"/>
              <a:t>): TOTAL_USED_FSX_STORAGE_CAPACITY GB</a:t>
            </a:r>
          </a:p>
        </p:txBody>
      </p:sp>
      <p:sp>
        <p:nvSpPr>
          <p:cNvPr id="25" name="TextBox 24">
            <a:extLst>
              <a:ext uri="{FF2B5EF4-FFF2-40B4-BE49-F238E27FC236}">
                <a16:creationId xmlns:a16="http://schemas.microsoft.com/office/drawing/2014/main" id="{37225BF5-D952-BF7D-3FCA-50DE34335C77}"/>
              </a:ext>
            </a:extLst>
          </p:cNvPr>
          <p:cNvSpPr txBox="1"/>
          <p:nvPr/>
        </p:nvSpPr>
        <p:spPr>
          <a:xfrm>
            <a:off x="1148340" y="3776063"/>
            <a:ext cx="3261100" cy="523220"/>
          </a:xfrm>
          <a:prstGeom prst="rect">
            <a:avLst/>
          </a:prstGeom>
          <a:noFill/>
        </p:spPr>
        <p:txBody>
          <a:bodyPr wrap="square" rtlCol="0">
            <a:spAutoFit/>
          </a:bodyPr>
          <a:lstStyle/>
          <a:p>
            <a:r>
              <a:rPr lang="en-US" sz="1400" dirty="0"/>
              <a:t>Throughput capacity: THROUGHPUT_CAPACITY GB</a:t>
            </a:r>
          </a:p>
        </p:txBody>
      </p:sp>
      <p:sp>
        <p:nvSpPr>
          <p:cNvPr id="26" name="TextBox 25">
            <a:extLst>
              <a:ext uri="{FF2B5EF4-FFF2-40B4-BE49-F238E27FC236}">
                <a16:creationId xmlns:a16="http://schemas.microsoft.com/office/drawing/2014/main" id="{587F8826-52D8-932F-F481-DA7E7F0E17E9}"/>
              </a:ext>
            </a:extLst>
          </p:cNvPr>
          <p:cNvSpPr txBox="1"/>
          <p:nvPr/>
        </p:nvSpPr>
        <p:spPr>
          <a:xfrm>
            <a:off x="1148340" y="4470315"/>
            <a:ext cx="3261100" cy="307777"/>
          </a:xfrm>
          <a:prstGeom prst="rect">
            <a:avLst/>
          </a:prstGeom>
          <a:noFill/>
        </p:spPr>
        <p:txBody>
          <a:bodyPr wrap="square" rtlCol="0">
            <a:spAutoFit/>
          </a:bodyPr>
          <a:lstStyle/>
          <a:p>
            <a:r>
              <a:rPr lang="en-US" sz="1400" dirty="0"/>
              <a:t>Protocols: PROTOCOLS</a:t>
            </a:r>
          </a:p>
        </p:txBody>
      </p:sp>
      <p:pic>
        <p:nvPicPr>
          <p:cNvPr id="27" name="Graphic 10" descr="Servers resource icon for the General Icons category.">
            <a:extLst>
              <a:ext uri="{FF2B5EF4-FFF2-40B4-BE49-F238E27FC236}">
                <a16:creationId xmlns:a16="http://schemas.microsoft.com/office/drawing/2014/main" id="{2612342B-7992-2976-9F99-B0A91C24B5C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27934" y="3031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EC3950A9-0FF2-E4D3-848E-DB5551A86D23}"/>
              </a:ext>
            </a:extLst>
          </p:cNvPr>
          <p:cNvSpPr txBox="1"/>
          <p:nvPr/>
        </p:nvSpPr>
        <p:spPr>
          <a:xfrm>
            <a:off x="5104193" y="4989001"/>
            <a:ext cx="6213187" cy="1631216"/>
          </a:xfrm>
          <a:prstGeom prst="rect">
            <a:avLst/>
          </a:prstGeom>
          <a:noFill/>
          <a:ln>
            <a:solidFill>
              <a:schemeClr val="tx1"/>
            </a:solidFill>
          </a:ln>
        </p:spPr>
        <p:txBody>
          <a:bodyPr wrap="square">
            <a:spAutoFit/>
          </a:bodyPr>
          <a:lstStyle/>
          <a:p>
            <a:pPr>
              <a:defRPr/>
            </a:pPr>
            <a:r>
              <a:rPr lang="en-US" sz="1000" b="1" dirty="0">
                <a:latin typeface="Amazon Ember" panose="020B0603020204020204" pitchFamily="34" charset="0"/>
                <a:ea typeface="Amazon Ember" panose="020B0603020204020204" pitchFamily="34" charset="0"/>
                <a:cs typeface="Amazon Ember" panose="020B0603020204020204" pitchFamily="34" charset="0"/>
              </a:rPr>
              <a:t>Assumptions:</a:t>
            </a:r>
            <a:endParaRPr lang="en-GB" sz="1000" b="1"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Wingdings" panose="05000000000000000000" pitchFamily="2" charset="2"/>
              <a:buChar char="§"/>
              <a:defRPr/>
            </a:pPr>
            <a:r>
              <a:rPr lang="en-GB" sz="1000" dirty="0">
                <a:latin typeface="Amazon Ember" panose="020B0603020204020204" pitchFamily="34" charset="0"/>
                <a:ea typeface="Amazon Ember" panose="020B0603020204020204" pitchFamily="34" charset="0"/>
                <a:cs typeface="Amazon Ember" panose="020B0603020204020204" pitchFamily="34" charset="0"/>
              </a:rPr>
              <a:t>All block volumes have been mapped to </a:t>
            </a:r>
            <a:r>
              <a:rPr lang="en-GB" sz="1000" dirty="0" err="1">
                <a:latin typeface="Amazon Ember" panose="020B0603020204020204" pitchFamily="34" charset="0"/>
                <a:ea typeface="Amazon Ember" panose="020B0603020204020204" pitchFamily="34" charset="0"/>
                <a:cs typeface="Amazon Ember" panose="020B0603020204020204" pitchFamily="34" charset="0"/>
              </a:rPr>
              <a:t>FSx</a:t>
            </a:r>
            <a:r>
              <a:rPr lang="en-GB" sz="1000" dirty="0">
                <a:latin typeface="Amazon Ember" panose="020B0603020204020204" pitchFamily="34" charset="0"/>
                <a:ea typeface="Amazon Ember" panose="020B0603020204020204" pitchFamily="34" charset="0"/>
                <a:cs typeface="Amazon Ember" panose="020B0603020204020204" pitchFamily="34" charset="0"/>
              </a:rPr>
              <a:t> for Server Volumes ONTAP for data disks, Multi-AZ is recommended for production workloads. boot volumes are mapped to Amazon EBS GP3</a:t>
            </a:r>
          </a:p>
          <a:p>
            <a:pPr marL="285750" indent="-285750">
              <a:buFont typeface="Wingdings" panose="05000000000000000000" pitchFamily="2" charset="2"/>
              <a:buChar char="§"/>
              <a:defRPr/>
            </a:pPr>
            <a:r>
              <a:rPr lang="en-GB" sz="10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30GB of boot disks considered for all in scope virtual servers for directional costing </a:t>
            </a:r>
            <a:endParaRPr lang="en-GB" sz="1000"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Wingdings" panose="05000000000000000000" pitchFamily="2" charset="2"/>
              <a:buChar char="§"/>
              <a:defRPr/>
            </a:pPr>
            <a:r>
              <a:rPr lang="en-GB" sz="1000" dirty="0">
                <a:latin typeface="Amazon Ember" panose="020B0603020204020204" pitchFamily="34" charset="0"/>
                <a:ea typeface="Amazon Ember" panose="020B0603020204020204" pitchFamily="34" charset="0"/>
                <a:cs typeface="Amazon Ember" panose="020B0603020204020204" pitchFamily="34" charset="0"/>
              </a:rPr>
              <a:t>90% SSD usable considered (best practice), 10% space added to capacity pool </a:t>
            </a:r>
          </a:p>
          <a:p>
            <a:pPr marL="285750" indent="-285750">
              <a:buFont typeface="Wingdings" panose="05000000000000000000" pitchFamily="2" charset="2"/>
              <a:buChar char="§"/>
              <a:defRPr/>
            </a:pPr>
            <a:r>
              <a:rPr lang="en-GB" sz="1000" dirty="0">
                <a:latin typeface="Amazon Ember" panose="020B0603020204020204" pitchFamily="34" charset="0"/>
                <a:ea typeface="Amazon Ember" panose="020B0603020204020204" pitchFamily="34" charset="0"/>
                <a:cs typeface="Amazon Ember" panose="020B0603020204020204" pitchFamily="34" charset="0"/>
              </a:rPr>
              <a:t>16% of SSD tier space is considered for system space - added to capacity pool</a:t>
            </a:r>
          </a:p>
          <a:p>
            <a:pPr marL="285750" indent="-285750">
              <a:buFont typeface="Wingdings" panose="05000000000000000000" pitchFamily="2" charset="2"/>
              <a:buChar char="§"/>
              <a:defRPr/>
            </a:pPr>
            <a:r>
              <a:rPr lang="en-GB" sz="1000" dirty="0">
                <a:latin typeface="Amazon Ember" panose="020B0603020204020204" pitchFamily="34" charset="0"/>
                <a:ea typeface="Amazon Ember" panose="020B0603020204020204" pitchFamily="34" charset="0"/>
                <a:cs typeface="Amazon Ember" panose="020B0603020204020204" pitchFamily="34" charset="0"/>
              </a:rPr>
              <a:t>3% of used capacity added as meta data to SSD pool</a:t>
            </a:r>
          </a:p>
          <a:p>
            <a:pPr marL="285750" indent="-285750">
              <a:buFont typeface="Wingdings" panose="05000000000000000000" pitchFamily="2" charset="2"/>
              <a:buChar char="§"/>
              <a:defRPr/>
            </a:pPr>
            <a:r>
              <a:rPr lang="en-US" sz="1000" dirty="0">
                <a:latin typeface="Amazon Ember" panose="020B0603020204020204" pitchFamily="34" charset="0"/>
                <a:ea typeface="Amazon Ember" panose="020B0603020204020204" pitchFamily="34" charset="0"/>
                <a:cs typeface="Amazon Ember" panose="020B0603020204020204" pitchFamily="34" charset="0"/>
              </a:rPr>
              <a:t>10 % Snap Reserve</a:t>
            </a:r>
          </a:p>
          <a:p>
            <a:pPr marL="285750" indent="-285750">
              <a:buFont typeface="Wingdings" panose="05000000000000000000" pitchFamily="2" charset="2"/>
              <a:buChar char="§"/>
              <a:defRPr/>
            </a:pPr>
            <a:r>
              <a:rPr lang="en-US" sz="1000" dirty="0">
                <a:latin typeface="Amazon Ember" panose="020B0603020204020204" pitchFamily="34" charset="0"/>
                <a:ea typeface="Amazon Ember" panose="020B0603020204020204" pitchFamily="34" charset="0"/>
                <a:cs typeface="Amazon Ember" panose="020B0603020204020204" pitchFamily="34" charset="0"/>
              </a:rPr>
              <a:t>45% savings from compression + deduplication</a:t>
            </a:r>
          </a:p>
          <a:p>
            <a:pPr marL="285750" indent="-285750">
              <a:buFont typeface="Wingdings" panose="05000000000000000000" pitchFamily="2" charset="2"/>
              <a:buChar char="§"/>
              <a:defRPr/>
            </a:pPr>
            <a:r>
              <a:rPr lang="en-CA" sz="1000" dirty="0">
                <a:latin typeface="Amazon Ember" panose="020B0603020204020204" pitchFamily="34" charset="0"/>
                <a:ea typeface="Amazon Ember" panose="020B0603020204020204" pitchFamily="34" charset="0"/>
                <a:cs typeface="Amazon Ember" panose="020B0603020204020204" pitchFamily="34" charset="0"/>
              </a:rPr>
              <a:t>Region: ASSESSMENT_REGION</a:t>
            </a:r>
          </a:p>
        </p:txBody>
      </p:sp>
    </p:spTree>
    <p:extLst>
      <p:ext uri="{BB962C8B-B14F-4D97-AF65-F5344CB8AC3E}">
        <p14:creationId xmlns:p14="http://schemas.microsoft.com/office/powerpoint/2010/main" val="358200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3016A3-F2DD-7A40-8BDB-03B33D1812C7}"/>
              </a:ext>
            </a:extLst>
          </p:cNvPr>
          <p:cNvSpPr txBox="1"/>
          <p:nvPr/>
        </p:nvSpPr>
        <p:spPr>
          <a:xfrm>
            <a:off x="652747" y="4236729"/>
            <a:ext cx="307841" cy="615618"/>
          </a:xfrm>
          <a:prstGeom prst="rect">
            <a:avLst/>
          </a:prstGeom>
          <a:noFill/>
        </p:spPr>
        <p:txBody>
          <a:bodyPr wrap="none" lIns="152400" tIns="121920" rIns="152400" bIns="121920" rtlCol="0">
            <a:spAutoFit/>
          </a:bodyPr>
          <a:lstStyle/>
          <a:p>
            <a:pPr marL="0" marR="0" lvl="0" indent="0" algn="l" defTabSz="609551" rtl="0" eaLnBrk="1" fontAlgn="auto" latinLnBrk="0" hangingPunct="1">
              <a:lnSpc>
                <a:spcPct val="90000"/>
              </a:lnSpc>
              <a:spcBef>
                <a:spcPts val="0"/>
              </a:spcBef>
              <a:spcAft>
                <a:spcPts val="1500"/>
              </a:spcAft>
              <a:buClrTx/>
              <a:buSzTx/>
              <a:buFontTx/>
              <a:buNone/>
              <a:tabLst/>
              <a:defRPr/>
            </a:pPr>
            <a:endParaRPr kumimoji="0" lang="en-US" altLang="en-US" sz="2667"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Title 1">
            <a:extLst>
              <a:ext uri="{FF2B5EF4-FFF2-40B4-BE49-F238E27FC236}">
                <a16:creationId xmlns:a16="http://schemas.microsoft.com/office/drawing/2014/main" id="{3872646F-917A-417B-8151-73F6E0C6A951}"/>
              </a:ext>
            </a:extLst>
          </p:cNvPr>
          <p:cNvSpPr txBox="1">
            <a:spLocks/>
          </p:cNvSpPr>
          <p:nvPr/>
        </p:nvSpPr>
        <p:spPr>
          <a:xfrm>
            <a:off x="88686" y="87330"/>
            <a:ext cx="11258550" cy="727655"/>
          </a:xfrm>
          <a:prstGeom prst="rect">
            <a:avLst/>
          </a:prstGeom>
        </p:spPr>
        <p:txBody>
          <a:bodyPr vert="horz" lIns="152400" tIns="121920" rIns="152400" bIns="1219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73152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S3</a:t>
            </a:r>
          </a:p>
        </p:txBody>
      </p:sp>
      <p:graphicFrame>
        <p:nvGraphicFramePr>
          <p:cNvPr id="7" name="Table 3">
            <a:extLst>
              <a:ext uri="{FF2B5EF4-FFF2-40B4-BE49-F238E27FC236}">
                <a16:creationId xmlns:a16="http://schemas.microsoft.com/office/drawing/2014/main" id="{1345A81F-D22B-440A-B4B7-DDB117E5447F}"/>
              </a:ext>
            </a:extLst>
          </p:cNvPr>
          <p:cNvGraphicFramePr>
            <a:graphicFrameLocks noGrp="1"/>
          </p:cNvGraphicFramePr>
          <p:nvPr>
            <p:extLst>
              <p:ext uri="{D42A27DB-BD31-4B8C-83A1-F6EECF244321}">
                <p14:modId xmlns:p14="http://schemas.microsoft.com/office/powerpoint/2010/main" val="739872262"/>
              </p:ext>
            </p:extLst>
          </p:nvPr>
        </p:nvGraphicFramePr>
        <p:xfrm>
          <a:off x="843823" y="1190898"/>
          <a:ext cx="10504353" cy="2238102"/>
        </p:xfrm>
        <a:graphic>
          <a:graphicData uri="http://schemas.openxmlformats.org/drawingml/2006/table">
            <a:tbl>
              <a:tblPr firstRow="1" bandRow="1">
                <a:tableStyleId>{72833802-FEF1-4C79-8D5D-14CF1EAF98D9}</a:tableStyleId>
              </a:tblPr>
              <a:tblGrid>
                <a:gridCol w="1566936">
                  <a:extLst>
                    <a:ext uri="{9D8B030D-6E8A-4147-A177-3AD203B41FA5}">
                      <a16:colId xmlns:a16="http://schemas.microsoft.com/office/drawing/2014/main" val="2936907047"/>
                    </a:ext>
                  </a:extLst>
                </a:gridCol>
                <a:gridCol w="1211283">
                  <a:extLst>
                    <a:ext uri="{9D8B030D-6E8A-4147-A177-3AD203B41FA5}">
                      <a16:colId xmlns:a16="http://schemas.microsoft.com/office/drawing/2014/main" val="428031573"/>
                    </a:ext>
                  </a:extLst>
                </a:gridCol>
                <a:gridCol w="1033153">
                  <a:extLst>
                    <a:ext uri="{9D8B030D-6E8A-4147-A177-3AD203B41FA5}">
                      <a16:colId xmlns:a16="http://schemas.microsoft.com/office/drawing/2014/main" val="2720329322"/>
                    </a:ext>
                  </a:extLst>
                </a:gridCol>
                <a:gridCol w="2006929">
                  <a:extLst>
                    <a:ext uri="{9D8B030D-6E8A-4147-A177-3AD203B41FA5}">
                      <a16:colId xmlns:a16="http://schemas.microsoft.com/office/drawing/2014/main" val="1837685503"/>
                    </a:ext>
                  </a:extLst>
                </a:gridCol>
                <a:gridCol w="1425039">
                  <a:extLst>
                    <a:ext uri="{9D8B030D-6E8A-4147-A177-3AD203B41FA5}">
                      <a16:colId xmlns:a16="http://schemas.microsoft.com/office/drawing/2014/main" val="3531008230"/>
                    </a:ext>
                  </a:extLst>
                </a:gridCol>
                <a:gridCol w="1698172">
                  <a:extLst>
                    <a:ext uri="{9D8B030D-6E8A-4147-A177-3AD203B41FA5}">
                      <a16:colId xmlns:a16="http://schemas.microsoft.com/office/drawing/2014/main" val="1975960013"/>
                    </a:ext>
                  </a:extLst>
                </a:gridCol>
                <a:gridCol w="1562841">
                  <a:extLst>
                    <a:ext uri="{9D8B030D-6E8A-4147-A177-3AD203B41FA5}">
                      <a16:colId xmlns:a16="http://schemas.microsoft.com/office/drawing/2014/main" val="2576407164"/>
                    </a:ext>
                  </a:extLst>
                </a:gridCol>
              </a:tblGrid>
              <a:tr h="409302">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S3 Classes</a:t>
                      </a:r>
                    </a:p>
                  </a:txBody>
                  <a:tcPr marL="9525" marR="9525" marT="9525" marB="0" anchor="c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Allocation % </a:t>
                      </a:r>
                    </a:p>
                  </a:txBody>
                  <a:tcPr marL="9525" marR="9525" marT="9525" marB="0" anchor="c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Size(GB)</a:t>
                      </a:r>
                    </a:p>
                  </a:txBody>
                  <a:tcPr marL="9525" marR="9525" marT="9525" marB="0" anchor="ctr">
                    <a:solidFill>
                      <a:srgbClr val="2444C8"/>
                    </a:solidFill>
                  </a:tcPr>
                </a:tc>
                <a:tc>
                  <a:txBody>
                    <a:bodyPr/>
                    <a:lstStyle/>
                    <a:p>
                      <a:pPr algn="ctr" fontAlgn="ct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Directional S3 Cost Estimation(Monthly)</a:t>
                      </a:r>
                    </a:p>
                  </a:txBody>
                  <a:tcPr marL="9525" marR="9525" marT="9525" marB="0" anchor="ctr">
                    <a:solidFill>
                      <a:srgbClr val="2444C8"/>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API Overheads </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(Monthly)</a:t>
                      </a:r>
                    </a:p>
                  </a:txBody>
                  <a:tcPr marL="9525" marR="9525" marT="9525" marB="0" anchor="ctr">
                    <a:solidFill>
                      <a:srgbClr val="2444C8"/>
                    </a:solidFill>
                  </a:tcPr>
                </a:tc>
                <a:tc>
                  <a:txBody>
                    <a:bodyPr/>
                    <a:lstStyle/>
                    <a:p>
                      <a:pPr marL="0" marR="0" lvl="0" indent="0" algn="ctr" defTabSz="731520" rtl="0" eaLnBrk="1" fontAlgn="ctr" latinLnBrk="0" hangingPunct="1">
                        <a:lnSpc>
                          <a:spcPct val="100000"/>
                        </a:lnSpc>
                        <a:spcBef>
                          <a:spcPts val="0"/>
                        </a:spcBef>
                        <a:spcAft>
                          <a:spcPts val="0"/>
                        </a:spcAft>
                        <a:buClrTx/>
                        <a:buSzTx/>
                        <a:buFontTx/>
                        <a:buNone/>
                        <a:tabLst/>
                        <a:defRPr/>
                      </a:pP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Directional Cost Estimation(Monthly)</a:t>
                      </a:r>
                    </a:p>
                  </a:txBody>
                  <a:tcPr marL="9525" marR="9525" marT="9525" marB="0" anchor="ctr">
                    <a:solidFill>
                      <a:srgbClr val="2444C8"/>
                    </a:solidFill>
                  </a:tcPr>
                </a:tc>
                <a:tc>
                  <a:txBody>
                    <a:bodyPr/>
                    <a:lstStyle/>
                    <a:p>
                      <a:pPr marL="0" marR="0" lvl="0" indent="0" algn="ctr" defTabSz="731520" rtl="0" eaLnBrk="1" fontAlgn="ctr" latinLnBrk="0" hangingPunct="1">
                        <a:lnSpc>
                          <a:spcPct val="100000"/>
                        </a:lnSpc>
                        <a:spcBef>
                          <a:spcPts val="0"/>
                        </a:spcBef>
                        <a:spcAft>
                          <a:spcPts val="0"/>
                        </a:spcAft>
                        <a:buClrTx/>
                        <a:buSzTx/>
                        <a:buFontTx/>
                        <a:buNone/>
                        <a:tabLst/>
                        <a:defRPr/>
                      </a:pPr>
                      <a:r>
                        <a:rPr lang="en-US" sz="12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Directional Cost Estimation(Annually)</a:t>
                      </a:r>
                    </a:p>
                  </a:txBody>
                  <a:tcPr marL="9525" marR="9525" marT="9525" marB="0" anchor="ctr">
                    <a:solidFill>
                      <a:srgbClr val="2444C8"/>
                    </a:solidFill>
                  </a:tcPr>
                </a:tc>
                <a:extLst>
                  <a:ext uri="{0D108BD9-81ED-4DB2-BD59-A6C34878D82A}">
                    <a16:rowId xmlns:a16="http://schemas.microsoft.com/office/drawing/2014/main" val="3253629707"/>
                  </a:ext>
                </a:extLst>
              </a:tr>
              <a:tr h="268792">
                <a:tc>
                  <a:txBody>
                    <a:bodyPr/>
                    <a:lstStyle/>
                    <a:p>
                      <a:pPr algn="ctr"/>
                      <a:r>
                        <a:rPr lang="en-GB" sz="1200" b="0" i="0" kern="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CLASS</a:t>
                      </a:r>
                    </a:p>
                  </a:txBody>
                  <a:tcPr/>
                </a:tc>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ALLOCATION</a:t>
                      </a:r>
                    </a:p>
                  </a:txBody>
                  <a:tcPr/>
                </a:tc>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SIZE_GB</a:t>
                      </a:r>
                    </a:p>
                  </a:txBody>
                  <a:tcPr/>
                </a:tc>
                <a:tc>
                  <a:txBody>
                    <a:bodyPr/>
                    <a:lstStyle/>
                    <a:p>
                      <a:pPr algn="ct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S3_COST_ESTIMATION_MONTHLY</a:t>
                      </a:r>
                    </a:p>
                  </a:txBody>
                  <a:tcPr/>
                </a:tc>
                <a:tc>
                  <a:txBody>
                    <a:bodyPr/>
                    <a:lstStyle/>
                    <a:p>
                      <a:pPr algn="ct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API_OVERHEADS_MONTHLY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COST_ESTIMATION_MONTHLY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COST_ESTIMATION_ANNUALLY</a:t>
                      </a:r>
                    </a:p>
                  </a:txBody>
                  <a:tcPr/>
                </a:tc>
                <a:extLst>
                  <a:ext uri="{0D108BD9-81ED-4DB2-BD59-A6C34878D82A}">
                    <a16:rowId xmlns:a16="http://schemas.microsoft.com/office/drawing/2014/main" val="1737196074"/>
                  </a:ext>
                </a:extLst>
              </a:tr>
              <a:tr h="209844">
                <a:tc>
                  <a:txBody>
                    <a:bodyPr/>
                    <a:lstStyle/>
                    <a:p>
                      <a:pPr algn="ctr"/>
                      <a:r>
                        <a:rPr lang="en-GB" sz="1200" b="0" i="0" kern="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CLASS</a:t>
                      </a:r>
                    </a:p>
                  </a:txBody>
                  <a:tcPr/>
                </a:tc>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ALLOCATION</a:t>
                      </a:r>
                    </a:p>
                  </a:txBody>
                  <a:tcPr/>
                </a:tc>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SIZE_GB</a:t>
                      </a:r>
                    </a:p>
                  </a:txBody>
                  <a:tcPr/>
                </a:tc>
                <a:tc>
                  <a:txBody>
                    <a:bodyPr/>
                    <a:lstStyle/>
                    <a:p>
                      <a:pPr algn="ct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S3_COST_ESTIMATION_MONTHLY</a:t>
                      </a:r>
                    </a:p>
                  </a:txBody>
                  <a:tcPr/>
                </a:tc>
                <a:tc>
                  <a:txBody>
                    <a:bodyPr/>
                    <a:lstStyle/>
                    <a:p>
                      <a:pPr algn="ct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API_OVERHEADS_MONTHLY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COST_ESTIMATION_MONTHLY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COST_ESTIMATION_ANNUALLY</a:t>
                      </a:r>
                    </a:p>
                  </a:txBody>
                  <a:tcPr/>
                </a:tc>
                <a:extLst>
                  <a:ext uri="{0D108BD9-81ED-4DB2-BD59-A6C34878D82A}">
                    <a16:rowId xmlns:a16="http://schemas.microsoft.com/office/drawing/2014/main" val="4215703482"/>
                  </a:ext>
                </a:extLst>
              </a:tr>
              <a:tr h="327818">
                <a:tc>
                  <a:txBody>
                    <a:bodyPr/>
                    <a:lstStyle/>
                    <a:p>
                      <a:pPr algn="ctr"/>
                      <a:r>
                        <a:rPr lang="en-GB" sz="1200" b="0" i="0" kern="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CLASS</a:t>
                      </a:r>
                    </a:p>
                  </a:txBody>
                  <a:tcPr/>
                </a:tc>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ALLOCATION</a:t>
                      </a:r>
                    </a:p>
                  </a:txBody>
                  <a:tcPr/>
                </a:tc>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SIZE_GB</a:t>
                      </a:r>
                    </a:p>
                  </a:txBody>
                  <a:tcPr/>
                </a:tc>
                <a:tc>
                  <a:txBody>
                    <a:bodyPr/>
                    <a:lstStyle/>
                    <a:p>
                      <a:pPr algn="ct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S3_COST_ESTIMATION_MONTHLY</a:t>
                      </a:r>
                    </a:p>
                  </a:txBody>
                  <a:tcPr/>
                </a:tc>
                <a:tc>
                  <a:txBody>
                    <a:bodyPr/>
                    <a:lstStyle/>
                    <a:p>
                      <a:pPr algn="ct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API_OVERHEADS_MONTHLY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COST_ESTIMATION_MONTHLY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COST_ESTIMATION_ANNUALLY</a:t>
                      </a:r>
                    </a:p>
                  </a:txBody>
                  <a:tcPr/>
                </a:tc>
                <a:extLst>
                  <a:ext uri="{0D108BD9-81ED-4DB2-BD59-A6C34878D82A}">
                    <a16:rowId xmlns:a16="http://schemas.microsoft.com/office/drawing/2014/main" val="1911143712"/>
                  </a:ext>
                </a:extLst>
              </a:tr>
              <a:tr h="327818">
                <a:tc>
                  <a:txBody>
                    <a:bodyPr/>
                    <a:lstStyle/>
                    <a:p>
                      <a:pPr algn="ctr"/>
                      <a:r>
                        <a:rPr lang="en-GB" sz="1200" b="0" i="0" kern="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CLASS</a:t>
                      </a:r>
                    </a:p>
                  </a:txBody>
                  <a:tcPr/>
                </a:tc>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ALLOCATION</a:t>
                      </a:r>
                    </a:p>
                  </a:txBody>
                  <a:tcPr/>
                </a:tc>
                <a:tc>
                  <a:txBody>
                    <a:bodyPr/>
                    <a:lstStyle/>
                    <a:p>
                      <a:pPr algn="ctr"/>
                      <a:r>
                        <a:rPr lang="en-GB" sz="1200" b="0" i="0" dirty="0">
                          <a:latin typeface="Amazon Ember" panose="020B0603020204020204" pitchFamily="34" charset="0"/>
                          <a:ea typeface="Amazon Ember" panose="020B0603020204020204" pitchFamily="34" charset="0"/>
                          <a:cs typeface="Amazon Ember" panose="020B0603020204020204" pitchFamily="34" charset="0"/>
                        </a:rPr>
                        <a:t>SIZE_GB</a:t>
                      </a:r>
                    </a:p>
                  </a:txBody>
                  <a:tcPr/>
                </a:tc>
                <a:tc>
                  <a:txBody>
                    <a:bodyPr/>
                    <a:lstStyle/>
                    <a:p>
                      <a:pPr algn="ct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S3_COST_ESTIMATION_MONTHLY</a:t>
                      </a:r>
                    </a:p>
                  </a:txBody>
                  <a:tcPr/>
                </a:tc>
                <a:tc>
                  <a:txBody>
                    <a:bodyPr/>
                    <a:lstStyle/>
                    <a:p>
                      <a:pPr algn="ctr"/>
                      <a:r>
                        <a:rPr lang="en-GB" sz="12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API_OVERHEADS_MONTHLY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COST_ESTIMATION_MONTHLY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COST_ESTIMATION_ANNUALLY</a:t>
                      </a:r>
                    </a:p>
                  </a:txBody>
                  <a:tcPr/>
                </a:tc>
                <a:extLst>
                  <a:ext uri="{0D108BD9-81ED-4DB2-BD59-A6C34878D82A}">
                    <a16:rowId xmlns:a16="http://schemas.microsoft.com/office/drawing/2014/main" val="2060886795"/>
                  </a:ext>
                </a:extLst>
              </a:tr>
            </a:tbl>
          </a:graphicData>
        </a:graphic>
      </p:graphicFrame>
      <p:sp>
        <p:nvSpPr>
          <p:cNvPr id="5" name="TextBox 4">
            <a:extLst>
              <a:ext uri="{FF2B5EF4-FFF2-40B4-BE49-F238E27FC236}">
                <a16:creationId xmlns:a16="http://schemas.microsoft.com/office/drawing/2014/main" id="{CE87D3D1-A4FB-356C-78BD-544065D5F9C0}"/>
              </a:ext>
            </a:extLst>
          </p:cNvPr>
          <p:cNvSpPr txBox="1"/>
          <p:nvPr/>
        </p:nvSpPr>
        <p:spPr>
          <a:xfrm>
            <a:off x="652747" y="5383077"/>
            <a:ext cx="6132786" cy="553998"/>
          </a:xfrm>
          <a:prstGeom prst="rect">
            <a:avLst/>
          </a:prstGeom>
          <a:noFill/>
        </p:spPr>
        <p:txBody>
          <a:bodyPr wrap="square">
            <a:spAutoFit/>
          </a:bodyPr>
          <a:lstStyle/>
          <a:p>
            <a:pPr marL="0" indent="0" algn="l">
              <a:buFont typeface="Arial" panose="020B0604020202020204" pitchFamily="34" charset="0"/>
              <a:buNone/>
            </a:pPr>
            <a:r>
              <a:rPr lang="en-GB" sz="1000" b="1"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Assumptions:</a:t>
            </a:r>
          </a:p>
          <a:p>
            <a:pPr marL="371475" lvl="1" indent="-285750" defTabSz="457189">
              <a:buFont typeface="Arial" panose="020B0604020202020204" pitchFamily="34" charset="0"/>
              <a:buChar char="•"/>
            </a:pPr>
            <a:r>
              <a:rPr lang="en-GB" sz="1000" b="0" i="0" kern="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API overheads:  20% of S3 pricing</a:t>
            </a:r>
          </a:p>
          <a:p>
            <a:pPr marL="371475" lvl="1" indent="-285750" defTabSz="457189">
              <a:buFont typeface="Arial" panose="020B0604020202020204" pitchFamily="34" charset="0"/>
              <a:buChar char="•"/>
            </a:pPr>
            <a:r>
              <a:rPr lang="en-CA" sz="1000" dirty="0">
                <a:latin typeface="Amazon Ember" panose="020B0603020204020204" pitchFamily="34" charset="0"/>
                <a:ea typeface="Amazon Ember" panose="020B0603020204020204" pitchFamily="34" charset="0"/>
                <a:cs typeface="Amazon Ember" panose="020B0603020204020204" pitchFamily="34" charset="0"/>
              </a:rPr>
              <a:t>Region: ASSESSMENT_REGION</a:t>
            </a:r>
          </a:p>
        </p:txBody>
      </p:sp>
    </p:spTree>
    <p:extLst>
      <p:ext uri="{BB962C8B-B14F-4D97-AF65-F5344CB8AC3E}">
        <p14:creationId xmlns:p14="http://schemas.microsoft.com/office/powerpoint/2010/main" val="1287719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5E7DC-4BDC-1EC3-150B-9192C4050E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DA6B5-03FF-059B-DCC9-FAEFD1E4FF9B}"/>
              </a:ext>
            </a:extLst>
          </p:cNvPr>
          <p:cNvSpPr>
            <a:spLocks noGrp="1"/>
          </p:cNvSpPr>
          <p:nvPr>
            <p:ph type="title"/>
          </p:nvPr>
        </p:nvSpPr>
        <p:spPr/>
        <p:txBody>
          <a:bodyPr/>
          <a:lstStyle/>
          <a:p>
            <a:r>
              <a:rPr lang="en-US" b="1" dirty="0"/>
              <a:t>Next Steps</a:t>
            </a:r>
          </a:p>
        </p:txBody>
      </p:sp>
    </p:spTree>
    <p:extLst>
      <p:ext uri="{BB962C8B-B14F-4D97-AF65-F5344CB8AC3E}">
        <p14:creationId xmlns:p14="http://schemas.microsoft.com/office/powerpoint/2010/main" val="178266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F4C613-3C3D-4C24-0184-57CA86E5D9E2}"/>
              </a:ext>
            </a:extLst>
          </p:cNvPr>
          <p:cNvSpPr>
            <a:spLocks noGrp="1"/>
          </p:cNvSpPr>
          <p:nvPr>
            <p:ph type="title"/>
          </p:nvPr>
        </p:nvSpPr>
        <p:spPr>
          <a:xfrm>
            <a:off x="432124" y="327148"/>
            <a:ext cx="7413273" cy="535531"/>
          </a:xfrm>
        </p:spPr>
        <p:txBody>
          <a:bodyPr anchor="ctr">
            <a:noAutofit/>
          </a:bodyPr>
          <a:lstStyle/>
          <a:p>
            <a:r>
              <a:rPr lang="en-US" sz="4000" b="1" dirty="0"/>
              <a:t>Agenda</a:t>
            </a:r>
          </a:p>
        </p:txBody>
      </p:sp>
      <p:cxnSp>
        <p:nvCxnSpPr>
          <p:cNvPr id="20" name="Straight Connector 19">
            <a:extLst>
              <a:ext uri="{FF2B5EF4-FFF2-40B4-BE49-F238E27FC236}">
                <a16:creationId xmlns:a16="http://schemas.microsoft.com/office/drawing/2014/main" id="{302038A8-39DD-BD4F-69B7-B1C6ED3E87E9}"/>
              </a:ext>
            </a:extLst>
          </p:cNvPr>
          <p:cNvCxnSpPr>
            <a:cxnSpLocks/>
            <a:stCxn id="15" idx="0"/>
            <a:endCxn id="10" idx="4"/>
          </p:cNvCxnSpPr>
          <p:nvPr/>
        </p:nvCxnSpPr>
        <p:spPr>
          <a:xfrm>
            <a:off x="1031655" y="1240911"/>
            <a:ext cx="1" cy="4469692"/>
          </a:xfrm>
          <a:prstGeom prst="line">
            <a:avLst/>
          </a:prstGeom>
          <a:solidFill>
            <a:schemeClr val="bg1"/>
          </a:solidFill>
          <a:ln w="15875">
            <a:solidFill>
              <a:schemeClr val="accent2"/>
            </a:solidFill>
          </a:ln>
        </p:spPr>
        <p:style>
          <a:lnRef idx="2">
            <a:schemeClr val="accent1">
              <a:shade val="15000"/>
            </a:schemeClr>
          </a:lnRef>
          <a:fillRef idx="1">
            <a:schemeClr val="accent1"/>
          </a:fillRef>
          <a:effectRef idx="0">
            <a:schemeClr val="accent1"/>
          </a:effectRef>
          <a:fontRef idx="minor">
            <a:schemeClr val="lt1"/>
          </a:fontRef>
        </p:style>
      </p:cxnSp>
      <p:grpSp>
        <p:nvGrpSpPr>
          <p:cNvPr id="27" name="Group 26">
            <a:extLst>
              <a:ext uri="{FF2B5EF4-FFF2-40B4-BE49-F238E27FC236}">
                <a16:creationId xmlns:a16="http://schemas.microsoft.com/office/drawing/2014/main" id="{D62B2688-2307-3241-D8EB-8C9C194C618B}"/>
              </a:ext>
            </a:extLst>
          </p:cNvPr>
          <p:cNvGrpSpPr/>
          <p:nvPr/>
        </p:nvGrpSpPr>
        <p:grpSpPr>
          <a:xfrm>
            <a:off x="677417" y="3773337"/>
            <a:ext cx="3643293" cy="671053"/>
            <a:chOff x="407685" y="3878857"/>
            <a:chExt cx="3643293" cy="671053"/>
          </a:xfrm>
        </p:grpSpPr>
        <p:sp>
          <p:nvSpPr>
            <p:cNvPr id="5" name="Text Placeholder 59">
              <a:extLst>
                <a:ext uri="{FF2B5EF4-FFF2-40B4-BE49-F238E27FC236}">
                  <a16:creationId xmlns:a16="http://schemas.microsoft.com/office/drawing/2014/main" id="{C7A08C60-AD6D-7BE5-5986-8F2098C3171B}"/>
                </a:ext>
              </a:extLst>
            </p:cNvPr>
            <p:cNvSpPr txBox="1">
              <a:spLocks/>
            </p:cNvSpPr>
            <p:nvPr/>
          </p:nvSpPr>
          <p:spPr>
            <a:xfrm>
              <a:off x="1389399" y="3890383"/>
              <a:ext cx="2661579" cy="648000"/>
            </a:xfrm>
            <a:prstGeom prst="rect">
              <a:avLst/>
            </a:prstGeom>
            <a:noFill/>
          </p:spPr>
          <p:txBody>
            <a:bodyPr anchor="ctr" anchorCtr="0"/>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00000"/>
                </a:lnSpc>
                <a:spcAft>
                  <a:spcPts val="0"/>
                </a:spcAft>
                <a:buClr>
                  <a:srgbClr val="FFFFFF"/>
                </a:buClr>
                <a:buNone/>
                <a:defRPr/>
              </a:pPr>
              <a:r>
                <a:rPr lang="en-US" b="1" dirty="0">
                  <a:ea typeface="Amazon Ember Display Light" panose="020F0403020204020204" pitchFamily="34" charset="0"/>
                  <a:cs typeface="Amazon Ember Display Light" panose="020F0403020204020204" pitchFamily="34" charset="0"/>
                </a:rPr>
                <a:t>Next Steps</a:t>
              </a:r>
              <a:endParaRPr kumimoji="0" lang="en-US" sz="2000" b="0" i="0" u="none" strike="noStrike" kern="1200" cap="none" normalizeH="0" baseline="0" noProof="0" dirty="0">
                <a:ln>
                  <a:noFill/>
                </a:ln>
                <a:effectLst/>
                <a:uLnTx/>
                <a:uFillTx/>
                <a:ea typeface="Amazon Ember Display Light" panose="020F0403020204020204" pitchFamily="34" charset="0"/>
                <a:cs typeface="Amazon Ember Display Light" panose="020F0403020204020204" pitchFamily="34" charset="0"/>
              </a:endParaRPr>
            </a:p>
          </p:txBody>
        </p:sp>
        <p:grpSp>
          <p:nvGrpSpPr>
            <p:cNvPr id="26" name="Group 25">
              <a:extLst>
                <a:ext uri="{FF2B5EF4-FFF2-40B4-BE49-F238E27FC236}">
                  <a16:creationId xmlns:a16="http://schemas.microsoft.com/office/drawing/2014/main" id="{B00EEA68-A05B-BE67-1F72-08134A1E8DF3}"/>
                </a:ext>
              </a:extLst>
            </p:cNvPr>
            <p:cNvGrpSpPr/>
            <p:nvPr/>
          </p:nvGrpSpPr>
          <p:grpSpPr>
            <a:xfrm>
              <a:off x="407685" y="3878857"/>
              <a:ext cx="708476" cy="671053"/>
              <a:chOff x="407685" y="3951221"/>
              <a:chExt cx="708476" cy="671053"/>
            </a:xfrm>
          </p:grpSpPr>
          <p:sp>
            <p:nvSpPr>
              <p:cNvPr id="9" name="Oval 8">
                <a:extLst>
                  <a:ext uri="{FF2B5EF4-FFF2-40B4-BE49-F238E27FC236}">
                    <a16:creationId xmlns:a16="http://schemas.microsoft.com/office/drawing/2014/main" id="{7572B14C-6944-54A3-DD53-2E8B67FAFC44}"/>
                  </a:ext>
                </a:extLst>
              </p:cNvPr>
              <p:cNvSpPr/>
              <p:nvPr/>
            </p:nvSpPr>
            <p:spPr>
              <a:xfrm>
                <a:off x="407685" y="3951221"/>
                <a:ext cx="708476" cy="671053"/>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latin typeface="Amazon Ember Display" panose="020F0603020204020204" pitchFamily="34" charset="0"/>
                </a:endParaRPr>
              </a:p>
            </p:txBody>
          </p:sp>
          <p:sp>
            <p:nvSpPr>
              <p:cNvPr id="11" name="Freeform: Shape 149">
                <a:extLst>
                  <a:ext uri="{FF2B5EF4-FFF2-40B4-BE49-F238E27FC236}">
                    <a16:creationId xmlns:a16="http://schemas.microsoft.com/office/drawing/2014/main" id="{8073EFF1-8552-0B6F-F3CA-BAD1446E1FF0}"/>
                  </a:ext>
                </a:extLst>
              </p:cNvPr>
              <p:cNvSpPr/>
              <p:nvPr/>
            </p:nvSpPr>
            <p:spPr>
              <a:xfrm>
                <a:off x="547121" y="4040324"/>
                <a:ext cx="417566" cy="476909"/>
              </a:xfrm>
              <a:custGeom>
                <a:avLst/>
                <a:gdLst>
                  <a:gd name="connsiteX0" fmla="*/ 447638 w 457200"/>
                  <a:gd name="connsiteY0" fmla="*/ 167819 h 533978"/>
                  <a:gd name="connsiteX1" fmla="*/ 428551 w 457200"/>
                  <a:gd name="connsiteY1" fmla="*/ 167884 h 533978"/>
                  <a:gd name="connsiteX2" fmla="*/ 338100 w 457200"/>
                  <a:gd name="connsiteY2" fmla="*/ 220663 h 533978"/>
                  <a:gd name="connsiteX3" fmla="*/ 333375 w 457200"/>
                  <a:gd name="connsiteY3" fmla="*/ 228889 h 533978"/>
                  <a:gd name="connsiteX4" fmla="*/ 333375 w 457200"/>
                  <a:gd name="connsiteY4" fmla="*/ 289677 h 533978"/>
                  <a:gd name="connsiteX5" fmla="*/ 300539 w 457200"/>
                  <a:gd name="connsiteY5" fmla="*/ 306094 h 533978"/>
                  <a:gd name="connsiteX6" fmla="*/ 295275 w 457200"/>
                  <a:gd name="connsiteY6" fmla="*/ 314614 h 533978"/>
                  <a:gd name="connsiteX7" fmla="*/ 295275 w 457200"/>
                  <a:gd name="connsiteY7" fmla="*/ 347952 h 533978"/>
                  <a:gd name="connsiteX8" fmla="*/ 266700 w 457200"/>
                  <a:gd name="connsiteY8" fmla="*/ 369383 h 533978"/>
                  <a:gd name="connsiteX9" fmla="*/ 238125 w 457200"/>
                  <a:gd name="connsiteY9" fmla="*/ 347957 h 533978"/>
                  <a:gd name="connsiteX10" fmla="*/ 238125 w 457200"/>
                  <a:gd name="connsiteY10" fmla="*/ 186023 h 533978"/>
                  <a:gd name="connsiteX11" fmla="*/ 266700 w 457200"/>
                  <a:gd name="connsiteY11" fmla="*/ 164596 h 533978"/>
                  <a:gd name="connsiteX12" fmla="*/ 295275 w 457200"/>
                  <a:gd name="connsiteY12" fmla="*/ 186027 h 533978"/>
                  <a:gd name="connsiteX13" fmla="*/ 295275 w 457200"/>
                  <a:gd name="connsiteY13" fmla="*/ 223174 h 533978"/>
                  <a:gd name="connsiteX14" fmla="*/ 314325 w 457200"/>
                  <a:gd name="connsiteY14" fmla="*/ 212221 h 533978"/>
                  <a:gd name="connsiteX15" fmla="*/ 314325 w 457200"/>
                  <a:gd name="connsiteY15" fmla="*/ 181264 h 533978"/>
                  <a:gd name="connsiteX16" fmla="*/ 310511 w 457200"/>
                  <a:gd name="connsiteY16" fmla="*/ 173646 h 533978"/>
                  <a:gd name="connsiteX17" fmla="*/ 272411 w 457200"/>
                  <a:gd name="connsiteY17" fmla="*/ 145071 h 533978"/>
                  <a:gd name="connsiteX18" fmla="*/ 260989 w 457200"/>
                  <a:gd name="connsiteY18" fmla="*/ 145071 h 533978"/>
                  <a:gd name="connsiteX19" fmla="*/ 228600 w 457200"/>
                  <a:gd name="connsiteY19" fmla="*/ 169358 h 533978"/>
                  <a:gd name="connsiteX20" fmla="*/ 196211 w 457200"/>
                  <a:gd name="connsiteY20" fmla="*/ 145071 h 533978"/>
                  <a:gd name="connsiteX21" fmla="*/ 185449 w 457200"/>
                  <a:gd name="connsiteY21" fmla="*/ 144611 h 533978"/>
                  <a:gd name="connsiteX22" fmla="*/ 147349 w 457200"/>
                  <a:gd name="connsiteY22" fmla="*/ 168424 h 533978"/>
                  <a:gd name="connsiteX23" fmla="*/ 142875 w 457200"/>
                  <a:gd name="connsiteY23" fmla="*/ 176502 h 533978"/>
                  <a:gd name="connsiteX24" fmla="*/ 142875 w 457200"/>
                  <a:gd name="connsiteY24" fmla="*/ 213477 h 533978"/>
                  <a:gd name="connsiteX25" fmla="*/ 110039 w 457200"/>
                  <a:gd name="connsiteY25" fmla="*/ 229894 h 533978"/>
                  <a:gd name="connsiteX26" fmla="*/ 104775 w 457200"/>
                  <a:gd name="connsiteY26" fmla="*/ 238414 h 533978"/>
                  <a:gd name="connsiteX27" fmla="*/ 104775 w 457200"/>
                  <a:gd name="connsiteY27" fmla="*/ 299434 h 533978"/>
                  <a:gd name="connsiteX28" fmla="*/ 19050 w 457200"/>
                  <a:gd name="connsiteY28" fmla="*/ 346195 h 533978"/>
                  <a:gd name="connsiteX29" fmla="*/ 19050 w 457200"/>
                  <a:gd name="connsiteY29" fmla="*/ 160406 h 533978"/>
                  <a:gd name="connsiteX30" fmla="*/ 37337 w 457200"/>
                  <a:gd name="connsiteY30" fmla="*/ 127859 h 533978"/>
                  <a:gd name="connsiteX31" fmla="*/ 206964 w 457200"/>
                  <a:gd name="connsiteY31" fmla="*/ 24610 h 533978"/>
                  <a:gd name="connsiteX32" fmla="*/ 248636 w 457200"/>
                  <a:gd name="connsiteY32" fmla="*/ 25939 h 533978"/>
                  <a:gd name="connsiteX33" fmla="*/ 388884 w 457200"/>
                  <a:gd name="connsiteY33" fmla="*/ 124115 h 533978"/>
                  <a:gd name="connsiteX34" fmla="*/ 342900 w 457200"/>
                  <a:gd name="connsiteY34" fmla="*/ 124115 h 533978"/>
                  <a:gd name="connsiteX35" fmla="*/ 342900 w 457200"/>
                  <a:gd name="connsiteY35" fmla="*/ 143165 h 533978"/>
                  <a:gd name="connsiteX36" fmla="*/ 419100 w 457200"/>
                  <a:gd name="connsiteY36" fmla="*/ 143165 h 533978"/>
                  <a:gd name="connsiteX37" fmla="*/ 428625 w 457200"/>
                  <a:gd name="connsiteY37" fmla="*/ 133640 h 533978"/>
                  <a:gd name="connsiteX38" fmla="*/ 428625 w 457200"/>
                  <a:gd name="connsiteY38" fmla="*/ 57440 h 533978"/>
                  <a:gd name="connsiteX39" fmla="*/ 409575 w 457200"/>
                  <a:gd name="connsiteY39" fmla="*/ 57440 h 533978"/>
                  <a:gd name="connsiteX40" fmla="*/ 409575 w 457200"/>
                  <a:gd name="connsiteY40" fmla="*/ 115347 h 533978"/>
                  <a:gd name="connsiteX41" fmla="*/ 259556 w 457200"/>
                  <a:gd name="connsiteY41" fmla="*/ 10332 h 533978"/>
                  <a:gd name="connsiteX42" fmla="*/ 197067 w 457200"/>
                  <a:gd name="connsiteY42" fmla="*/ 8336 h 533978"/>
                  <a:gd name="connsiteX43" fmla="*/ 27440 w 457200"/>
                  <a:gd name="connsiteY43" fmla="*/ 111590 h 533978"/>
                  <a:gd name="connsiteX44" fmla="*/ 0 w 457200"/>
                  <a:gd name="connsiteY44" fmla="*/ 160406 h 533978"/>
                  <a:gd name="connsiteX45" fmla="*/ 0 w 457200"/>
                  <a:gd name="connsiteY45" fmla="*/ 346195 h 533978"/>
                  <a:gd name="connsiteX46" fmla="*/ 9320 w 457200"/>
                  <a:gd name="connsiteY46" fmla="*/ 362575 h 533978"/>
                  <a:gd name="connsiteX47" fmla="*/ 19040 w 457200"/>
                  <a:gd name="connsiteY47" fmla="*/ 365267 h 533978"/>
                  <a:gd name="connsiteX48" fmla="*/ 28165 w 457200"/>
                  <a:gd name="connsiteY48" fmla="*/ 362919 h 533978"/>
                  <a:gd name="connsiteX49" fmla="*/ 118858 w 457200"/>
                  <a:gd name="connsiteY49" fmla="*/ 313452 h 533978"/>
                  <a:gd name="connsiteX50" fmla="*/ 123825 w 457200"/>
                  <a:gd name="connsiteY50" fmla="*/ 305090 h 533978"/>
                  <a:gd name="connsiteX51" fmla="*/ 123825 w 457200"/>
                  <a:gd name="connsiteY51" fmla="*/ 244303 h 533978"/>
                  <a:gd name="connsiteX52" fmla="*/ 156661 w 457200"/>
                  <a:gd name="connsiteY52" fmla="*/ 227885 h 533978"/>
                  <a:gd name="connsiteX53" fmla="*/ 161925 w 457200"/>
                  <a:gd name="connsiteY53" fmla="*/ 219365 h 533978"/>
                  <a:gd name="connsiteX54" fmla="*/ 161925 w 457200"/>
                  <a:gd name="connsiteY54" fmla="*/ 181782 h 533978"/>
                  <a:gd name="connsiteX55" fmla="*/ 190007 w 457200"/>
                  <a:gd name="connsiteY55" fmla="*/ 164229 h 533978"/>
                  <a:gd name="connsiteX56" fmla="*/ 219075 w 457200"/>
                  <a:gd name="connsiteY56" fmla="*/ 186023 h 533978"/>
                  <a:gd name="connsiteX57" fmla="*/ 219075 w 457200"/>
                  <a:gd name="connsiteY57" fmla="*/ 347957 h 533978"/>
                  <a:gd name="connsiteX58" fmla="*/ 190500 w 457200"/>
                  <a:gd name="connsiteY58" fmla="*/ 369384 h 533978"/>
                  <a:gd name="connsiteX59" fmla="*/ 161925 w 457200"/>
                  <a:gd name="connsiteY59" fmla="*/ 347953 h 533978"/>
                  <a:gd name="connsiteX60" fmla="*/ 161925 w 457200"/>
                  <a:gd name="connsiteY60" fmla="*/ 310805 h 533978"/>
                  <a:gd name="connsiteX61" fmla="*/ 142875 w 457200"/>
                  <a:gd name="connsiteY61" fmla="*/ 321283 h 533978"/>
                  <a:gd name="connsiteX62" fmla="*/ 142875 w 457200"/>
                  <a:gd name="connsiteY62" fmla="*/ 352715 h 533978"/>
                  <a:gd name="connsiteX63" fmla="*/ 146689 w 457200"/>
                  <a:gd name="connsiteY63" fmla="*/ 360333 h 533978"/>
                  <a:gd name="connsiteX64" fmla="*/ 184789 w 457200"/>
                  <a:gd name="connsiteY64" fmla="*/ 388908 h 533978"/>
                  <a:gd name="connsiteX65" fmla="*/ 196211 w 457200"/>
                  <a:gd name="connsiteY65" fmla="*/ 388908 h 533978"/>
                  <a:gd name="connsiteX66" fmla="*/ 228600 w 457200"/>
                  <a:gd name="connsiteY66" fmla="*/ 364622 h 533978"/>
                  <a:gd name="connsiteX67" fmla="*/ 260989 w 457200"/>
                  <a:gd name="connsiteY67" fmla="*/ 388908 h 533978"/>
                  <a:gd name="connsiteX68" fmla="*/ 272411 w 457200"/>
                  <a:gd name="connsiteY68" fmla="*/ 388908 h 533978"/>
                  <a:gd name="connsiteX69" fmla="*/ 310511 w 457200"/>
                  <a:gd name="connsiteY69" fmla="*/ 360333 h 533978"/>
                  <a:gd name="connsiteX70" fmla="*/ 314325 w 457200"/>
                  <a:gd name="connsiteY70" fmla="*/ 352715 h 533978"/>
                  <a:gd name="connsiteX71" fmla="*/ 314325 w 457200"/>
                  <a:gd name="connsiteY71" fmla="*/ 320503 h 533978"/>
                  <a:gd name="connsiteX72" fmla="*/ 347161 w 457200"/>
                  <a:gd name="connsiteY72" fmla="*/ 304085 h 533978"/>
                  <a:gd name="connsiteX73" fmla="*/ 352425 w 457200"/>
                  <a:gd name="connsiteY73" fmla="*/ 295565 h 533978"/>
                  <a:gd name="connsiteX74" fmla="*/ 352425 w 457200"/>
                  <a:gd name="connsiteY74" fmla="*/ 234360 h 533978"/>
                  <a:gd name="connsiteX75" fmla="*/ 438150 w 457200"/>
                  <a:gd name="connsiteY75" fmla="*/ 184339 h 533978"/>
                  <a:gd name="connsiteX76" fmla="*/ 438150 w 457200"/>
                  <a:gd name="connsiteY76" fmla="*/ 373574 h 533978"/>
                  <a:gd name="connsiteX77" fmla="*/ 419863 w 457200"/>
                  <a:gd name="connsiteY77" fmla="*/ 406121 h 533978"/>
                  <a:gd name="connsiteX78" fmla="*/ 250236 w 457200"/>
                  <a:gd name="connsiteY78" fmla="*/ 509370 h 533978"/>
                  <a:gd name="connsiteX79" fmla="*/ 208564 w 457200"/>
                  <a:gd name="connsiteY79" fmla="*/ 508041 h 533978"/>
                  <a:gd name="connsiteX80" fmla="*/ 68315 w 457200"/>
                  <a:gd name="connsiteY80" fmla="*/ 409865 h 533978"/>
                  <a:gd name="connsiteX81" fmla="*/ 114300 w 457200"/>
                  <a:gd name="connsiteY81" fmla="*/ 409865 h 533978"/>
                  <a:gd name="connsiteX82" fmla="*/ 114300 w 457200"/>
                  <a:gd name="connsiteY82" fmla="*/ 390815 h 533978"/>
                  <a:gd name="connsiteX83" fmla="*/ 38100 w 457200"/>
                  <a:gd name="connsiteY83" fmla="*/ 390815 h 533978"/>
                  <a:gd name="connsiteX84" fmla="*/ 28575 w 457200"/>
                  <a:gd name="connsiteY84" fmla="*/ 400340 h 533978"/>
                  <a:gd name="connsiteX85" fmla="*/ 28575 w 457200"/>
                  <a:gd name="connsiteY85" fmla="*/ 476540 h 533978"/>
                  <a:gd name="connsiteX86" fmla="*/ 47625 w 457200"/>
                  <a:gd name="connsiteY86" fmla="*/ 476540 h 533978"/>
                  <a:gd name="connsiteX87" fmla="*/ 47625 w 457200"/>
                  <a:gd name="connsiteY87" fmla="*/ 418634 h 533978"/>
                  <a:gd name="connsiteX88" fmla="*/ 197644 w 457200"/>
                  <a:gd name="connsiteY88" fmla="*/ 523649 h 533978"/>
                  <a:gd name="connsiteX89" fmla="*/ 230423 w 457200"/>
                  <a:gd name="connsiteY89" fmla="*/ 533978 h 533978"/>
                  <a:gd name="connsiteX90" fmla="*/ 260133 w 457200"/>
                  <a:gd name="connsiteY90" fmla="*/ 525644 h 533978"/>
                  <a:gd name="connsiteX91" fmla="*/ 429759 w 457200"/>
                  <a:gd name="connsiteY91" fmla="*/ 422390 h 533978"/>
                  <a:gd name="connsiteX92" fmla="*/ 457200 w 457200"/>
                  <a:gd name="connsiteY92" fmla="*/ 373574 h 533978"/>
                  <a:gd name="connsiteX93" fmla="*/ 457200 w 457200"/>
                  <a:gd name="connsiteY93" fmla="*/ 184339 h 533978"/>
                  <a:gd name="connsiteX94" fmla="*/ 447638 w 457200"/>
                  <a:gd name="connsiteY94" fmla="*/ 167819 h 53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57200" h="533978">
                    <a:moveTo>
                      <a:pt x="447638" y="167819"/>
                    </a:moveTo>
                    <a:cubicBezTo>
                      <a:pt x="441638" y="164368"/>
                      <a:pt x="434513" y="164396"/>
                      <a:pt x="428551" y="167884"/>
                    </a:cubicBezTo>
                    <a:lnTo>
                      <a:pt x="338100" y="220663"/>
                    </a:lnTo>
                    <a:cubicBezTo>
                      <a:pt x="335170" y="222370"/>
                      <a:pt x="333375" y="225504"/>
                      <a:pt x="333375" y="228889"/>
                    </a:cubicBezTo>
                    <a:lnTo>
                      <a:pt x="333375" y="289677"/>
                    </a:lnTo>
                    <a:lnTo>
                      <a:pt x="300539" y="306094"/>
                    </a:lnTo>
                    <a:cubicBezTo>
                      <a:pt x="297312" y="307708"/>
                      <a:pt x="295275" y="311005"/>
                      <a:pt x="295275" y="314614"/>
                    </a:cubicBezTo>
                    <a:lnTo>
                      <a:pt x="295275" y="347952"/>
                    </a:lnTo>
                    <a:lnTo>
                      <a:pt x="266700" y="369383"/>
                    </a:lnTo>
                    <a:lnTo>
                      <a:pt x="238125" y="347957"/>
                    </a:lnTo>
                    <a:lnTo>
                      <a:pt x="238125" y="186023"/>
                    </a:lnTo>
                    <a:lnTo>
                      <a:pt x="266700" y="164596"/>
                    </a:lnTo>
                    <a:lnTo>
                      <a:pt x="295275" y="186027"/>
                    </a:lnTo>
                    <a:lnTo>
                      <a:pt x="295275" y="223174"/>
                    </a:lnTo>
                    <a:lnTo>
                      <a:pt x="314325" y="212221"/>
                    </a:lnTo>
                    <a:lnTo>
                      <a:pt x="314325" y="181264"/>
                    </a:lnTo>
                    <a:cubicBezTo>
                      <a:pt x="314325" y="178265"/>
                      <a:pt x="312912" y="175442"/>
                      <a:pt x="310511" y="173646"/>
                    </a:cubicBezTo>
                    <a:lnTo>
                      <a:pt x="272411" y="145071"/>
                    </a:lnTo>
                    <a:cubicBezTo>
                      <a:pt x="269025" y="142532"/>
                      <a:pt x="264375" y="142532"/>
                      <a:pt x="260989" y="145071"/>
                    </a:cubicBezTo>
                    <a:lnTo>
                      <a:pt x="228600" y="169358"/>
                    </a:lnTo>
                    <a:lnTo>
                      <a:pt x="196211" y="145071"/>
                    </a:lnTo>
                    <a:cubicBezTo>
                      <a:pt x="193067" y="142700"/>
                      <a:pt x="188798" y="142528"/>
                      <a:pt x="185449" y="144611"/>
                    </a:cubicBezTo>
                    <a:lnTo>
                      <a:pt x="147349" y="168424"/>
                    </a:lnTo>
                    <a:cubicBezTo>
                      <a:pt x="144568" y="170168"/>
                      <a:pt x="142875" y="173219"/>
                      <a:pt x="142875" y="176502"/>
                    </a:cubicBezTo>
                    <a:lnTo>
                      <a:pt x="142875" y="213477"/>
                    </a:lnTo>
                    <a:lnTo>
                      <a:pt x="110039" y="229894"/>
                    </a:lnTo>
                    <a:cubicBezTo>
                      <a:pt x="106812" y="231508"/>
                      <a:pt x="104775" y="234805"/>
                      <a:pt x="104775" y="238414"/>
                    </a:cubicBezTo>
                    <a:lnTo>
                      <a:pt x="104775" y="299434"/>
                    </a:lnTo>
                    <a:lnTo>
                      <a:pt x="19050" y="346195"/>
                    </a:lnTo>
                    <a:lnTo>
                      <a:pt x="19050" y="160406"/>
                    </a:lnTo>
                    <a:cubicBezTo>
                      <a:pt x="19050" y="147202"/>
                      <a:pt x="26063" y="134728"/>
                      <a:pt x="37337" y="127859"/>
                    </a:cubicBezTo>
                    <a:lnTo>
                      <a:pt x="206964" y="24610"/>
                    </a:lnTo>
                    <a:cubicBezTo>
                      <a:pt x="219893" y="16726"/>
                      <a:pt x="236255" y="17271"/>
                      <a:pt x="248636" y="25939"/>
                    </a:cubicBezTo>
                    <a:lnTo>
                      <a:pt x="388884" y="124115"/>
                    </a:lnTo>
                    <a:lnTo>
                      <a:pt x="342900" y="124115"/>
                    </a:lnTo>
                    <a:lnTo>
                      <a:pt x="342900" y="143165"/>
                    </a:lnTo>
                    <a:lnTo>
                      <a:pt x="419100" y="143165"/>
                    </a:lnTo>
                    <a:cubicBezTo>
                      <a:pt x="424364" y="143165"/>
                      <a:pt x="428625" y="138900"/>
                      <a:pt x="428625" y="133640"/>
                    </a:cubicBezTo>
                    <a:lnTo>
                      <a:pt x="428625" y="57440"/>
                    </a:lnTo>
                    <a:lnTo>
                      <a:pt x="409575" y="57440"/>
                    </a:lnTo>
                    <a:lnTo>
                      <a:pt x="409575" y="115347"/>
                    </a:lnTo>
                    <a:lnTo>
                      <a:pt x="259556" y="10332"/>
                    </a:lnTo>
                    <a:cubicBezTo>
                      <a:pt x="240971" y="-2681"/>
                      <a:pt x="216442" y="-3463"/>
                      <a:pt x="197067" y="8336"/>
                    </a:cubicBezTo>
                    <a:lnTo>
                      <a:pt x="27440" y="111590"/>
                    </a:lnTo>
                    <a:cubicBezTo>
                      <a:pt x="10511" y="121892"/>
                      <a:pt x="0" y="140597"/>
                      <a:pt x="0" y="160406"/>
                    </a:cubicBezTo>
                    <a:lnTo>
                      <a:pt x="0" y="346195"/>
                    </a:lnTo>
                    <a:cubicBezTo>
                      <a:pt x="0" y="352985"/>
                      <a:pt x="3488" y="359110"/>
                      <a:pt x="9320" y="362575"/>
                    </a:cubicBezTo>
                    <a:cubicBezTo>
                      <a:pt x="12343" y="364370"/>
                      <a:pt x="15692" y="365267"/>
                      <a:pt x="19040" y="365267"/>
                    </a:cubicBezTo>
                    <a:cubicBezTo>
                      <a:pt x="22166" y="365267"/>
                      <a:pt x="25292" y="364486"/>
                      <a:pt x="28165" y="362919"/>
                    </a:cubicBezTo>
                    <a:lnTo>
                      <a:pt x="118858" y="313452"/>
                    </a:lnTo>
                    <a:cubicBezTo>
                      <a:pt x="121918" y="311783"/>
                      <a:pt x="123825" y="308574"/>
                      <a:pt x="123825" y="305090"/>
                    </a:cubicBezTo>
                    <a:lnTo>
                      <a:pt x="123825" y="244303"/>
                    </a:lnTo>
                    <a:lnTo>
                      <a:pt x="156661" y="227885"/>
                    </a:lnTo>
                    <a:cubicBezTo>
                      <a:pt x="159888" y="226272"/>
                      <a:pt x="161925" y="222974"/>
                      <a:pt x="161925" y="219365"/>
                    </a:cubicBezTo>
                    <a:lnTo>
                      <a:pt x="161925" y="181782"/>
                    </a:lnTo>
                    <a:lnTo>
                      <a:pt x="190007" y="164229"/>
                    </a:lnTo>
                    <a:lnTo>
                      <a:pt x="219075" y="186023"/>
                    </a:lnTo>
                    <a:lnTo>
                      <a:pt x="219075" y="347957"/>
                    </a:lnTo>
                    <a:lnTo>
                      <a:pt x="190500" y="369384"/>
                    </a:lnTo>
                    <a:lnTo>
                      <a:pt x="161925" y="347953"/>
                    </a:lnTo>
                    <a:lnTo>
                      <a:pt x="161925" y="310805"/>
                    </a:lnTo>
                    <a:lnTo>
                      <a:pt x="142875" y="321283"/>
                    </a:lnTo>
                    <a:lnTo>
                      <a:pt x="142875" y="352715"/>
                    </a:lnTo>
                    <a:cubicBezTo>
                      <a:pt x="142875" y="355715"/>
                      <a:pt x="144289" y="358538"/>
                      <a:pt x="146689" y="360333"/>
                    </a:cubicBezTo>
                    <a:lnTo>
                      <a:pt x="184789" y="388908"/>
                    </a:lnTo>
                    <a:cubicBezTo>
                      <a:pt x="188174" y="391448"/>
                      <a:pt x="192825" y="391448"/>
                      <a:pt x="196211" y="388908"/>
                    </a:cubicBezTo>
                    <a:lnTo>
                      <a:pt x="228600" y="364622"/>
                    </a:lnTo>
                    <a:lnTo>
                      <a:pt x="260989" y="388908"/>
                    </a:lnTo>
                    <a:cubicBezTo>
                      <a:pt x="264374" y="391448"/>
                      <a:pt x="269025" y="391448"/>
                      <a:pt x="272411" y="388908"/>
                    </a:cubicBezTo>
                    <a:lnTo>
                      <a:pt x="310511" y="360333"/>
                    </a:lnTo>
                    <a:cubicBezTo>
                      <a:pt x="312911" y="358538"/>
                      <a:pt x="314325" y="355715"/>
                      <a:pt x="314325" y="352715"/>
                    </a:cubicBezTo>
                    <a:lnTo>
                      <a:pt x="314325" y="320503"/>
                    </a:lnTo>
                    <a:lnTo>
                      <a:pt x="347161" y="304085"/>
                    </a:lnTo>
                    <a:cubicBezTo>
                      <a:pt x="350388" y="302472"/>
                      <a:pt x="352425" y="299174"/>
                      <a:pt x="352425" y="295565"/>
                    </a:cubicBezTo>
                    <a:lnTo>
                      <a:pt x="352425" y="234360"/>
                    </a:lnTo>
                    <a:lnTo>
                      <a:pt x="438150" y="184339"/>
                    </a:lnTo>
                    <a:lnTo>
                      <a:pt x="438150" y="373574"/>
                    </a:lnTo>
                    <a:cubicBezTo>
                      <a:pt x="438150" y="386778"/>
                      <a:pt x="431137" y="399252"/>
                      <a:pt x="419863" y="406121"/>
                    </a:cubicBezTo>
                    <a:lnTo>
                      <a:pt x="250236" y="509370"/>
                    </a:lnTo>
                    <a:cubicBezTo>
                      <a:pt x="237297" y="517235"/>
                      <a:pt x="220945" y="516709"/>
                      <a:pt x="208564" y="508041"/>
                    </a:cubicBezTo>
                    <a:lnTo>
                      <a:pt x="68315" y="409865"/>
                    </a:lnTo>
                    <a:lnTo>
                      <a:pt x="114300" y="409865"/>
                    </a:lnTo>
                    <a:lnTo>
                      <a:pt x="114300" y="390815"/>
                    </a:lnTo>
                    <a:lnTo>
                      <a:pt x="38100" y="390815"/>
                    </a:lnTo>
                    <a:cubicBezTo>
                      <a:pt x="32836" y="390815"/>
                      <a:pt x="28575" y="395080"/>
                      <a:pt x="28575" y="400340"/>
                    </a:cubicBezTo>
                    <a:lnTo>
                      <a:pt x="28575" y="476540"/>
                    </a:lnTo>
                    <a:lnTo>
                      <a:pt x="47625" y="476540"/>
                    </a:lnTo>
                    <a:lnTo>
                      <a:pt x="47625" y="418634"/>
                    </a:lnTo>
                    <a:lnTo>
                      <a:pt x="197644" y="523649"/>
                    </a:lnTo>
                    <a:cubicBezTo>
                      <a:pt x="207457" y="530518"/>
                      <a:pt x="218926" y="533978"/>
                      <a:pt x="230423" y="533978"/>
                    </a:cubicBezTo>
                    <a:cubicBezTo>
                      <a:pt x="240692" y="533978"/>
                      <a:pt x="250989" y="531211"/>
                      <a:pt x="260133" y="525644"/>
                    </a:cubicBezTo>
                    <a:lnTo>
                      <a:pt x="429759" y="422390"/>
                    </a:lnTo>
                    <a:cubicBezTo>
                      <a:pt x="446689" y="412089"/>
                      <a:pt x="457200" y="393382"/>
                      <a:pt x="457200" y="373574"/>
                    </a:cubicBezTo>
                    <a:lnTo>
                      <a:pt x="457200" y="184339"/>
                    </a:lnTo>
                    <a:cubicBezTo>
                      <a:pt x="457200" y="177433"/>
                      <a:pt x="453628" y="171256"/>
                      <a:pt x="447638" y="167819"/>
                    </a:cubicBezTo>
                    <a:close/>
                  </a:path>
                </a:pathLst>
              </a:custGeom>
              <a:solidFill>
                <a:srgbClr val="FFFFFF"/>
              </a:solidFill>
              <a:ln w="9525" cap="flat">
                <a:noFill/>
                <a:prstDash val="solid"/>
                <a:miter/>
              </a:ln>
            </p:spPr>
            <p:txBody>
              <a:bodyPr rtlCol="0" anchor="ctr"/>
              <a:lstStyle/>
              <a:p>
                <a:endParaRPr lang="en-US"/>
              </a:p>
            </p:txBody>
          </p:sp>
        </p:grpSp>
      </p:grpSp>
      <p:grpSp>
        <p:nvGrpSpPr>
          <p:cNvPr id="25" name="Group 24">
            <a:extLst>
              <a:ext uri="{FF2B5EF4-FFF2-40B4-BE49-F238E27FC236}">
                <a16:creationId xmlns:a16="http://schemas.microsoft.com/office/drawing/2014/main" id="{8C05C099-7425-24A6-5877-BBB6434ADCC9}"/>
              </a:ext>
            </a:extLst>
          </p:cNvPr>
          <p:cNvGrpSpPr/>
          <p:nvPr/>
        </p:nvGrpSpPr>
        <p:grpSpPr>
          <a:xfrm>
            <a:off x="688892" y="2507124"/>
            <a:ext cx="3376638" cy="671053"/>
            <a:chOff x="419160" y="2534145"/>
            <a:chExt cx="3376638" cy="671053"/>
          </a:xfrm>
        </p:grpSpPr>
        <p:sp>
          <p:nvSpPr>
            <p:cNvPr id="4" name="Text Placeholder 59">
              <a:extLst>
                <a:ext uri="{FF2B5EF4-FFF2-40B4-BE49-F238E27FC236}">
                  <a16:creationId xmlns:a16="http://schemas.microsoft.com/office/drawing/2014/main" id="{3618378F-7D6A-945D-35B6-9A3687EAFABA}"/>
                </a:ext>
              </a:extLst>
            </p:cNvPr>
            <p:cNvSpPr txBox="1">
              <a:spLocks/>
            </p:cNvSpPr>
            <p:nvPr/>
          </p:nvSpPr>
          <p:spPr>
            <a:xfrm>
              <a:off x="1389399" y="2545671"/>
              <a:ext cx="2406399" cy="648000"/>
            </a:xfrm>
            <a:prstGeom prst="rect">
              <a:avLst/>
            </a:prstGeom>
            <a:noFill/>
          </p:spPr>
          <p:txBody>
            <a:bodyPr anchor="ctr" anchorCtr="0"/>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00000"/>
                </a:lnSpc>
                <a:spcAft>
                  <a:spcPts val="0"/>
                </a:spcAft>
                <a:buClr>
                  <a:srgbClr val="FFFFFF"/>
                </a:buClr>
                <a:buNone/>
                <a:defRPr/>
              </a:pPr>
              <a:r>
                <a:rPr lang="en-US" b="1" dirty="0">
                  <a:ea typeface="Amazon Ember Display Light" panose="020F0403020204020204" pitchFamily="34" charset="0"/>
                  <a:cs typeface="Amazon Ember Display Light" panose="020F0403020204020204" pitchFamily="34" charset="0"/>
                </a:rPr>
                <a:t>Insights</a:t>
              </a:r>
              <a:endParaRPr kumimoji="0" lang="en-US" sz="2000" b="0" i="0" u="none" strike="noStrike" kern="1200" cap="none" normalizeH="0" baseline="0" noProof="0" dirty="0">
                <a:ln>
                  <a:noFill/>
                </a:ln>
                <a:effectLst/>
                <a:uLnTx/>
                <a:uFillTx/>
                <a:ea typeface="Amazon Ember Display Light" panose="020F0403020204020204" pitchFamily="34" charset="0"/>
                <a:cs typeface="Amazon Ember Display Light" panose="020F0403020204020204" pitchFamily="34" charset="0"/>
              </a:endParaRPr>
            </a:p>
          </p:txBody>
        </p:sp>
        <p:grpSp>
          <p:nvGrpSpPr>
            <p:cNvPr id="24" name="Group 23">
              <a:extLst>
                <a:ext uri="{FF2B5EF4-FFF2-40B4-BE49-F238E27FC236}">
                  <a16:creationId xmlns:a16="http://schemas.microsoft.com/office/drawing/2014/main" id="{DE479025-F5B6-9F13-8425-DAD65A6724A9}"/>
                </a:ext>
              </a:extLst>
            </p:cNvPr>
            <p:cNvGrpSpPr/>
            <p:nvPr/>
          </p:nvGrpSpPr>
          <p:grpSpPr>
            <a:xfrm>
              <a:off x="419160" y="2534145"/>
              <a:ext cx="708476" cy="671053"/>
              <a:chOff x="419160" y="2508986"/>
              <a:chExt cx="708476" cy="671053"/>
            </a:xfrm>
          </p:grpSpPr>
          <p:sp>
            <p:nvSpPr>
              <p:cNvPr id="8" name="Oval 7">
                <a:extLst>
                  <a:ext uri="{FF2B5EF4-FFF2-40B4-BE49-F238E27FC236}">
                    <a16:creationId xmlns:a16="http://schemas.microsoft.com/office/drawing/2014/main" id="{4AF77509-4F05-33B8-AE25-749D759A8932}"/>
                  </a:ext>
                </a:extLst>
              </p:cNvPr>
              <p:cNvSpPr/>
              <p:nvPr/>
            </p:nvSpPr>
            <p:spPr>
              <a:xfrm>
                <a:off x="419160" y="2508986"/>
                <a:ext cx="708476" cy="671053"/>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latin typeface="Amazon Ember Display" panose="020F0603020204020204" pitchFamily="34" charset="0"/>
                </a:endParaRPr>
              </a:p>
            </p:txBody>
          </p:sp>
          <p:sp>
            <p:nvSpPr>
              <p:cNvPr id="12" name="Freeform: Shape 204">
                <a:extLst>
                  <a:ext uri="{FF2B5EF4-FFF2-40B4-BE49-F238E27FC236}">
                    <a16:creationId xmlns:a16="http://schemas.microsoft.com/office/drawing/2014/main" id="{88705B0C-94C6-6BA0-25DA-EB888297B5A2}"/>
                  </a:ext>
                </a:extLst>
              </p:cNvPr>
              <p:cNvSpPr/>
              <p:nvPr/>
            </p:nvSpPr>
            <p:spPr>
              <a:xfrm>
                <a:off x="543749" y="2606058"/>
                <a:ext cx="417566" cy="476909"/>
              </a:xfrm>
              <a:custGeom>
                <a:avLst/>
                <a:gdLst>
                  <a:gd name="connsiteX0" fmla="*/ 447638 w 457200"/>
                  <a:gd name="connsiteY0" fmla="*/ 167819 h 533978"/>
                  <a:gd name="connsiteX1" fmla="*/ 428551 w 457200"/>
                  <a:gd name="connsiteY1" fmla="*/ 167884 h 533978"/>
                  <a:gd name="connsiteX2" fmla="*/ 338100 w 457200"/>
                  <a:gd name="connsiteY2" fmla="*/ 220663 h 533978"/>
                  <a:gd name="connsiteX3" fmla="*/ 333375 w 457200"/>
                  <a:gd name="connsiteY3" fmla="*/ 228889 h 533978"/>
                  <a:gd name="connsiteX4" fmla="*/ 333375 w 457200"/>
                  <a:gd name="connsiteY4" fmla="*/ 289677 h 533978"/>
                  <a:gd name="connsiteX5" fmla="*/ 300539 w 457200"/>
                  <a:gd name="connsiteY5" fmla="*/ 306094 h 533978"/>
                  <a:gd name="connsiteX6" fmla="*/ 295275 w 457200"/>
                  <a:gd name="connsiteY6" fmla="*/ 314614 h 533978"/>
                  <a:gd name="connsiteX7" fmla="*/ 295275 w 457200"/>
                  <a:gd name="connsiteY7" fmla="*/ 347952 h 533978"/>
                  <a:gd name="connsiteX8" fmla="*/ 266700 w 457200"/>
                  <a:gd name="connsiteY8" fmla="*/ 369383 h 533978"/>
                  <a:gd name="connsiteX9" fmla="*/ 238125 w 457200"/>
                  <a:gd name="connsiteY9" fmla="*/ 347957 h 533978"/>
                  <a:gd name="connsiteX10" fmla="*/ 238125 w 457200"/>
                  <a:gd name="connsiteY10" fmla="*/ 186023 h 533978"/>
                  <a:gd name="connsiteX11" fmla="*/ 266700 w 457200"/>
                  <a:gd name="connsiteY11" fmla="*/ 164596 h 533978"/>
                  <a:gd name="connsiteX12" fmla="*/ 295275 w 457200"/>
                  <a:gd name="connsiteY12" fmla="*/ 186027 h 533978"/>
                  <a:gd name="connsiteX13" fmla="*/ 295275 w 457200"/>
                  <a:gd name="connsiteY13" fmla="*/ 223174 h 533978"/>
                  <a:gd name="connsiteX14" fmla="*/ 314325 w 457200"/>
                  <a:gd name="connsiteY14" fmla="*/ 212221 h 533978"/>
                  <a:gd name="connsiteX15" fmla="*/ 314325 w 457200"/>
                  <a:gd name="connsiteY15" fmla="*/ 181264 h 533978"/>
                  <a:gd name="connsiteX16" fmla="*/ 310511 w 457200"/>
                  <a:gd name="connsiteY16" fmla="*/ 173646 h 533978"/>
                  <a:gd name="connsiteX17" fmla="*/ 272411 w 457200"/>
                  <a:gd name="connsiteY17" fmla="*/ 145071 h 533978"/>
                  <a:gd name="connsiteX18" fmla="*/ 260989 w 457200"/>
                  <a:gd name="connsiteY18" fmla="*/ 145071 h 533978"/>
                  <a:gd name="connsiteX19" fmla="*/ 228600 w 457200"/>
                  <a:gd name="connsiteY19" fmla="*/ 169358 h 533978"/>
                  <a:gd name="connsiteX20" fmla="*/ 196211 w 457200"/>
                  <a:gd name="connsiteY20" fmla="*/ 145071 h 533978"/>
                  <a:gd name="connsiteX21" fmla="*/ 185449 w 457200"/>
                  <a:gd name="connsiteY21" fmla="*/ 144611 h 533978"/>
                  <a:gd name="connsiteX22" fmla="*/ 147349 w 457200"/>
                  <a:gd name="connsiteY22" fmla="*/ 168424 h 533978"/>
                  <a:gd name="connsiteX23" fmla="*/ 142875 w 457200"/>
                  <a:gd name="connsiteY23" fmla="*/ 176502 h 533978"/>
                  <a:gd name="connsiteX24" fmla="*/ 142875 w 457200"/>
                  <a:gd name="connsiteY24" fmla="*/ 213477 h 533978"/>
                  <a:gd name="connsiteX25" fmla="*/ 110039 w 457200"/>
                  <a:gd name="connsiteY25" fmla="*/ 229894 h 533978"/>
                  <a:gd name="connsiteX26" fmla="*/ 104775 w 457200"/>
                  <a:gd name="connsiteY26" fmla="*/ 238414 h 533978"/>
                  <a:gd name="connsiteX27" fmla="*/ 104775 w 457200"/>
                  <a:gd name="connsiteY27" fmla="*/ 299434 h 533978"/>
                  <a:gd name="connsiteX28" fmla="*/ 19050 w 457200"/>
                  <a:gd name="connsiteY28" fmla="*/ 346195 h 533978"/>
                  <a:gd name="connsiteX29" fmla="*/ 19050 w 457200"/>
                  <a:gd name="connsiteY29" fmla="*/ 160406 h 533978"/>
                  <a:gd name="connsiteX30" fmla="*/ 37337 w 457200"/>
                  <a:gd name="connsiteY30" fmla="*/ 127859 h 533978"/>
                  <a:gd name="connsiteX31" fmla="*/ 206964 w 457200"/>
                  <a:gd name="connsiteY31" fmla="*/ 24610 h 533978"/>
                  <a:gd name="connsiteX32" fmla="*/ 248636 w 457200"/>
                  <a:gd name="connsiteY32" fmla="*/ 25939 h 533978"/>
                  <a:gd name="connsiteX33" fmla="*/ 388884 w 457200"/>
                  <a:gd name="connsiteY33" fmla="*/ 124115 h 533978"/>
                  <a:gd name="connsiteX34" fmla="*/ 342900 w 457200"/>
                  <a:gd name="connsiteY34" fmla="*/ 124115 h 533978"/>
                  <a:gd name="connsiteX35" fmla="*/ 342900 w 457200"/>
                  <a:gd name="connsiteY35" fmla="*/ 143165 h 533978"/>
                  <a:gd name="connsiteX36" fmla="*/ 419100 w 457200"/>
                  <a:gd name="connsiteY36" fmla="*/ 143165 h 533978"/>
                  <a:gd name="connsiteX37" fmla="*/ 428625 w 457200"/>
                  <a:gd name="connsiteY37" fmla="*/ 133640 h 533978"/>
                  <a:gd name="connsiteX38" fmla="*/ 428625 w 457200"/>
                  <a:gd name="connsiteY38" fmla="*/ 57440 h 533978"/>
                  <a:gd name="connsiteX39" fmla="*/ 409575 w 457200"/>
                  <a:gd name="connsiteY39" fmla="*/ 57440 h 533978"/>
                  <a:gd name="connsiteX40" fmla="*/ 409575 w 457200"/>
                  <a:gd name="connsiteY40" fmla="*/ 115347 h 533978"/>
                  <a:gd name="connsiteX41" fmla="*/ 259556 w 457200"/>
                  <a:gd name="connsiteY41" fmla="*/ 10332 h 533978"/>
                  <a:gd name="connsiteX42" fmla="*/ 197067 w 457200"/>
                  <a:gd name="connsiteY42" fmla="*/ 8336 h 533978"/>
                  <a:gd name="connsiteX43" fmla="*/ 27440 w 457200"/>
                  <a:gd name="connsiteY43" fmla="*/ 111590 h 533978"/>
                  <a:gd name="connsiteX44" fmla="*/ 0 w 457200"/>
                  <a:gd name="connsiteY44" fmla="*/ 160406 h 533978"/>
                  <a:gd name="connsiteX45" fmla="*/ 0 w 457200"/>
                  <a:gd name="connsiteY45" fmla="*/ 346195 h 533978"/>
                  <a:gd name="connsiteX46" fmla="*/ 9320 w 457200"/>
                  <a:gd name="connsiteY46" fmla="*/ 362575 h 533978"/>
                  <a:gd name="connsiteX47" fmla="*/ 19040 w 457200"/>
                  <a:gd name="connsiteY47" fmla="*/ 365267 h 533978"/>
                  <a:gd name="connsiteX48" fmla="*/ 28165 w 457200"/>
                  <a:gd name="connsiteY48" fmla="*/ 362919 h 533978"/>
                  <a:gd name="connsiteX49" fmla="*/ 118858 w 457200"/>
                  <a:gd name="connsiteY49" fmla="*/ 313452 h 533978"/>
                  <a:gd name="connsiteX50" fmla="*/ 123825 w 457200"/>
                  <a:gd name="connsiteY50" fmla="*/ 305090 h 533978"/>
                  <a:gd name="connsiteX51" fmla="*/ 123825 w 457200"/>
                  <a:gd name="connsiteY51" fmla="*/ 244303 h 533978"/>
                  <a:gd name="connsiteX52" fmla="*/ 156661 w 457200"/>
                  <a:gd name="connsiteY52" fmla="*/ 227885 h 533978"/>
                  <a:gd name="connsiteX53" fmla="*/ 161925 w 457200"/>
                  <a:gd name="connsiteY53" fmla="*/ 219365 h 533978"/>
                  <a:gd name="connsiteX54" fmla="*/ 161925 w 457200"/>
                  <a:gd name="connsiteY54" fmla="*/ 181782 h 533978"/>
                  <a:gd name="connsiteX55" fmla="*/ 190007 w 457200"/>
                  <a:gd name="connsiteY55" fmla="*/ 164229 h 533978"/>
                  <a:gd name="connsiteX56" fmla="*/ 219075 w 457200"/>
                  <a:gd name="connsiteY56" fmla="*/ 186023 h 533978"/>
                  <a:gd name="connsiteX57" fmla="*/ 219075 w 457200"/>
                  <a:gd name="connsiteY57" fmla="*/ 347957 h 533978"/>
                  <a:gd name="connsiteX58" fmla="*/ 190500 w 457200"/>
                  <a:gd name="connsiteY58" fmla="*/ 369384 h 533978"/>
                  <a:gd name="connsiteX59" fmla="*/ 161925 w 457200"/>
                  <a:gd name="connsiteY59" fmla="*/ 347953 h 533978"/>
                  <a:gd name="connsiteX60" fmla="*/ 161925 w 457200"/>
                  <a:gd name="connsiteY60" fmla="*/ 310805 h 533978"/>
                  <a:gd name="connsiteX61" fmla="*/ 142875 w 457200"/>
                  <a:gd name="connsiteY61" fmla="*/ 321283 h 533978"/>
                  <a:gd name="connsiteX62" fmla="*/ 142875 w 457200"/>
                  <a:gd name="connsiteY62" fmla="*/ 352715 h 533978"/>
                  <a:gd name="connsiteX63" fmla="*/ 146689 w 457200"/>
                  <a:gd name="connsiteY63" fmla="*/ 360333 h 533978"/>
                  <a:gd name="connsiteX64" fmla="*/ 184789 w 457200"/>
                  <a:gd name="connsiteY64" fmla="*/ 388908 h 533978"/>
                  <a:gd name="connsiteX65" fmla="*/ 196211 w 457200"/>
                  <a:gd name="connsiteY65" fmla="*/ 388908 h 533978"/>
                  <a:gd name="connsiteX66" fmla="*/ 228600 w 457200"/>
                  <a:gd name="connsiteY66" fmla="*/ 364622 h 533978"/>
                  <a:gd name="connsiteX67" fmla="*/ 260989 w 457200"/>
                  <a:gd name="connsiteY67" fmla="*/ 388908 h 533978"/>
                  <a:gd name="connsiteX68" fmla="*/ 272411 w 457200"/>
                  <a:gd name="connsiteY68" fmla="*/ 388908 h 533978"/>
                  <a:gd name="connsiteX69" fmla="*/ 310511 w 457200"/>
                  <a:gd name="connsiteY69" fmla="*/ 360333 h 533978"/>
                  <a:gd name="connsiteX70" fmla="*/ 314325 w 457200"/>
                  <a:gd name="connsiteY70" fmla="*/ 352715 h 533978"/>
                  <a:gd name="connsiteX71" fmla="*/ 314325 w 457200"/>
                  <a:gd name="connsiteY71" fmla="*/ 320503 h 533978"/>
                  <a:gd name="connsiteX72" fmla="*/ 347161 w 457200"/>
                  <a:gd name="connsiteY72" fmla="*/ 304085 h 533978"/>
                  <a:gd name="connsiteX73" fmla="*/ 352425 w 457200"/>
                  <a:gd name="connsiteY73" fmla="*/ 295565 h 533978"/>
                  <a:gd name="connsiteX74" fmla="*/ 352425 w 457200"/>
                  <a:gd name="connsiteY74" fmla="*/ 234360 h 533978"/>
                  <a:gd name="connsiteX75" fmla="*/ 438150 w 457200"/>
                  <a:gd name="connsiteY75" fmla="*/ 184339 h 533978"/>
                  <a:gd name="connsiteX76" fmla="*/ 438150 w 457200"/>
                  <a:gd name="connsiteY76" fmla="*/ 373574 h 533978"/>
                  <a:gd name="connsiteX77" fmla="*/ 419863 w 457200"/>
                  <a:gd name="connsiteY77" fmla="*/ 406121 h 533978"/>
                  <a:gd name="connsiteX78" fmla="*/ 250236 w 457200"/>
                  <a:gd name="connsiteY78" fmla="*/ 509370 h 533978"/>
                  <a:gd name="connsiteX79" fmla="*/ 208564 w 457200"/>
                  <a:gd name="connsiteY79" fmla="*/ 508041 h 533978"/>
                  <a:gd name="connsiteX80" fmla="*/ 68315 w 457200"/>
                  <a:gd name="connsiteY80" fmla="*/ 409865 h 533978"/>
                  <a:gd name="connsiteX81" fmla="*/ 114300 w 457200"/>
                  <a:gd name="connsiteY81" fmla="*/ 409865 h 533978"/>
                  <a:gd name="connsiteX82" fmla="*/ 114300 w 457200"/>
                  <a:gd name="connsiteY82" fmla="*/ 390815 h 533978"/>
                  <a:gd name="connsiteX83" fmla="*/ 38100 w 457200"/>
                  <a:gd name="connsiteY83" fmla="*/ 390815 h 533978"/>
                  <a:gd name="connsiteX84" fmla="*/ 28575 w 457200"/>
                  <a:gd name="connsiteY84" fmla="*/ 400340 h 533978"/>
                  <a:gd name="connsiteX85" fmla="*/ 28575 w 457200"/>
                  <a:gd name="connsiteY85" fmla="*/ 476540 h 533978"/>
                  <a:gd name="connsiteX86" fmla="*/ 47625 w 457200"/>
                  <a:gd name="connsiteY86" fmla="*/ 476540 h 533978"/>
                  <a:gd name="connsiteX87" fmla="*/ 47625 w 457200"/>
                  <a:gd name="connsiteY87" fmla="*/ 418634 h 533978"/>
                  <a:gd name="connsiteX88" fmla="*/ 197644 w 457200"/>
                  <a:gd name="connsiteY88" fmla="*/ 523649 h 533978"/>
                  <a:gd name="connsiteX89" fmla="*/ 230423 w 457200"/>
                  <a:gd name="connsiteY89" fmla="*/ 533978 h 533978"/>
                  <a:gd name="connsiteX90" fmla="*/ 260133 w 457200"/>
                  <a:gd name="connsiteY90" fmla="*/ 525644 h 533978"/>
                  <a:gd name="connsiteX91" fmla="*/ 429759 w 457200"/>
                  <a:gd name="connsiteY91" fmla="*/ 422390 h 533978"/>
                  <a:gd name="connsiteX92" fmla="*/ 457200 w 457200"/>
                  <a:gd name="connsiteY92" fmla="*/ 373574 h 533978"/>
                  <a:gd name="connsiteX93" fmla="*/ 457200 w 457200"/>
                  <a:gd name="connsiteY93" fmla="*/ 184339 h 533978"/>
                  <a:gd name="connsiteX94" fmla="*/ 447638 w 457200"/>
                  <a:gd name="connsiteY94" fmla="*/ 167819 h 53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57200" h="533978">
                    <a:moveTo>
                      <a:pt x="447638" y="167819"/>
                    </a:moveTo>
                    <a:cubicBezTo>
                      <a:pt x="441638" y="164368"/>
                      <a:pt x="434513" y="164396"/>
                      <a:pt x="428551" y="167884"/>
                    </a:cubicBezTo>
                    <a:lnTo>
                      <a:pt x="338100" y="220663"/>
                    </a:lnTo>
                    <a:cubicBezTo>
                      <a:pt x="335170" y="222370"/>
                      <a:pt x="333375" y="225504"/>
                      <a:pt x="333375" y="228889"/>
                    </a:cubicBezTo>
                    <a:lnTo>
                      <a:pt x="333375" y="289677"/>
                    </a:lnTo>
                    <a:lnTo>
                      <a:pt x="300539" y="306094"/>
                    </a:lnTo>
                    <a:cubicBezTo>
                      <a:pt x="297312" y="307708"/>
                      <a:pt x="295275" y="311005"/>
                      <a:pt x="295275" y="314614"/>
                    </a:cubicBezTo>
                    <a:lnTo>
                      <a:pt x="295275" y="347952"/>
                    </a:lnTo>
                    <a:lnTo>
                      <a:pt x="266700" y="369383"/>
                    </a:lnTo>
                    <a:lnTo>
                      <a:pt x="238125" y="347957"/>
                    </a:lnTo>
                    <a:lnTo>
                      <a:pt x="238125" y="186023"/>
                    </a:lnTo>
                    <a:lnTo>
                      <a:pt x="266700" y="164596"/>
                    </a:lnTo>
                    <a:lnTo>
                      <a:pt x="295275" y="186027"/>
                    </a:lnTo>
                    <a:lnTo>
                      <a:pt x="295275" y="223174"/>
                    </a:lnTo>
                    <a:lnTo>
                      <a:pt x="314325" y="212221"/>
                    </a:lnTo>
                    <a:lnTo>
                      <a:pt x="314325" y="181264"/>
                    </a:lnTo>
                    <a:cubicBezTo>
                      <a:pt x="314325" y="178265"/>
                      <a:pt x="312912" y="175442"/>
                      <a:pt x="310511" y="173646"/>
                    </a:cubicBezTo>
                    <a:lnTo>
                      <a:pt x="272411" y="145071"/>
                    </a:lnTo>
                    <a:cubicBezTo>
                      <a:pt x="269025" y="142532"/>
                      <a:pt x="264375" y="142532"/>
                      <a:pt x="260989" y="145071"/>
                    </a:cubicBezTo>
                    <a:lnTo>
                      <a:pt x="228600" y="169358"/>
                    </a:lnTo>
                    <a:lnTo>
                      <a:pt x="196211" y="145071"/>
                    </a:lnTo>
                    <a:cubicBezTo>
                      <a:pt x="193067" y="142700"/>
                      <a:pt x="188798" y="142528"/>
                      <a:pt x="185449" y="144611"/>
                    </a:cubicBezTo>
                    <a:lnTo>
                      <a:pt x="147349" y="168424"/>
                    </a:lnTo>
                    <a:cubicBezTo>
                      <a:pt x="144568" y="170168"/>
                      <a:pt x="142875" y="173219"/>
                      <a:pt x="142875" y="176502"/>
                    </a:cubicBezTo>
                    <a:lnTo>
                      <a:pt x="142875" y="213477"/>
                    </a:lnTo>
                    <a:lnTo>
                      <a:pt x="110039" y="229894"/>
                    </a:lnTo>
                    <a:cubicBezTo>
                      <a:pt x="106812" y="231508"/>
                      <a:pt x="104775" y="234805"/>
                      <a:pt x="104775" y="238414"/>
                    </a:cubicBezTo>
                    <a:lnTo>
                      <a:pt x="104775" y="299434"/>
                    </a:lnTo>
                    <a:lnTo>
                      <a:pt x="19050" y="346195"/>
                    </a:lnTo>
                    <a:lnTo>
                      <a:pt x="19050" y="160406"/>
                    </a:lnTo>
                    <a:cubicBezTo>
                      <a:pt x="19050" y="147202"/>
                      <a:pt x="26063" y="134728"/>
                      <a:pt x="37337" y="127859"/>
                    </a:cubicBezTo>
                    <a:lnTo>
                      <a:pt x="206964" y="24610"/>
                    </a:lnTo>
                    <a:cubicBezTo>
                      <a:pt x="219893" y="16726"/>
                      <a:pt x="236255" y="17271"/>
                      <a:pt x="248636" y="25939"/>
                    </a:cubicBezTo>
                    <a:lnTo>
                      <a:pt x="388884" y="124115"/>
                    </a:lnTo>
                    <a:lnTo>
                      <a:pt x="342900" y="124115"/>
                    </a:lnTo>
                    <a:lnTo>
                      <a:pt x="342900" y="143165"/>
                    </a:lnTo>
                    <a:lnTo>
                      <a:pt x="419100" y="143165"/>
                    </a:lnTo>
                    <a:cubicBezTo>
                      <a:pt x="424364" y="143165"/>
                      <a:pt x="428625" y="138900"/>
                      <a:pt x="428625" y="133640"/>
                    </a:cubicBezTo>
                    <a:lnTo>
                      <a:pt x="428625" y="57440"/>
                    </a:lnTo>
                    <a:lnTo>
                      <a:pt x="409575" y="57440"/>
                    </a:lnTo>
                    <a:lnTo>
                      <a:pt x="409575" y="115347"/>
                    </a:lnTo>
                    <a:lnTo>
                      <a:pt x="259556" y="10332"/>
                    </a:lnTo>
                    <a:cubicBezTo>
                      <a:pt x="240971" y="-2681"/>
                      <a:pt x="216442" y="-3463"/>
                      <a:pt x="197067" y="8336"/>
                    </a:cubicBezTo>
                    <a:lnTo>
                      <a:pt x="27440" y="111590"/>
                    </a:lnTo>
                    <a:cubicBezTo>
                      <a:pt x="10511" y="121892"/>
                      <a:pt x="0" y="140597"/>
                      <a:pt x="0" y="160406"/>
                    </a:cubicBezTo>
                    <a:lnTo>
                      <a:pt x="0" y="346195"/>
                    </a:lnTo>
                    <a:cubicBezTo>
                      <a:pt x="0" y="352985"/>
                      <a:pt x="3488" y="359110"/>
                      <a:pt x="9320" y="362575"/>
                    </a:cubicBezTo>
                    <a:cubicBezTo>
                      <a:pt x="12343" y="364370"/>
                      <a:pt x="15692" y="365267"/>
                      <a:pt x="19040" y="365267"/>
                    </a:cubicBezTo>
                    <a:cubicBezTo>
                      <a:pt x="22166" y="365267"/>
                      <a:pt x="25292" y="364486"/>
                      <a:pt x="28165" y="362919"/>
                    </a:cubicBezTo>
                    <a:lnTo>
                      <a:pt x="118858" y="313452"/>
                    </a:lnTo>
                    <a:cubicBezTo>
                      <a:pt x="121918" y="311783"/>
                      <a:pt x="123825" y="308574"/>
                      <a:pt x="123825" y="305090"/>
                    </a:cubicBezTo>
                    <a:lnTo>
                      <a:pt x="123825" y="244303"/>
                    </a:lnTo>
                    <a:lnTo>
                      <a:pt x="156661" y="227885"/>
                    </a:lnTo>
                    <a:cubicBezTo>
                      <a:pt x="159888" y="226272"/>
                      <a:pt x="161925" y="222974"/>
                      <a:pt x="161925" y="219365"/>
                    </a:cubicBezTo>
                    <a:lnTo>
                      <a:pt x="161925" y="181782"/>
                    </a:lnTo>
                    <a:lnTo>
                      <a:pt x="190007" y="164229"/>
                    </a:lnTo>
                    <a:lnTo>
                      <a:pt x="219075" y="186023"/>
                    </a:lnTo>
                    <a:lnTo>
                      <a:pt x="219075" y="347957"/>
                    </a:lnTo>
                    <a:lnTo>
                      <a:pt x="190500" y="369384"/>
                    </a:lnTo>
                    <a:lnTo>
                      <a:pt x="161925" y="347953"/>
                    </a:lnTo>
                    <a:lnTo>
                      <a:pt x="161925" y="310805"/>
                    </a:lnTo>
                    <a:lnTo>
                      <a:pt x="142875" y="321283"/>
                    </a:lnTo>
                    <a:lnTo>
                      <a:pt x="142875" y="352715"/>
                    </a:lnTo>
                    <a:cubicBezTo>
                      <a:pt x="142875" y="355715"/>
                      <a:pt x="144289" y="358538"/>
                      <a:pt x="146689" y="360333"/>
                    </a:cubicBezTo>
                    <a:lnTo>
                      <a:pt x="184789" y="388908"/>
                    </a:lnTo>
                    <a:cubicBezTo>
                      <a:pt x="188174" y="391448"/>
                      <a:pt x="192825" y="391448"/>
                      <a:pt x="196211" y="388908"/>
                    </a:cubicBezTo>
                    <a:lnTo>
                      <a:pt x="228600" y="364622"/>
                    </a:lnTo>
                    <a:lnTo>
                      <a:pt x="260989" y="388908"/>
                    </a:lnTo>
                    <a:cubicBezTo>
                      <a:pt x="264374" y="391448"/>
                      <a:pt x="269025" y="391448"/>
                      <a:pt x="272411" y="388908"/>
                    </a:cubicBezTo>
                    <a:lnTo>
                      <a:pt x="310511" y="360333"/>
                    </a:lnTo>
                    <a:cubicBezTo>
                      <a:pt x="312911" y="358538"/>
                      <a:pt x="314325" y="355715"/>
                      <a:pt x="314325" y="352715"/>
                    </a:cubicBezTo>
                    <a:lnTo>
                      <a:pt x="314325" y="320503"/>
                    </a:lnTo>
                    <a:lnTo>
                      <a:pt x="347161" y="304085"/>
                    </a:lnTo>
                    <a:cubicBezTo>
                      <a:pt x="350388" y="302472"/>
                      <a:pt x="352425" y="299174"/>
                      <a:pt x="352425" y="295565"/>
                    </a:cubicBezTo>
                    <a:lnTo>
                      <a:pt x="352425" y="234360"/>
                    </a:lnTo>
                    <a:lnTo>
                      <a:pt x="438150" y="184339"/>
                    </a:lnTo>
                    <a:lnTo>
                      <a:pt x="438150" y="373574"/>
                    </a:lnTo>
                    <a:cubicBezTo>
                      <a:pt x="438150" y="386778"/>
                      <a:pt x="431137" y="399252"/>
                      <a:pt x="419863" y="406121"/>
                    </a:cubicBezTo>
                    <a:lnTo>
                      <a:pt x="250236" y="509370"/>
                    </a:lnTo>
                    <a:cubicBezTo>
                      <a:pt x="237297" y="517235"/>
                      <a:pt x="220945" y="516709"/>
                      <a:pt x="208564" y="508041"/>
                    </a:cubicBezTo>
                    <a:lnTo>
                      <a:pt x="68315" y="409865"/>
                    </a:lnTo>
                    <a:lnTo>
                      <a:pt x="114300" y="409865"/>
                    </a:lnTo>
                    <a:lnTo>
                      <a:pt x="114300" y="390815"/>
                    </a:lnTo>
                    <a:lnTo>
                      <a:pt x="38100" y="390815"/>
                    </a:lnTo>
                    <a:cubicBezTo>
                      <a:pt x="32836" y="390815"/>
                      <a:pt x="28575" y="395080"/>
                      <a:pt x="28575" y="400340"/>
                    </a:cubicBezTo>
                    <a:lnTo>
                      <a:pt x="28575" y="476540"/>
                    </a:lnTo>
                    <a:lnTo>
                      <a:pt x="47625" y="476540"/>
                    </a:lnTo>
                    <a:lnTo>
                      <a:pt x="47625" y="418634"/>
                    </a:lnTo>
                    <a:lnTo>
                      <a:pt x="197644" y="523649"/>
                    </a:lnTo>
                    <a:cubicBezTo>
                      <a:pt x="207457" y="530518"/>
                      <a:pt x="218926" y="533978"/>
                      <a:pt x="230423" y="533978"/>
                    </a:cubicBezTo>
                    <a:cubicBezTo>
                      <a:pt x="240692" y="533978"/>
                      <a:pt x="250989" y="531211"/>
                      <a:pt x="260133" y="525644"/>
                    </a:cubicBezTo>
                    <a:lnTo>
                      <a:pt x="429759" y="422390"/>
                    </a:lnTo>
                    <a:cubicBezTo>
                      <a:pt x="446689" y="412089"/>
                      <a:pt x="457200" y="393382"/>
                      <a:pt x="457200" y="373574"/>
                    </a:cubicBezTo>
                    <a:lnTo>
                      <a:pt x="457200" y="184339"/>
                    </a:lnTo>
                    <a:cubicBezTo>
                      <a:pt x="457200" y="177433"/>
                      <a:pt x="453628" y="171256"/>
                      <a:pt x="447638" y="167819"/>
                    </a:cubicBezTo>
                    <a:close/>
                  </a:path>
                </a:pathLst>
              </a:custGeom>
              <a:solidFill>
                <a:srgbClr val="FFFFFF"/>
              </a:solidFill>
              <a:ln w="9525" cap="flat">
                <a:noFill/>
                <a:prstDash val="solid"/>
                <a:miter/>
              </a:ln>
            </p:spPr>
            <p:txBody>
              <a:bodyPr rtlCol="0" anchor="ctr"/>
              <a:lstStyle/>
              <a:p>
                <a:endParaRPr lang="en-US"/>
              </a:p>
            </p:txBody>
          </p:sp>
        </p:grpSp>
      </p:grpSp>
      <p:grpSp>
        <p:nvGrpSpPr>
          <p:cNvPr id="29" name="Group 28">
            <a:extLst>
              <a:ext uri="{FF2B5EF4-FFF2-40B4-BE49-F238E27FC236}">
                <a16:creationId xmlns:a16="http://schemas.microsoft.com/office/drawing/2014/main" id="{9DADAB68-AC30-3B0D-C65E-27891406D755}"/>
              </a:ext>
            </a:extLst>
          </p:cNvPr>
          <p:cNvGrpSpPr/>
          <p:nvPr/>
        </p:nvGrpSpPr>
        <p:grpSpPr>
          <a:xfrm>
            <a:off x="677418" y="5039550"/>
            <a:ext cx="3949082" cy="671053"/>
            <a:chOff x="407686" y="5217777"/>
            <a:chExt cx="3949082" cy="671053"/>
          </a:xfrm>
        </p:grpSpPr>
        <p:sp>
          <p:nvSpPr>
            <p:cNvPr id="7" name="Text Placeholder 59">
              <a:extLst>
                <a:ext uri="{FF2B5EF4-FFF2-40B4-BE49-F238E27FC236}">
                  <a16:creationId xmlns:a16="http://schemas.microsoft.com/office/drawing/2014/main" id="{478B88F1-BDFA-7D9A-6B14-D390C0789EF5}"/>
                </a:ext>
              </a:extLst>
            </p:cNvPr>
            <p:cNvSpPr txBox="1">
              <a:spLocks/>
            </p:cNvSpPr>
            <p:nvPr/>
          </p:nvSpPr>
          <p:spPr>
            <a:xfrm>
              <a:off x="1389399" y="5229303"/>
              <a:ext cx="2967369" cy="648000"/>
            </a:xfrm>
            <a:prstGeom prst="rect">
              <a:avLst/>
            </a:prstGeom>
            <a:noFill/>
          </p:spPr>
          <p:txBody>
            <a:bodyPr anchor="ctr" anchorCtr="0"/>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00000"/>
                </a:lnSpc>
                <a:spcAft>
                  <a:spcPts val="0"/>
                </a:spcAft>
                <a:buClr>
                  <a:srgbClr val="FFFFFF"/>
                </a:buClr>
                <a:buNone/>
                <a:defRPr/>
              </a:pPr>
              <a:r>
                <a:rPr lang="en-US" b="1" dirty="0">
                  <a:ea typeface="Amazon Ember Display Light" panose="020F0403020204020204" pitchFamily="34" charset="0"/>
                  <a:cs typeface="Amazon Ember Display Light" panose="020F0403020204020204" pitchFamily="34" charset="0"/>
                </a:rPr>
                <a:t>Appendix </a:t>
              </a:r>
              <a:endParaRPr kumimoji="0" lang="en-US" sz="2000" b="0" i="0" u="none" strike="noStrike" kern="1200" cap="none" normalizeH="0" baseline="0" noProof="0" dirty="0">
                <a:ln>
                  <a:noFill/>
                </a:ln>
                <a:effectLst/>
                <a:uLnTx/>
                <a:uFillTx/>
                <a:ea typeface="Amazon Ember Display Light" panose="020F0403020204020204" pitchFamily="34" charset="0"/>
                <a:cs typeface="Amazon Ember Display Light" panose="020F0403020204020204" pitchFamily="34" charset="0"/>
              </a:endParaRPr>
            </a:p>
          </p:txBody>
        </p:sp>
        <p:grpSp>
          <p:nvGrpSpPr>
            <p:cNvPr id="28" name="Group 27">
              <a:extLst>
                <a:ext uri="{FF2B5EF4-FFF2-40B4-BE49-F238E27FC236}">
                  <a16:creationId xmlns:a16="http://schemas.microsoft.com/office/drawing/2014/main" id="{9B8931F0-D679-7D96-DAA4-44E49AFDDCF1}"/>
                </a:ext>
              </a:extLst>
            </p:cNvPr>
            <p:cNvGrpSpPr/>
            <p:nvPr/>
          </p:nvGrpSpPr>
          <p:grpSpPr>
            <a:xfrm>
              <a:off x="407686" y="5217777"/>
              <a:ext cx="708476" cy="671053"/>
              <a:chOff x="407686" y="5404924"/>
              <a:chExt cx="708476" cy="671053"/>
            </a:xfrm>
          </p:grpSpPr>
          <p:sp>
            <p:nvSpPr>
              <p:cNvPr id="10" name="Oval 9">
                <a:extLst>
                  <a:ext uri="{FF2B5EF4-FFF2-40B4-BE49-F238E27FC236}">
                    <a16:creationId xmlns:a16="http://schemas.microsoft.com/office/drawing/2014/main" id="{DE8B6ABB-452C-D3FF-3E85-B858C1D92CA2}"/>
                  </a:ext>
                </a:extLst>
              </p:cNvPr>
              <p:cNvSpPr/>
              <p:nvPr/>
            </p:nvSpPr>
            <p:spPr>
              <a:xfrm>
                <a:off x="407686" y="5404924"/>
                <a:ext cx="708476" cy="671053"/>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latin typeface="Amazon Ember Display" panose="020F0603020204020204" pitchFamily="34" charset="0"/>
                </a:endParaRPr>
              </a:p>
            </p:txBody>
          </p:sp>
          <p:sp>
            <p:nvSpPr>
              <p:cNvPr id="13" name="Freeform: Shape 205">
                <a:extLst>
                  <a:ext uri="{FF2B5EF4-FFF2-40B4-BE49-F238E27FC236}">
                    <a16:creationId xmlns:a16="http://schemas.microsoft.com/office/drawing/2014/main" id="{62AAA8C1-E3CF-2911-8747-8770A9F3E4EE}"/>
                  </a:ext>
                </a:extLst>
              </p:cNvPr>
              <p:cNvSpPr/>
              <p:nvPr/>
            </p:nvSpPr>
            <p:spPr>
              <a:xfrm>
                <a:off x="546327" y="5502932"/>
                <a:ext cx="417566" cy="476909"/>
              </a:xfrm>
              <a:custGeom>
                <a:avLst/>
                <a:gdLst>
                  <a:gd name="connsiteX0" fmla="*/ 447638 w 457200"/>
                  <a:gd name="connsiteY0" fmla="*/ 167819 h 533978"/>
                  <a:gd name="connsiteX1" fmla="*/ 428551 w 457200"/>
                  <a:gd name="connsiteY1" fmla="*/ 167884 h 533978"/>
                  <a:gd name="connsiteX2" fmla="*/ 338100 w 457200"/>
                  <a:gd name="connsiteY2" fmla="*/ 220663 h 533978"/>
                  <a:gd name="connsiteX3" fmla="*/ 333375 w 457200"/>
                  <a:gd name="connsiteY3" fmla="*/ 228889 h 533978"/>
                  <a:gd name="connsiteX4" fmla="*/ 333375 w 457200"/>
                  <a:gd name="connsiteY4" fmla="*/ 289677 h 533978"/>
                  <a:gd name="connsiteX5" fmla="*/ 300539 w 457200"/>
                  <a:gd name="connsiteY5" fmla="*/ 306094 h 533978"/>
                  <a:gd name="connsiteX6" fmla="*/ 295275 w 457200"/>
                  <a:gd name="connsiteY6" fmla="*/ 314614 h 533978"/>
                  <a:gd name="connsiteX7" fmla="*/ 295275 w 457200"/>
                  <a:gd name="connsiteY7" fmla="*/ 347952 h 533978"/>
                  <a:gd name="connsiteX8" fmla="*/ 266700 w 457200"/>
                  <a:gd name="connsiteY8" fmla="*/ 369383 h 533978"/>
                  <a:gd name="connsiteX9" fmla="*/ 238125 w 457200"/>
                  <a:gd name="connsiteY9" fmla="*/ 347957 h 533978"/>
                  <a:gd name="connsiteX10" fmla="*/ 238125 w 457200"/>
                  <a:gd name="connsiteY10" fmla="*/ 186023 h 533978"/>
                  <a:gd name="connsiteX11" fmla="*/ 266700 w 457200"/>
                  <a:gd name="connsiteY11" fmla="*/ 164596 h 533978"/>
                  <a:gd name="connsiteX12" fmla="*/ 295275 w 457200"/>
                  <a:gd name="connsiteY12" fmla="*/ 186027 h 533978"/>
                  <a:gd name="connsiteX13" fmla="*/ 295275 w 457200"/>
                  <a:gd name="connsiteY13" fmla="*/ 223174 h 533978"/>
                  <a:gd name="connsiteX14" fmla="*/ 314325 w 457200"/>
                  <a:gd name="connsiteY14" fmla="*/ 212221 h 533978"/>
                  <a:gd name="connsiteX15" fmla="*/ 314325 w 457200"/>
                  <a:gd name="connsiteY15" fmla="*/ 181264 h 533978"/>
                  <a:gd name="connsiteX16" fmla="*/ 310511 w 457200"/>
                  <a:gd name="connsiteY16" fmla="*/ 173646 h 533978"/>
                  <a:gd name="connsiteX17" fmla="*/ 272411 w 457200"/>
                  <a:gd name="connsiteY17" fmla="*/ 145071 h 533978"/>
                  <a:gd name="connsiteX18" fmla="*/ 260989 w 457200"/>
                  <a:gd name="connsiteY18" fmla="*/ 145071 h 533978"/>
                  <a:gd name="connsiteX19" fmla="*/ 228600 w 457200"/>
                  <a:gd name="connsiteY19" fmla="*/ 169358 h 533978"/>
                  <a:gd name="connsiteX20" fmla="*/ 196211 w 457200"/>
                  <a:gd name="connsiteY20" fmla="*/ 145071 h 533978"/>
                  <a:gd name="connsiteX21" fmla="*/ 185449 w 457200"/>
                  <a:gd name="connsiteY21" fmla="*/ 144611 h 533978"/>
                  <a:gd name="connsiteX22" fmla="*/ 147349 w 457200"/>
                  <a:gd name="connsiteY22" fmla="*/ 168424 h 533978"/>
                  <a:gd name="connsiteX23" fmla="*/ 142875 w 457200"/>
                  <a:gd name="connsiteY23" fmla="*/ 176502 h 533978"/>
                  <a:gd name="connsiteX24" fmla="*/ 142875 w 457200"/>
                  <a:gd name="connsiteY24" fmla="*/ 213477 h 533978"/>
                  <a:gd name="connsiteX25" fmla="*/ 110039 w 457200"/>
                  <a:gd name="connsiteY25" fmla="*/ 229894 h 533978"/>
                  <a:gd name="connsiteX26" fmla="*/ 104775 w 457200"/>
                  <a:gd name="connsiteY26" fmla="*/ 238414 h 533978"/>
                  <a:gd name="connsiteX27" fmla="*/ 104775 w 457200"/>
                  <a:gd name="connsiteY27" fmla="*/ 299434 h 533978"/>
                  <a:gd name="connsiteX28" fmla="*/ 19050 w 457200"/>
                  <a:gd name="connsiteY28" fmla="*/ 346195 h 533978"/>
                  <a:gd name="connsiteX29" fmla="*/ 19050 w 457200"/>
                  <a:gd name="connsiteY29" fmla="*/ 160406 h 533978"/>
                  <a:gd name="connsiteX30" fmla="*/ 37337 w 457200"/>
                  <a:gd name="connsiteY30" fmla="*/ 127859 h 533978"/>
                  <a:gd name="connsiteX31" fmla="*/ 206964 w 457200"/>
                  <a:gd name="connsiteY31" fmla="*/ 24610 h 533978"/>
                  <a:gd name="connsiteX32" fmla="*/ 248636 w 457200"/>
                  <a:gd name="connsiteY32" fmla="*/ 25939 h 533978"/>
                  <a:gd name="connsiteX33" fmla="*/ 388884 w 457200"/>
                  <a:gd name="connsiteY33" fmla="*/ 124115 h 533978"/>
                  <a:gd name="connsiteX34" fmla="*/ 342900 w 457200"/>
                  <a:gd name="connsiteY34" fmla="*/ 124115 h 533978"/>
                  <a:gd name="connsiteX35" fmla="*/ 342900 w 457200"/>
                  <a:gd name="connsiteY35" fmla="*/ 143165 h 533978"/>
                  <a:gd name="connsiteX36" fmla="*/ 419100 w 457200"/>
                  <a:gd name="connsiteY36" fmla="*/ 143165 h 533978"/>
                  <a:gd name="connsiteX37" fmla="*/ 428625 w 457200"/>
                  <a:gd name="connsiteY37" fmla="*/ 133640 h 533978"/>
                  <a:gd name="connsiteX38" fmla="*/ 428625 w 457200"/>
                  <a:gd name="connsiteY38" fmla="*/ 57440 h 533978"/>
                  <a:gd name="connsiteX39" fmla="*/ 409575 w 457200"/>
                  <a:gd name="connsiteY39" fmla="*/ 57440 h 533978"/>
                  <a:gd name="connsiteX40" fmla="*/ 409575 w 457200"/>
                  <a:gd name="connsiteY40" fmla="*/ 115347 h 533978"/>
                  <a:gd name="connsiteX41" fmla="*/ 259556 w 457200"/>
                  <a:gd name="connsiteY41" fmla="*/ 10332 h 533978"/>
                  <a:gd name="connsiteX42" fmla="*/ 197067 w 457200"/>
                  <a:gd name="connsiteY42" fmla="*/ 8336 h 533978"/>
                  <a:gd name="connsiteX43" fmla="*/ 27440 w 457200"/>
                  <a:gd name="connsiteY43" fmla="*/ 111590 h 533978"/>
                  <a:gd name="connsiteX44" fmla="*/ 0 w 457200"/>
                  <a:gd name="connsiteY44" fmla="*/ 160406 h 533978"/>
                  <a:gd name="connsiteX45" fmla="*/ 0 w 457200"/>
                  <a:gd name="connsiteY45" fmla="*/ 346195 h 533978"/>
                  <a:gd name="connsiteX46" fmla="*/ 9320 w 457200"/>
                  <a:gd name="connsiteY46" fmla="*/ 362575 h 533978"/>
                  <a:gd name="connsiteX47" fmla="*/ 19040 w 457200"/>
                  <a:gd name="connsiteY47" fmla="*/ 365267 h 533978"/>
                  <a:gd name="connsiteX48" fmla="*/ 28165 w 457200"/>
                  <a:gd name="connsiteY48" fmla="*/ 362919 h 533978"/>
                  <a:gd name="connsiteX49" fmla="*/ 118858 w 457200"/>
                  <a:gd name="connsiteY49" fmla="*/ 313452 h 533978"/>
                  <a:gd name="connsiteX50" fmla="*/ 123825 w 457200"/>
                  <a:gd name="connsiteY50" fmla="*/ 305090 h 533978"/>
                  <a:gd name="connsiteX51" fmla="*/ 123825 w 457200"/>
                  <a:gd name="connsiteY51" fmla="*/ 244303 h 533978"/>
                  <a:gd name="connsiteX52" fmla="*/ 156661 w 457200"/>
                  <a:gd name="connsiteY52" fmla="*/ 227885 h 533978"/>
                  <a:gd name="connsiteX53" fmla="*/ 161925 w 457200"/>
                  <a:gd name="connsiteY53" fmla="*/ 219365 h 533978"/>
                  <a:gd name="connsiteX54" fmla="*/ 161925 w 457200"/>
                  <a:gd name="connsiteY54" fmla="*/ 181782 h 533978"/>
                  <a:gd name="connsiteX55" fmla="*/ 190007 w 457200"/>
                  <a:gd name="connsiteY55" fmla="*/ 164229 h 533978"/>
                  <a:gd name="connsiteX56" fmla="*/ 219075 w 457200"/>
                  <a:gd name="connsiteY56" fmla="*/ 186023 h 533978"/>
                  <a:gd name="connsiteX57" fmla="*/ 219075 w 457200"/>
                  <a:gd name="connsiteY57" fmla="*/ 347957 h 533978"/>
                  <a:gd name="connsiteX58" fmla="*/ 190500 w 457200"/>
                  <a:gd name="connsiteY58" fmla="*/ 369384 h 533978"/>
                  <a:gd name="connsiteX59" fmla="*/ 161925 w 457200"/>
                  <a:gd name="connsiteY59" fmla="*/ 347953 h 533978"/>
                  <a:gd name="connsiteX60" fmla="*/ 161925 w 457200"/>
                  <a:gd name="connsiteY60" fmla="*/ 310805 h 533978"/>
                  <a:gd name="connsiteX61" fmla="*/ 142875 w 457200"/>
                  <a:gd name="connsiteY61" fmla="*/ 321283 h 533978"/>
                  <a:gd name="connsiteX62" fmla="*/ 142875 w 457200"/>
                  <a:gd name="connsiteY62" fmla="*/ 352715 h 533978"/>
                  <a:gd name="connsiteX63" fmla="*/ 146689 w 457200"/>
                  <a:gd name="connsiteY63" fmla="*/ 360333 h 533978"/>
                  <a:gd name="connsiteX64" fmla="*/ 184789 w 457200"/>
                  <a:gd name="connsiteY64" fmla="*/ 388908 h 533978"/>
                  <a:gd name="connsiteX65" fmla="*/ 196211 w 457200"/>
                  <a:gd name="connsiteY65" fmla="*/ 388908 h 533978"/>
                  <a:gd name="connsiteX66" fmla="*/ 228600 w 457200"/>
                  <a:gd name="connsiteY66" fmla="*/ 364622 h 533978"/>
                  <a:gd name="connsiteX67" fmla="*/ 260989 w 457200"/>
                  <a:gd name="connsiteY67" fmla="*/ 388908 h 533978"/>
                  <a:gd name="connsiteX68" fmla="*/ 272411 w 457200"/>
                  <a:gd name="connsiteY68" fmla="*/ 388908 h 533978"/>
                  <a:gd name="connsiteX69" fmla="*/ 310511 w 457200"/>
                  <a:gd name="connsiteY69" fmla="*/ 360333 h 533978"/>
                  <a:gd name="connsiteX70" fmla="*/ 314325 w 457200"/>
                  <a:gd name="connsiteY70" fmla="*/ 352715 h 533978"/>
                  <a:gd name="connsiteX71" fmla="*/ 314325 w 457200"/>
                  <a:gd name="connsiteY71" fmla="*/ 320503 h 533978"/>
                  <a:gd name="connsiteX72" fmla="*/ 347161 w 457200"/>
                  <a:gd name="connsiteY72" fmla="*/ 304085 h 533978"/>
                  <a:gd name="connsiteX73" fmla="*/ 352425 w 457200"/>
                  <a:gd name="connsiteY73" fmla="*/ 295565 h 533978"/>
                  <a:gd name="connsiteX74" fmla="*/ 352425 w 457200"/>
                  <a:gd name="connsiteY74" fmla="*/ 234360 h 533978"/>
                  <a:gd name="connsiteX75" fmla="*/ 438150 w 457200"/>
                  <a:gd name="connsiteY75" fmla="*/ 184339 h 533978"/>
                  <a:gd name="connsiteX76" fmla="*/ 438150 w 457200"/>
                  <a:gd name="connsiteY76" fmla="*/ 373574 h 533978"/>
                  <a:gd name="connsiteX77" fmla="*/ 419863 w 457200"/>
                  <a:gd name="connsiteY77" fmla="*/ 406121 h 533978"/>
                  <a:gd name="connsiteX78" fmla="*/ 250236 w 457200"/>
                  <a:gd name="connsiteY78" fmla="*/ 509370 h 533978"/>
                  <a:gd name="connsiteX79" fmla="*/ 208564 w 457200"/>
                  <a:gd name="connsiteY79" fmla="*/ 508041 h 533978"/>
                  <a:gd name="connsiteX80" fmla="*/ 68315 w 457200"/>
                  <a:gd name="connsiteY80" fmla="*/ 409865 h 533978"/>
                  <a:gd name="connsiteX81" fmla="*/ 114300 w 457200"/>
                  <a:gd name="connsiteY81" fmla="*/ 409865 h 533978"/>
                  <a:gd name="connsiteX82" fmla="*/ 114300 w 457200"/>
                  <a:gd name="connsiteY82" fmla="*/ 390815 h 533978"/>
                  <a:gd name="connsiteX83" fmla="*/ 38100 w 457200"/>
                  <a:gd name="connsiteY83" fmla="*/ 390815 h 533978"/>
                  <a:gd name="connsiteX84" fmla="*/ 28575 w 457200"/>
                  <a:gd name="connsiteY84" fmla="*/ 400340 h 533978"/>
                  <a:gd name="connsiteX85" fmla="*/ 28575 w 457200"/>
                  <a:gd name="connsiteY85" fmla="*/ 476540 h 533978"/>
                  <a:gd name="connsiteX86" fmla="*/ 47625 w 457200"/>
                  <a:gd name="connsiteY86" fmla="*/ 476540 h 533978"/>
                  <a:gd name="connsiteX87" fmla="*/ 47625 w 457200"/>
                  <a:gd name="connsiteY87" fmla="*/ 418634 h 533978"/>
                  <a:gd name="connsiteX88" fmla="*/ 197644 w 457200"/>
                  <a:gd name="connsiteY88" fmla="*/ 523649 h 533978"/>
                  <a:gd name="connsiteX89" fmla="*/ 230423 w 457200"/>
                  <a:gd name="connsiteY89" fmla="*/ 533978 h 533978"/>
                  <a:gd name="connsiteX90" fmla="*/ 260133 w 457200"/>
                  <a:gd name="connsiteY90" fmla="*/ 525644 h 533978"/>
                  <a:gd name="connsiteX91" fmla="*/ 429759 w 457200"/>
                  <a:gd name="connsiteY91" fmla="*/ 422390 h 533978"/>
                  <a:gd name="connsiteX92" fmla="*/ 457200 w 457200"/>
                  <a:gd name="connsiteY92" fmla="*/ 373574 h 533978"/>
                  <a:gd name="connsiteX93" fmla="*/ 457200 w 457200"/>
                  <a:gd name="connsiteY93" fmla="*/ 184339 h 533978"/>
                  <a:gd name="connsiteX94" fmla="*/ 447638 w 457200"/>
                  <a:gd name="connsiteY94" fmla="*/ 167819 h 53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57200" h="533978">
                    <a:moveTo>
                      <a:pt x="447638" y="167819"/>
                    </a:moveTo>
                    <a:cubicBezTo>
                      <a:pt x="441638" y="164368"/>
                      <a:pt x="434513" y="164396"/>
                      <a:pt x="428551" y="167884"/>
                    </a:cubicBezTo>
                    <a:lnTo>
                      <a:pt x="338100" y="220663"/>
                    </a:lnTo>
                    <a:cubicBezTo>
                      <a:pt x="335170" y="222370"/>
                      <a:pt x="333375" y="225504"/>
                      <a:pt x="333375" y="228889"/>
                    </a:cubicBezTo>
                    <a:lnTo>
                      <a:pt x="333375" y="289677"/>
                    </a:lnTo>
                    <a:lnTo>
                      <a:pt x="300539" y="306094"/>
                    </a:lnTo>
                    <a:cubicBezTo>
                      <a:pt x="297312" y="307708"/>
                      <a:pt x="295275" y="311005"/>
                      <a:pt x="295275" y="314614"/>
                    </a:cubicBezTo>
                    <a:lnTo>
                      <a:pt x="295275" y="347952"/>
                    </a:lnTo>
                    <a:lnTo>
                      <a:pt x="266700" y="369383"/>
                    </a:lnTo>
                    <a:lnTo>
                      <a:pt x="238125" y="347957"/>
                    </a:lnTo>
                    <a:lnTo>
                      <a:pt x="238125" y="186023"/>
                    </a:lnTo>
                    <a:lnTo>
                      <a:pt x="266700" y="164596"/>
                    </a:lnTo>
                    <a:lnTo>
                      <a:pt x="295275" y="186027"/>
                    </a:lnTo>
                    <a:lnTo>
                      <a:pt x="295275" y="223174"/>
                    </a:lnTo>
                    <a:lnTo>
                      <a:pt x="314325" y="212221"/>
                    </a:lnTo>
                    <a:lnTo>
                      <a:pt x="314325" y="181264"/>
                    </a:lnTo>
                    <a:cubicBezTo>
                      <a:pt x="314325" y="178265"/>
                      <a:pt x="312912" y="175442"/>
                      <a:pt x="310511" y="173646"/>
                    </a:cubicBezTo>
                    <a:lnTo>
                      <a:pt x="272411" y="145071"/>
                    </a:lnTo>
                    <a:cubicBezTo>
                      <a:pt x="269025" y="142532"/>
                      <a:pt x="264375" y="142532"/>
                      <a:pt x="260989" y="145071"/>
                    </a:cubicBezTo>
                    <a:lnTo>
                      <a:pt x="228600" y="169358"/>
                    </a:lnTo>
                    <a:lnTo>
                      <a:pt x="196211" y="145071"/>
                    </a:lnTo>
                    <a:cubicBezTo>
                      <a:pt x="193067" y="142700"/>
                      <a:pt x="188798" y="142528"/>
                      <a:pt x="185449" y="144611"/>
                    </a:cubicBezTo>
                    <a:lnTo>
                      <a:pt x="147349" y="168424"/>
                    </a:lnTo>
                    <a:cubicBezTo>
                      <a:pt x="144568" y="170168"/>
                      <a:pt x="142875" y="173219"/>
                      <a:pt x="142875" y="176502"/>
                    </a:cubicBezTo>
                    <a:lnTo>
                      <a:pt x="142875" y="213477"/>
                    </a:lnTo>
                    <a:lnTo>
                      <a:pt x="110039" y="229894"/>
                    </a:lnTo>
                    <a:cubicBezTo>
                      <a:pt x="106812" y="231508"/>
                      <a:pt x="104775" y="234805"/>
                      <a:pt x="104775" y="238414"/>
                    </a:cubicBezTo>
                    <a:lnTo>
                      <a:pt x="104775" y="299434"/>
                    </a:lnTo>
                    <a:lnTo>
                      <a:pt x="19050" y="346195"/>
                    </a:lnTo>
                    <a:lnTo>
                      <a:pt x="19050" y="160406"/>
                    </a:lnTo>
                    <a:cubicBezTo>
                      <a:pt x="19050" y="147202"/>
                      <a:pt x="26063" y="134728"/>
                      <a:pt x="37337" y="127859"/>
                    </a:cubicBezTo>
                    <a:lnTo>
                      <a:pt x="206964" y="24610"/>
                    </a:lnTo>
                    <a:cubicBezTo>
                      <a:pt x="219893" y="16726"/>
                      <a:pt x="236255" y="17271"/>
                      <a:pt x="248636" y="25939"/>
                    </a:cubicBezTo>
                    <a:lnTo>
                      <a:pt x="388884" y="124115"/>
                    </a:lnTo>
                    <a:lnTo>
                      <a:pt x="342900" y="124115"/>
                    </a:lnTo>
                    <a:lnTo>
                      <a:pt x="342900" y="143165"/>
                    </a:lnTo>
                    <a:lnTo>
                      <a:pt x="419100" y="143165"/>
                    </a:lnTo>
                    <a:cubicBezTo>
                      <a:pt x="424364" y="143165"/>
                      <a:pt x="428625" y="138900"/>
                      <a:pt x="428625" y="133640"/>
                    </a:cubicBezTo>
                    <a:lnTo>
                      <a:pt x="428625" y="57440"/>
                    </a:lnTo>
                    <a:lnTo>
                      <a:pt x="409575" y="57440"/>
                    </a:lnTo>
                    <a:lnTo>
                      <a:pt x="409575" y="115347"/>
                    </a:lnTo>
                    <a:lnTo>
                      <a:pt x="259556" y="10332"/>
                    </a:lnTo>
                    <a:cubicBezTo>
                      <a:pt x="240971" y="-2681"/>
                      <a:pt x="216442" y="-3463"/>
                      <a:pt x="197067" y="8336"/>
                    </a:cubicBezTo>
                    <a:lnTo>
                      <a:pt x="27440" y="111590"/>
                    </a:lnTo>
                    <a:cubicBezTo>
                      <a:pt x="10511" y="121892"/>
                      <a:pt x="0" y="140597"/>
                      <a:pt x="0" y="160406"/>
                    </a:cubicBezTo>
                    <a:lnTo>
                      <a:pt x="0" y="346195"/>
                    </a:lnTo>
                    <a:cubicBezTo>
                      <a:pt x="0" y="352985"/>
                      <a:pt x="3488" y="359110"/>
                      <a:pt x="9320" y="362575"/>
                    </a:cubicBezTo>
                    <a:cubicBezTo>
                      <a:pt x="12343" y="364370"/>
                      <a:pt x="15692" y="365267"/>
                      <a:pt x="19040" y="365267"/>
                    </a:cubicBezTo>
                    <a:cubicBezTo>
                      <a:pt x="22166" y="365267"/>
                      <a:pt x="25292" y="364486"/>
                      <a:pt x="28165" y="362919"/>
                    </a:cubicBezTo>
                    <a:lnTo>
                      <a:pt x="118858" y="313452"/>
                    </a:lnTo>
                    <a:cubicBezTo>
                      <a:pt x="121918" y="311783"/>
                      <a:pt x="123825" y="308574"/>
                      <a:pt x="123825" y="305090"/>
                    </a:cubicBezTo>
                    <a:lnTo>
                      <a:pt x="123825" y="244303"/>
                    </a:lnTo>
                    <a:lnTo>
                      <a:pt x="156661" y="227885"/>
                    </a:lnTo>
                    <a:cubicBezTo>
                      <a:pt x="159888" y="226272"/>
                      <a:pt x="161925" y="222974"/>
                      <a:pt x="161925" y="219365"/>
                    </a:cubicBezTo>
                    <a:lnTo>
                      <a:pt x="161925" y="181782"/>
                    </a:lnTo>
                    <a:lnTo>
                      <a:pt x="190007" y="164229"/>
                    </a:lnTo>
                    <a:lnTo>
                      <a:pt x="219075" y="186023"/>
                    </a:lnTo>
                    <a:lnTo>
                      <a:pt x="219075" y="347957"/>
                    </a:lnTo>
                    <a:lnTo>
                      <a:pt x="190500" y="369384"/>
                    </a:lnTo>
                    <a:lnTo>
                      <a:pt x="161925" y="347953"/>
                    </a:lnTo>
                    <a:lnTo>
                      <a:pt x="161925" y="310805"/>
                    </a:lnTo>
                    <a:lnTo>
                      <a:pt x="142875" y="321283"/>
                    </a:lnTo>
                    <a:lnTo>
                      <a:pt x="142875" y="352715"/>
                    </a:lnTo>
                    <a:cubicBezTo>
                      <a:pt x="142875" y="355715"/>
                      <a:pt x="144289" y="358538"/>
                      <a:pt x="146689" y="360333"/>
                    </a:cubicBezTo>
                    <a:lnTo>
                      <a:pt x="184789" y="388908"/>
                    </a:lnTo>
                    <a:cubicBezTo>
                      <a:pt x="188174" y="391448"/>
                      <a:pt x="192825" y="391448"/>
                      <a:pt x="196211" y="388908"/>
                    </a:cubicBezTo>
                    <a:lnTo>
                      <a:pt x="228600" y="364622"/>
                    </a:lnTo>
                    <a:lnTo>
                      <a:pt x="260989" y="388908"/>
                    </a:lnTo>
                    <a:cubicBezTo>
                      <a:pt x="264374" y="391448"/>
                      <a:pt x="269025" y="391448"/>
                      <a:pt x="272411" y="388908"/>
                    </a:cubicBezTo>
                    <a:lnTo>
                      <a:pt x="310511" y="360333"/>
                    </a:lnTo>
                    <a:cubicBezTo>
                      <a:pt x="312911" y="358538"/>
                      <a:pt x="314325" y="355715"/>
                      <a:pt x="314325" y="352715"/>
                    </a:cubicBezTo>
                    <a:lnTo>
                      <a:pt x="314325" y="320503"/>
                    </a:lnTo>
                    <a:lnTo>
                      <a:pt x="347161" y="304085"/>
                    </a:lnTo>
                    <a:cubicBezTo>
                      <a:pt x="350388" y="302472"/>
                      <a:pt x="352425" y="299174"/>
                      <a:pt x="352425" y="295565"/>
                    </a:cubicBezTo>
                    <a:lnTo>
                      <a:pt x="352425" y="234360"/>
                    </a:lnTo>
                    <a:lnTo>
                      <a:pt x="438150" y="184339"/>
                    </a:lnTo>
                    <a:lnTo>
                      <a:pt x="438150" y="373574"/>
                    </a:lnTo>
                    <a:cubicBezTo>
                      <a:pt x="438150" y="386778"/>
                      <a:pt x="431137" y="399252"/>
                      <a:pt x="419863" y="406121"/>
                    </a:cubicBezTo>
                    <a:lnTo>
                      <a:pt x="250236" y="509370"/>
                    </a:lnTo>
                    <a:cubicBezTo>
                      <a:pt x="237297" y="517235"/>
                      <a:pt x="220945" y="516709"/>
                      <a:pt x="208564" y="508041"/>
                    </a:cubicBezTo>
                    <a:lnTo>
                      <a:pt x="68315" y="409865"/>
                    </a:lnTo>
                    <a:lnTo>
                      <a:pt x="114300" y="409865"/>
                    </a:lnTo>
                    <a:lnTo>
                      <a:pt x="114300" y="390815"/>
                    </a:lnTo>
                    <a:lnTo>
                      <a:pt x="38100" y="390815"/>
                    </a:lnTo>
                    <a:cubicBezTo>
                      <a:pt x="32836" y="390815"/>
                      <a:pt x="28575" y="395080"/>
                      <a:pt x="28575" y="400340"/>
                    </a:cubicBezTo>
                    <a:lnTo>
                      <a:pt x="28575" y="476540"/>
                    </a:lnTo>
                    <a:lnTo>
                      <a:pt x="47625" y="476540"/>
                    </a:lnTo>
                    <a:lnTo>
                      <a:pt x="47625" y="418634"/>
                    </a:lnTo>
                    <a:lnTo>
                      <a:pt x="197644" y="523649"/>
                    </a:lnTo>
                    <a:cubicBezTo>
                      <a:pt x="207457" y="530518"/>
                      <a:pt x="218926" y="533978"/>
                      <a:pt x="230423" y="533978"/>
                    </a:cubicBezTo>
                    <a:cubicBezTo>
                      <a:pt x="240692" y="533978"/>
                      <a:pt x="250989" y="531211"/>
                      <a:pt x="260133" y="525644"/>
                    </a:cubicBezTo>
                    <a:lnTo>
                      <a:pt x="429759" y="422390"/>
                    </a:lnTo>
                    <a:cubicBezTo>
                      <a:pt x="446689" y="412089"/>
                      <a:pt x="457200" y="393382"/>
                      <a:pt x="457200" y="373574"/>
                    </a:cubicBezTo>
                    <a:lnTo>
                      <a:pt x="457200" y="184339"/>
                    </a:lnTo>
                    <a:cubicBezTo>
                      <a:pt x="457200" y="177433"/>
                      <a:pt x="453628" y="171256"/>
                      <a:pt x="447638" y="167819"/>
                    </a:cubicBezTo>
                    <a:close/>
                  </a:path>
                </a:pathLst>
              </a:custGeom>
              <a:solidFill>
                <a:srgbClr val="FFFFFF"/>
              </a:solidFill>
              <a:ln w="9525" cap="flat">
                <a:noFill/>
                <a:prstDash val="solid"/>
                <a:miter/>
              </a:ln>
            </p:spPr>
            <p:txBody>
              <a:bodyPr rtlCol="0" anchor="ctr"/>
              <a:lstStyle/>
              <a:p>
                <a:endParaRPr lang="en-US"/>
              </a:p>
            </p:txBody>
          </p:sp>
        </p:grpSp>
      </p:grpSp>
      <p:grpSp>
        <p:nvGrpSpPr>
          <p:cNvPr id="23" name="Group 22">
            <a:extLst>
              <a:ext uri="{FF2B5EF4-FFF2-40B4-BE49-F238E27FC236}">
                <a16:creationId xmlns:a16="http://schemas.microsoft.com/office/drawing/2014/main" id="{C19BD395-8007-569E-D11C-4E216CF92077}"/>
              </a:ext>
            </a:extLst>
          </p:cNvPr>
          <p:cNvGrpSpPr/>
          <p:nvPr/>
        </p:nvGrpSpPr>
        <p:grpSpPr>
          <a:xfrm>
            <a:off x="677417" y="1240911"/>
            <a:ext cx="4299988" cy="671053"/>
            <a:chOff x="407685" y="1194417"/>
            <a:chExt cx="4299988" cy="671053"/>
          </a:xfrm>
        </p:grpSpPr>
        <p:sp>
          <p:nvSpPr>
            <p:cNvPr id="14" name="Text Placeholder 59">
              <a:extLst>
                <a:ext uri="{FF2B5EF4-FFF2-40B4-BE49-F238E27FC236}">
                  <a16:creationId xmlns:a16="http://schemas.microsoft.com/office/drawing/2014/main" id="{1859F381-C12B-10B2-67EF-9097F18252E4}"/>
                </a:ext>
              </a:extLst>
            </p:cNvPr>
            <p:cNvSpPr txBox="1">
              <a:spLocks/>
            </p:cNvSpPr>
            <p:nvPr/>
          </p:nvSpPr>
          <p:spPr>
            <a:xfrm>
              <a:off x="1389399" y="1205943"/>
              <a:ext cx="3318274" cy="648000"/>
            </a:xfrm>
            <a:prstGeom prst="rect">
              <a:avLst/>
            </a:prstGeom>
            <a:noFill/>
          </p:spPr>
          <p:txBody>
            <a:bodyPr anchor="ctr" anchorCtr="0"/>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defTabSz="541873">
                <a:lnSpc>
                  <a:spcPct val="100000"/>
                </a:lnSpc>
                <a:spcAft>
                  <a:spcPts val="0"/>
                </a:spcAft>
                <a:buClr>
                  <a:srgbClr val="FFFFFF"/>
                </a:buClr>
                <a:buNone/>
                <a:defRPr/>
              </a:pPr>
              <a:r>
                <a:rPr lang="en-US" b="1" dirty="0">
                  <a:ea typeface="Amazon Ember Display Light" panose="020F0403020204020204" pitchFamily="34" charset="0"/>
                  <a:cs typeface="Amazon Ember Display Light" panose="020F0403020204020204" pitchFamily="34" charset="0"/>
                </a:rPr>
                <a:t>Executive Summary</a:t>
              </a:r>
              <a:r>
                <a:rPr lang="en-US" sz="3200" dirty="0">
                  <a:ea typeface="Amazon Ember Display Light" panose="020F0403020204020204" pitchFamily="34" charset="0"/>
                  <a:cs typeface="Amazon Ember Display Light" panose="020F0403020204020204" pitchFamily="34" charset="0"/>
                </a:rPr>
                <a:t> </a:t>
              </a:r>
              <a:endParaRPr kumimoji="0" lang="en-US" sz="2000" b="0" i="0" u="none" strike="noStrike" kern="1200" cap="none" normalizeH="0" baseline="0" noProof="0" dirty="0">
                <a:ln>
                  <a:noFill/>
                </a:ln>
                <a:effectLst/>
                <a:uLnTx/>
                <a:uFillTx/>
                <a:ea typeface="Amazon Ember Display Light" panose="020F0403020204020204" pitchFamily="34" charset="0"/>
                <a:cs typeface="Amazon Ember Display Light" panose="020F0403020204020204" pitchFamily="34" charset="0"/>
              </a:endParaRPr>
            </a:p>
          </p:txBody>
        </p:sp>
        <p:grpSp>
          <p:nvGrpSpPr>
            <p:cNvPr id="22" name="Group 21">
              <a:extLst>
                <a:ext uri="{FF2B5EF4-FFF2-40B4-BE49-F238E27FC236}">
                  <a16:creationId xmlns:a16="http://schemas.microsoft.com/office/drawing/2014/main" id="{EAA5EB0C-2931-8C12-6E8D-E12DF12133FF}"/>
                </a:ext>
              </a:extLst>
            </p:cNvPr>
            <p:cNvGrpSpPr/>
            <p:nvPr/>
          </p:nvGrpSpPr>
          <p:grpSpPr>
            <a:xfrm>
              <a:off x="407685" y="1194417"/>
              <a:ext cx="708476" cy="671053"/>
              <a:chOff x="407685" y="1053667"/>
              <a:chExt cx="708476" cy="671053"/>
            </a:xfrm>
          </p:grpSpPr>
          <p:sp>
            <p:nvSpPr>
              <p:cNvPr id="15" name="Oval 14">
                <a:extLst>
                  <a:ext uri="{FF2B5EF4-FFF2-40B4-BE49-F238E27FC236}">
                    <a16:creationId xmlns:a16="http://schemas.microsoft.com/office/drawing/2014/main" id="{D59B4712-1C9B-F774-6F45-4BE0F8CCA05E}"/>
                  </a:ext>
                </a:extLst>
              </p:cNvPr>
              <p:cNvSpPr/>
              <p:nvPr/>
            </p:nvSpPr>
            <p:spPr>
              <a:xfrm>
                <a:off x="407685" y="1053667"/>
                <a:ext cx="708476" cy="671053"/>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err="1">
                  <a:latin typeface="Amazon Ember Display" panose="020F0603020204020204" pitchFamily="34" charset="0"/>
                </a:endParaRPr>
              </a:p>
            </p:txBody>
          </p:sp>
          <p:sp>
            <p:nvSpPr>
              <p:cNvPr id="18" name="Freeform: Shape 149">
                <a:extLst>
                  <a:ext uri="{FF2B5EF4-FFF2-40B4-BE49-F238E27FC236}">
                    <a16:creationId xmlns:a16="http://schemas.microsoft.com/office/drawing/2014/main" id="{E2921CD0-84CD-4256-DEF2-E310A04651F1}"/>
                  </a:ext>
                </a:extLst>
              </p:cNvPr>
              <p:cNvSpPr/>
              <p:nvPr/>
            </p:nvSpPr>
            <p:spPr>
              <a:xfrm>
                <a:off x="553140" y="1157281"/>
                <a:ext cx="417566" cy="476909"/>
              </a:xfrm>
              <a:custGeom>
                <a:avLst/>
                <a:gdLst>
                  <a:gd name="connsiteX0" fmla="*/ 447638 w 457200"/>
                  <a:gd name="connsiteY0" fmla="*/ 167819 h 533978"/>
                  <a:gd name="connsiteX1" fmla="*/ 428551 w 457200"/>
                  <a:gd name="connsiteY1" fmla="*/ 167884 h 533978"/>
                  <a:gd name="connsiteX2" fmla="*/ 338100 w 457200"/>
                  <a:gd name="connsiteY2" fmla="*/ 220663 h 533978"/>
                  <a:gd name="connsiteX3" fmla="*/ 333375 w 457200"/>
                  <a:gd name="connsiteY3" fmla="*/ 228889 h 533978"/>
                  <a:gd name="connsiteX4" fmla="*/ 333375 w 457200"/>
                  <a:gd name="connsiteY4" fmla="*/ 289677 h 533978"/>
                  <a:gd name="connsiteX5" fmla="*/ 300539 w 457200"/>
                  <a:gd name="connsiteY5" fmla="*/ 306094 h 533978"/>
                  <a:gd name="connsiteX6" fmla="*/ 295275 w 457200"/>
                  <a:gd name="connsiteY6" fmla="*/ 314614 h 533978"/>
                  <a:gd name="connsiteX7" fmla="*/ 295275 w 457200"/>
                  <a:gd name="connsiteY7" fmla="*/ 347952 h 533978"/>
                  <a:gd name="connsiteX8" fmla="*/ 266700 w 457200"/>
                  <a:gd name="connsiteY8" fmla="*/ 369383 h 533978"/>
                  <a:gd name="connsiteX9" fmla="*/ 238125 w 457200"/>
                  <a:gd name="connsiteY9" fmla="*/ 347957 h 533978"/>
                  <a:gd name="connsiteX10" fmla="*/ 238125 w 457200"/>
                  <a:gd name="connsiteY10" fmla="*/ 186023 h 533978"/>
                  <a:gd name="connsiteX11" fmla="*/ 266700 w 457200"/>
                  <a:gd name="connsiteY11" fmla="*/ 164596 h 533978"/>
                  <a:gd name="connsiteX12" fmla="*/ 295275 w 457200"/>
                  <a:gd name="connsiteY12" fmla="*/ 186027 h 533978"/>
                  <a:gd name="connsiteX13" fmla="*/ 295275 w 457200"/>
                  <a:gd name="connsiteY13" fmla="*/ 223174 h 533978"/>
                  <a:gd name="connsiteX14" fmla="*/ 314325 w 457200"/>
                  <a:gd name="connsiteY14" fmla="*/ 212221 h 533978"/>
                  <a:gd name="connsiteX15" fmla="*/ 314325 w 457200"/>
                  <a:gd name="connsiteY15" fmla="*/ 181264 h 533978"/>
                  <a:gd name="connsiteX16" fmla="*/ 310511 w 457200"/>
                  <a:gd name="connsiteY16" fmla="*/ 173646 h 533978"/>
                  <a:gd name="connsiteX17" fmla="*/ 272411 w 457200"/>
                  <a:gd name="connsiteY17" fmla="*/ 145071 h 533978"/>
                  <a:gd name="connsiteX18" fmla="*/ 260989 w 457200"/>
                  <a:gd name="connsiteY18" fmla="*/ 145071 h 533978"/>
                  <a:gd name="connsiteX19" fmla="*/ 228600 w 457200"/>
                  <a:gd name="connsiteY19" fmla="*/ 169358 h 533978"/>
                  <a:gd name="connsiteX20" fmla="*/ 196211 w 457200"/>
                  <a:gd name="connsiteY20" fmla="*/ 145071 h 533978"/>
                  <a:gd name="connsiteX21" fmla="*/ 185449 w 457200"/>
                  <a:gd name="connsiteY21" fmla="*/ 144611 h 533978"/>
                  <a:gd name="connsiteX22" fmla="*/ 147349 w 457200"/>
                  <a:gd name="connsiteY22" fmla="*/ 168424 h 533978"/>
                  <a:gd name="connsiteX23" fmla="*/ 142875 w 457200"/>
                  <a:gd name="connsiteY23" fmla="*/ 176502 h 533978"/>
                  <a:gd name="connsiteX24" fmla="*/ 142875 w 457200"/>
                  <a:gd name="connsiteY24" fmla="*/ 213477 h 533978"/>
                  <a:gd name="connsiteX25" fmla="*/ 110039 w 457200"/>
                  <a:gd name="connsiteY25" fmla="*/ 229894 h 533978"/>
                  <a:gd name="connsiteX26" fmla="*/ 104775 w 457200"/>
                  <a:gd name="connsiteY26" fmla="*/ 238414 h 533978"/>
                  <a:gd name="connsiteX27" fmla="*/ 104775 w 457200"/>
                  <a:gd name="connsiteY27" fmla="*/ 299434 h 533978"/>
                  <a:gd name="connsiteX28" fmla="*/ 19050 w 457200"/>
                  <a:gd name="connsiteY28" fmla="*/ 346195 h 533978"/>
                  <a:gd name="connsiteX29" fmla="*/ 19050 w 457200"/>
                  <a:gd name="connsiteY29" fmla="*/ 160406 h 533978"/>
                  <a:gd name="connsiteX30" fmla="*/ 37337 w 457200"/>
                  <a:gd name="connsiteY30" fmla="*/ 127859 h 533978"/>
                  <a:gd name="connsiteX31" fmla="*/ 206964 w 457200"/>
                  <a:gd name="connsiteY31" fmla="*/ 24610 h 533978"/>
                  <a:gd name="connsiteX32" fmla="*/ 248636 w 457200"/>
                  <a:gd name="connsiteY32" fmla="*/ 25939 h 533978"/>
                  <a:gd name="connsiteX33" fmla="*/ 388884 w 457200"/>
                  <a:gd name="connsiteY33" fmla="*/ 124115 h 533978"/>
                  <a:gd name="connsiteX34" fmla="*/ 342900 w 457200"/>
                  <a:gd name="connsiteY34" fmla="*/ 124115 h 533978"/>
                  <a:gd name="connsiteX35" fmla="*/ 342900 w 457200"/>
                  <a:gd name="connsiteY35" fmla="*/ 143165 h 533978"/>
                  <a:gd name="connsiteX36" fmla="*/ 419100 w 457200"/>
                  <a:gd name="connsiteY36" fmla="*/ 143165 h 533978"/>
                  <a:gd name="connsiteX37" fmla="*/ 428625 w 457200"/>
                  <a:gd name="connsiteY37" fmla="*/ 133640 h 533978"/>
                  <a:gd name="connsiteX38" fmla="*/ 428625 w 457200"/>
                  <a:gd name="connsiteY38" fmla="*/ 57440 h 533978"/>
                  <a:gd name="connsiteX39" fmla="*/ 409575 w 457200"/>
                  <a:gd name="connsiteY39" fmla="*/ 57440 h 533978"/>
                  <a:gd name="connsiteX40" fmla="*/ 409575 w 457200"/>
                  <a:gd name="connsiteY40" fmla="*/ 115347 h 533978"/>
                  <a:gd name="connsiteX41" fmla="*/ 259556 w 457200"/>
                  <a:gd name="connsiteY41" fmla="*/ 10332 h 533978"/>
                  <a:gd name="connsiteX42" fmla="*/ 197067 w 457200"/>
                  <a:gd name="connsiteY42" fmla="*/ 8336 h 533978"/>
                  <a:gd name="connsiteX43" fmla="*/ 27440 w 457200"/>
                  <a:gd name="connsiteY43" fmla="*/ 111590 h 533978"/>
                  <a:gd name="connsiteX44" fmla="*/ 0 w 457200"/>
                  <a:gd name="connsiteY44" fmla="*/ 160406 h 533978"/>
                  <a:gd name="connsiteX45" fmla="*/ 0 w 457200"/>
                  <a:gd name="connsiteY45" fmla="*/ 346195 h 533978"/>
                  <a:gd name="connsiteX46" fmla="*/ 9320 w 457200"/>
                  <a:gd name="connsiteY46" fmla="*/ 362575 h 533978"/>
                  <a:gd name="connsiteX47" fmla="*/ 19040 w 457200"/>
                  <a:gd name="connsiteY47" fmla="*/ 365267 h 533978"/>
                  <a:gd name="connsiteX48" fmla="*/ 28165 w 457200"/>
                  <a:gd name="connsiteY48" fmla="*/ 362919 h 533978"/>
                  <a:gd name="connsiteX49" fmla="*/ 118858 w 457200"/>
                  <a:gd name="connsiteY49" fmla="*/ 313452 h 533978"/>
                  <a:gd name="connsiteX50" fmla="*/ 123825 w 457200"/>
                  <a:gd name="connsiteY50" fmla="*/ 305090 h 533978"/>
                  <a:gd name="connsiteX51" fmla="*/ 123825 w 457200"/>
                  <a:gd name="connsiteY51" fmla="*/ 244303 h 533978"/>
                  <a:gd name="connsiteX52" fmla="*/ 156661 w 457200"/>
                  <a:gd name="connsiteY52" fmla="*/ 227885 h 533978"/>
                  <a:gd name="connsiteX53" fmla="*/ 161925 w 457200"/>
                  <a:gd name="connsiteY53" fmla="*/ 219365 h 533978"/>
                  <a:gd name="connsiteX54" fmla="*/ 161925 w 457200"/>
                  <a:gd name="connsiteY54" fmla="*/ 181782 h 533978"/>
                  <a:gd name="connsiteX55" fmla="*/ 190007 w 457200"/>
                  <a:gd name="connsiteY55" fmla="*/ 164229 h 533978"/>
                  <a:gd name="connsiteX56" fmla="*/ 219075 w 457200"/>
                  <a:gd name="connsiteY56" fmla="*/ 186023 h 533978"/>
                  <a:gd name="connsiteX57" fmla="*/ 219075 w 457200"/>
                  <a:gd name="connsiteY57" fmla="*/ 347957 h 533978"/>
                  <a:gd name="connsiteX58" fmla="*/ 190500 w 457200"/>
                  <a:gd name="connsiteY58" fmla="*/ 369384 h 533978"/>
                  <a:gd name="connsiteX59" fmla="*/ 161925 w 457200"/>
                  <a:gd name="connsiteY59" fmla="*/ 347953 h 533978"/>
                  <a:gd name="connsiteX60" fmla="*/ 161925 w 457200"/>
                  <a:gd name="connsiteY60" fmla="*/ 310805 h 533978"/>
                  <a:gd name="connsiteX61" fmla="*/ 142875 w 457200"/>
                  <a:gd name="connsiteY61" fmla="*/ 321283 h 533978"/>
                  <a:gd name="connsiteX62" fmla="*/ 142875 w 457200"/>
                  <a:gd name="connsiteY62" fmla="*/ 352715 h 533978"/>
                  <a:gd name="connsiteX63" fmla="*/ 146689 w 457200"/>
                  <a:gd name="connsiteY63" fmla="*/ 360333 h 533978"/>
                  <a:gd name="connsiteX64" fmla="*/ 184789 w 457200"/>
                  <a:gd name="connsiteY64" fmla="*/ 388908 h 533978"/>
                  <a:gd name="connsiteX65" fmla="*/ 196211 w 457200"/>
                  <a:gd name="connsiteY65" fmla="*/ 388908 h 533978"/>
                  <a:gd name="connsiteX66" fmla="*/ 228600 w 457200"/>
                  <a:gd name="connsiteY66" fmla="*/ 364622 h 533978"/>
                  <a:gd name="connsiteX67" fmla="*/ 260989 w 457200"/>
                  <a:gd name="connsiteY67" fmla="*/ 388908 h 533978"/>
                  <a:gd name="connsiteX68" fmla="*/ 272411 w 457200"/>
                  <a:gd name="connsiteY68" fmla="*/ 388908 h 533978"/>
                  <a:gd name="connsiteX69" fmla="*/ 310511 w 457200"/>
                  <a:gd name="connsiteY69" fmla="*/ 360333 h 533978"/>
                  <a:gd name="connsiteX70" fmla="*/ 314325 w 457200"/>
                  <a:gd name="connsiteY70" fmla="*/ 352715 h 533978"/>
                  <a:gd name="connsiteX71" fmla="*/ 314325 w 457200"/>
                  <a:gd name="connsiteY71" fmla="*/ 320503 h 533978"/>
                  <a:gd name="connsiteX72" fmla="*/ 347161 w 457200"/>
                  <a:gd name="connsiteY72" fmla="*/ 304085 h 533978"/>
                  <a:gd name="connsiteX73" fmla="*/ 352425 w 457200"/>
                  <a:gd name="connsiteY73" fmla="*/ 295565 h 533978"/>
                  <a:gd name="connsiteX74" fmla="*/ 352425 w 457200"/>
                  <a:gd name="connsiteY74" fmla="*/ 234360 h 533978"/>
                  <a:gd name="connsiteX75" fmla="*/ 438150 w 457200"/>
                  <a:gd name="connsiteY75" fmla="*/ 184339 h 533978"/>
                  <a:gd name="connsiteX76" fmla="*/ 438150 w 457200"/>
                  <a:gd name="connsiteY76" fmla="*/ 373574 h 533978"/>
                  <a:gd name="connsiteX77" fmla="*/ 419863 w 457200"/>
                  <a:gd name="connsiteY77" fmla="*/ 406121 h 533978"/>
                  <a:gd name="connsiteX78" fmla="*/ 250236 w 457200"/>
                  <a:gd name="connsiteY78" fmla="*/ 509370 h 533978"/>
                  <a:gd name="connsiteX79" fmla="*/ 208564 w 457200"/>
                  <a:gd name="connsiteY79" fmla="*/ 508041 h 533978"/>
                  <a:gd name="connsiteX80" fmla="*/ 68315 w 457200"/>
                  <a:gd name="connsiteY80" fmla="*/ 409865 h 533978"/>
                  <a:gd name="connsiteX81" fmla="*/ 114300 w 457200"/>
                  <a:gd name="connsiteY81" fmla="*/ 409865 h 533978"/>
                  <a:gd name="connsiteX82" fmla="*/ 114300 w 457200"/>
                  <a:gd name="connsiteY82" fmla="*/ 390815 h 533978"/>
                  <a:gd name="connsiteX83" fmla="*/ 38100 w 457200"/>
                  <a:gd name="connsiteY83" fmla="*/ 390815 h 533978"/>
                  <a:gd name="connsiteX84" fmla="*/ 28575 w 457200"/>
                  <a:gd name="connsiteY84" fmla="*/ 400340 h 533978"/>
                  <a:gd name="connsiteX85" fmla="*/ 28575 w 457200"/>
                  <a:gd name="connsiteY85" fmla="*/ 476540 h 533978"/>
                  <a:gd name="connsiteX86" fmla="*/ 47625 w 457200"/>
                  <a:gd name="connsiteY86" fmla="*/ 476540 h 533978"/>
                  <a:gd name="connsiteX87" fmla="*/ 47625 w 457200"/>
                  <a:gd name="connsiteY87" fmla="*/ 418634 h 533978"/>
                  <a:gd name="connsiteX88" fmla="*/ 197644 w 457200"/>
                  <a:gd name="connsiteY88" fmla="*/ 523649 h 533978"/>
                  <a:gd name="connsiteX89" fmla="*/ 230423 w 457200"/>
                  <a:gd name="connsiteY89" fmla="*/ 533978 h 533978"/>
                  <a:gd name="connsiteX90" fmla="*/ 260133 w 457200"/>
                  <a:gd name="connsiteY90" fmla="*/ 525644 h 533978"/>
                  <a:gd name="connsiteX91" fmla="*/ 429759 w 457200"/>
                  <a:gd name="connsiteY91" fmla="*/ 422390 h 533978"/>
                  <a:gd name="connsiteX92" fmla="*/ 457200 w 457200"/>
                  <a:gd name="connsiteY92" fmla="*/ 373574 h 533978"/>
                  <a:gd name="connsiteX93" fmla="*/ 457200 w 457200"/>
                  <a:gd name="connsiteY93" fmla="*/ 184339 h 533978"/>
                  <a:gd name="connsiteX94" fmla="*/ 447638 w 457200"/>
                  <a:gd name="connsiteY94" fmla="*/ 167819 h 53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57200" h="533978">
                    <a:moveTo>
                      <a:pt x="447638" y="167819"/>
                    </a:moveTo>
                    <a:cubicBezTo>
                      <a:pt x="441638" y="164368"/>
                      <a:pt x="434513" y="164396"/>
                      <a:pt x="428551" y="167884"/>
                    </a:cubicBezTo>
                    <a:lnTo>
                      <a:pt x="338100" y="220663"/>
                    </a:lnTo>
                    <a:cubicBezTo>
                      <a:pt x="335170" y="222370"/>
                      <a:pt x="333375" y="225504"/>
                      <a:pt x="333375" y="228889"/>
                    </a:cubicBezTo>
                    <a:lnTo>
                      <a:pt x="333375" y="289677"/>
                    </a:lnTo>
                    <a:lnTo>
                      <a:pt x="300539" y="306094"/>
                    </a:lnTo>
                    <a:cubicBezTo>
                      <a:pt x="297312" y="307708"/>
                      <a:pt x="295275" y="311005"/>
                      <a:pt x="295275" y="314614"/>
                    </a:cubicBezTo>
                    <a:lnTo>
                      <a:pt x="295275" y="347952"/>
                    </a:lnTo>
                    <a:lnTo>
                      <a:pt x="266700" y="369383"/>
                    </a:lnTo>
                    <a:lnTo>
                      <a:pt x="238125" y="347957"/>
                    </a:lnTo>
                    <a:lnTo>
                      <a:pt x="238125" y="186023"/>
                    </a:lnTo>
                    <a:lnTo>
                      <a:pt x="266700" y="164596"/>
                    </a:lnTo>
                    <a:lnTo>
                      <a:pt x="295275" y="186027"/>
                    </a:lnTo>
                    <a:lnTo>
                      <a:pt x="295275" y="223174"/>
                    </a:lnTo>
                    <a:lnTo>
                      <a:pt x="314325" y="212221"/>
                    </a:lnTo>
                    <a:lnTo>
                      <a:pt x="314325" y="181264"/>
                    </a:lnTo>
                    <a:cubicBezTo>
                      <a:pt x="314325" y="178265"/>
                      <a:pt x="312912" y="175442"/>
                      <a:pt x="310511" y="173646"/>
                    </a:cubicBezTo>
                    <a:lnTo>
                      <a:pt x="272411" y="145071"/>
                    </a:lnTo>
                    <a:cubicBezTo>
                      <a:pt x="269025" y="142532"/>
                      <a:pt x="264375" y="142532"/>
                      <a:pt x="260989" y="145071"/>
                    </a:cubicBezTo>
                    <a:lnTo>
                      <a:pt x="228600" y="169358"/>
                    </a:lnTo>
                    <a:lnTo>
                      <a:pt x="196211" y="145071"/>
                    </a:lnTo>
                    <a:cubicBezTo>
                      <a:pt x="193067" y="142700"/>
                      <a:pt x="188798" y="142528"/>
                      <a:pt x="185449" y="144611"/>
                    </a:cubicBezTo>
                    <a:lnTo>
                      <a:pt x="147349" y="168424"/>
                    </a:lnTo>
                    <a:cubicBezTo>
                      <a:pt x="144568" y="170168"/>
                      <a:pt x="142875" y="173219"/>
                      <a:pt x="142875" y="176502"/>
                    </a:cubicBezTo>
                    <a:lnTo>
                      <a:pt x="142875" y="213477"/>
                    </a:lnTo>
                    <a:lnTo>
                      <a:pt x="110039" y="229894"/>
                    </a:lnTo>
                    <a:cubicBezTo>
                      <a:pt x="106812" y="231508"/>
                      <a:pt x="104775" y="234805"/>
                      <a:pt x="104775" y="238414"/>
                    </a:cubicBezTo>
                    <a:lnTo>
                      <a:pt x="104775" y="299434"/>
                    </a:lnTo>
                    <a:lnTo>
                      <a:pt x="19050" y="346195"/>
                    </a:lnTo>
                    <a:lnTo>
                      <a:pt x="19050" y="160406"/>
                    </a:lnTo>
                    <a:cubicBezTo>
                      <a:pt x="19050" y="147202"/>
                      <a:pt x="26063" y="134728"/>
                      <a:pt x="37337" y="127859"/>
                    </a:cubicBezTo>
                    <a:lnTo>
                      <a:pt x="206964" y="24610"/>
                    </a:lnTo>
                    <a:cubicBezTo>
                      <a:pt x="219893" y="16726"/>
                      <a:pt x="236255" y="17271"/>
                      <a:pt x="248636" y="25939"/>
                    </a:cubicBezTo>
                    <a:lnTo>
                      <a:pt x="388884" y="124115"/>
                    </a:lnTo>
                    <a:lnTo>
                      <a:pt x="342900" y="124115"/>
                    </a:lnTo>
                    <a:lnTo>
                      <a:pt x="342900" y="143165"/>
                    </a:lnTo>
                    <a:lnTo>
                      <a:pt x="419100" y="143165"/>
                    </a:lnTo>
                    <a:cubicBezTo>
                      <a:pt x="424364" y="143165"/>
                      <a:pt x="428625" y="138900"/>
                      <a:pt x="428625" y="133640"/>
                    </a:cubicBezTo>
                    <a:lnTo>
                      <a:pt x="428625" y="57440"/>
                    </a:lnTo>
                    <a:lnTo>
                      <a:pt x="409575" y="57440"/>
                    </a:lnTo>
                    <a:lnTo>
                      <a:pt x="409575" y="115347"/>
                    </a:lnTo>
                    <a:lnTo>
                      <a:pt x="259556" y="10332"/>
                    </a:lnTo>
                    <a:cubicBezTo>
                      <a:pt x="240971" y="-2681"/>
                      <a:pt x="216442" y="-3463"/>
                      <a:pt x="197067" y="8336"/>
                    </a:cubicBezTo>
                    <a:lnTo>
                      <a:pt x="27440" y="111590"/>
                    </a:lnTo>
                    <a:cubicBezTo>
                      <a:pt x="10511" y="121892"/>
                      <a:pt x="0" y="140597"/>
                      <a:pt x="0" y="160406"/>
                    </a:cubicBezTo>
                    <a:lnTo>
                      <a:pt x="0" y="346195"/>
                    </a:lnTo>
                    <a:cubicBezTo>
                      <a:pt x="0" y="352985"/>
                      <a:pt x="3488" y="359110"/>
                      <a:pt x="9320" y="362575"/>
                    </a:cubicBezTo>
                    <a:cubicBezTo>
                      <a:pt x="12343" y="364370"/>
                      <a:pt x="15692" y="365267"/>
                      <a:pt x="19040" y="365267"/>
                    </a:cubicBezTo>
                    <a:cubicBezTo>
                      <a:pt x="22166" y="365267"/>
                      <a:pt x="25292" y="364486"/>
                      <a:pt x="28165" y="362919"/>
                    </a:cubicBezTo>
                    <a:lnTo>
                      <a:pt x="118858" y="313452"/>
                    </a:lnTo>
                    <a:cubicBezTo>
                      <a:pt x="121918" y="311783"/>
                      <a:pt x="123825" y="308574"/>
                      <a:pt x="123825" y="305090"/>
                    </a:cubicBezTo>
                    <a:lnTo>
                      <a:pt x="123825" y="244303"/>
                    </a:lnTo>
                    <a:lnTo>
                      <a:pt x="156661" y="227885"/>
                    </a:lnTo>
                    <a:cubicBezTo>
                      <a:pt x="159888" y="226272"/>
                      <a:pt x="161925" y="222974"/>
                      <a:pt x="161925" y="219365"/>
                    </a:cubicBezTo>
                    <a:lnTo>
                      <a:pt x="161925" y="181782"/>
                    </a:lnTo>
                    <a:lnTo>
                      <a:pt x="190007" y="164229"/>
                    </a:lnTo>
                    <a:lnTo>
                      <a:pt x="219075" y="186023"/>
                    </a:lnTo>
                    <a:lnTo>
                      <a:pt x="219075" y="347957"/>
                    </a:lnTo>
                    <a:lnTo>
                      <a:pt x="190500" y="369384"/>
                    </a:lnTo>
                    <a:lnTo>
                      <a:pt x="161925" y="347953"/>
                    </a:lnTo>
                    <a:lnTo>
                      <a:pt x="161925" y="310805"/>
                    </a:lnTo>
                    <a:lnTo>
                      <a:pt x="142875" y="321283"/>
                    </a:lnTo>
                    <a:lnTo>
                      <a:pt x="142875" y="352715"/>
                    </a:lnTo>
                    <a:cubicBezTo>
                      <a:pt x="142875" y="355715"/>
                      <a:pt x="144289" y="358538"/>
                      <a:pt x="146689" y="360333"/>
                    </a:cubicBezTo>
                    <a:lnTo>
                      <a:pt x="184789" y="388908"/>
                    </a:lnTo>
                    <a:cubicBezTo>
                      <a:pt x="188174" y="391448"/>
                      <a:pt x="192825" y="391448"/>
                      <a:pt x="196211" y="388908"/>
                    </a:cubicBezTo>
                    <a:lnTo>
                      <a:pt x="228600" y="364622"/>
                    </a:lnTo>
                    <a:lnTo>
                      <a:pt x="260989" y="388908"/>
                    </a:lnTo>
                    <a:cubicBezTo>
                      <a:pt x="264374" y="391448"/>
                      <a:pt x="269025" y="391448"/>
                      <a:pt x="272411" y="388908"/>
                    </a:cubicBezTo>
                    <a:lnTo>
                      <a:pt x="310511" y="360333"/>
                    </a:lnTo>
                    <a:cubicBezTo>
                      <a:pt x="312911" y="358538"/>
                      <a:pt x="314325" y="355715"/>
                      <a:pt x="314325" y="352715"/>
                    </a:cubicBezTo>
                    <a:lnTo>
                      <a:pt x="314325" y="320503"/>
                    </a:lnTo>
                    <a:lnTo>
                      <a:pt x="347161" y="304085"/>
                    </a:lnTo>
                    <a:cubicBezTo>
                      <a:pt x="350388" y="302472"/>
                      <a:pt x="352425" y="299174"/>
                      <a:pt x="352425" y="295565"/>
                    </a:cubicBezTo>
                    <a:lnTo>
                      <a:pt x="352425" y="234360"/>
                    </a:lnTo>
                    <a:lnTo>
                      <a:pt x="438150" y="184339"/>
                    </a:lnTo>
                    <a:lnTo>
                      <a:pt x="438150" y="373574"/>
                    </a:lnTo>
                    <a:cubicBezTo>
                      <a:pt x="438150" y="386778"/>
                      <a:pt x="431137" y="399252"/>
                      <a:pt x="419863" y="406121"/>
                    </a:cubicBezTo>
                    <a:lnTo>
                      <a:pt x="250236" y="509370"/>
                    </a:lnTo>
                    <a:cubicBezTo>
                      <a:pt x="237297" y="517235"/>
                      <a:pt x="220945" y="516709"/>
                      <a:pt x="208564" y="508041"/>
                    </a:cubicBezTo>
                    <a:lnTo>
                      <a:pt x="68315" y="409865"/>
                    </a:lnTo>
                    <a:lnTo>
                      <a:pt x="114300" y="409865"/>
                    </a:lnTo>
                    <a:lnTo>
                      <a:pt x="114300" y="390815"/>
                    </a:lnTo>
                    <a:lnTo>
                      <a:pt x="38100" y="390815"/>
                    </a:lnTo>
                    <a:cubicBezTo>
                      <a:pt x="32836" y="390815"/>
                      <a:pt x="28575" y="395080"/>
                      <a:pt x="28575" y="400340"/>
                    </a:cubicBezTo>
                    <a:lnTo>
                      <a:pt x="28575" y="476540"/>
                    </a:lnTo>
                    <a:lnTo>
                      <a:pt x="47625" y="476540"/>
                    </a:lnTo>
                    <a:lnTo>
                      <a:pt x="47625" y="418634"/>
                    </a:lnTo>
                    <a:lnTo>
                      <a:pt x="197644" y="523649"/>
                    </a:lnTo>
                    <a:cubicBezTo>
                      <a:pt x="207457" y="530518"/>
                      <a:pt x="218926" y="533978"/>
                      <a:pt x="230423" y="533978"/>
                    </a:cubicBezTo>
                    <a:cubicBezTo>
                      <a:pt x="240692" y="533978"/>
                      <a:pt x="250989" y="531211"/>
                      <a:pt x="260133" y="525644"/>
                    </a:cubicBezTo>
                    <a:lnTo>
                      <a:pt x="429759" y="422390"/>
                    </a:lnTo>
                    <a:cubicBezTo>
                      <a:pt x="446689" y="412089"/>
                      <a:pt x="457200" y="393382"/>
                      <a:pt x="457200" y="373574"/>
                    </a:cubicBezTo>
                    <a:lnTo>
                      <a:pt x="457200" y="184339"/>
                    </a:lnTo>
                    <a:cubicBezTo>
                      <a:pt x="457200" y="177433"/>
                      <a:pt x="453628" y="171256"/>
                      <a:pt x="447638" y="167819"/>
                    </a:cubicBezTo>
                    <a:close/>
                  </a:path>
                </a:pathLst>
              </a:custGeom>
              <a:solidFill>
                <a:srgbClr val="FFFFFF"/>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4830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DCD62-686A-2D43-3972-0C4A095B579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CBB40FC-CE3B-8906-A1B2-37716AFFF22F}"/>
              </a:ext>
            </a:extLst>
          </p:cNvPr>
          <p:cNvSpPr>
            <a:spLocks noGrp="1"/>
          </p:cNvSpPr>
          <p:nvPr>
            <p:ph type="title"/>
          </p:nvPr>
        </p:nvSpPr>
        <p:spPr>
          <a:xfrm>
            <a:off x="432124" y="327148"/>
            <a:ext cx="7413273" cy="535531"/>
          </a:xfrm>
        </p:spPr>
        <p:txBody>
          <a:bodyPr anchor="ctr">
            <a:noAutofit/>
          </a:bodyPr>
          <a:lstStyle/>
          <a:p>
            <a:r>
              <a:rPr lang="en-US" sz="4000" b="1" dirty="0"/>
              <a:t>Engage a Specialist</a:t>
            </a:r>
          </a:p>
        </p:txBody>
      </p:sp>
      <p:sp>
        <p:nvSpPr>
          <p:cNvPr id="3" name="TextBox 2">
            <a:extLst>
              <a:ext uri="{FF2B5EF4-FFF2-40B4-BE49-F238E27FC236}">
                <a16:creationId xmlns:a16="http://schemas.microsoft.com/office/drawing/2014/main" id="{3AACEF20-D863-3F52-C98C-C27F6E74E0A1}"/>
              </a:ext>
            </a:extLst>
          </p:cNvPr>
          <p:cNvSpPr txBox="1"/>
          <p:nvPr/>
        </p:nvSpPr>
        <p:spPr>
          <a:xfrm>
            <a:off x="837311" y="1448361"/>
            <a:ext cx="10569679" cy="392429"/>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04876">
              <a:defRPr sz="1600" kern="0" spc="300">
                <a:solidFill>
                  <a:srgbClr val="FFFFFF"/>
                </a:solidFill>
                <a:latin typeface="+mj-lt"/>
                <a:ea typeface="Amazon Ember Display" panose="020F0603020204020204" pitchFamily="34" charset="0"/>
                <a:cs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Why to </a:t>
            </a:r>
            <a:r>
              <a:rPr lang="en-US" sz="1800" dirty="0">
                <a:latin typeface="Amazon Ember" panose="020B0603020204020204" pitchFamily="34" charset="0"/>
                <a:ea typeface="Amazon Ember" panose="020B0603020204020204" pitchFamily="34" charset="0"/>
                <a:cs typeface="Amazon Ember" panose="020B0603020204020204" pitchFamily="34" charset="0"/>
                <a:hlinkClick r:id="rId3"/>
              </a:rPr>
              <a:t>engage a migration specialist</a:t>
            </a:r>
            <a:r>
              <a:rPr lang="en-US" sz="18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9" name="Content Placeholder 2">
            <a:extLst>
              <a:ext uri="{FF2B5EF4-FFF2-40B4-BE49-F238E27FC236}">
                <a16:creationId xmlns:a16="http://schemas.microsoft.com/office/drawing/2014/main" id="{BA14F9B7-6938-C786-9499-BA0368BF8EAD}"/>
              </a:ext>
            </a:extLst>
          </p:cNvPr>
          <p:cNvSpPr txBox="1">
            <a:spLocks/>
          </p:cNvSpPr>
          <p:nvPr/>
        </p:nvSpPr>
        <p:spPr>
          <a:xfrm>
            <a:off x="3520538" y="3627435"/>
            <a:ext cx="2520000" cy="1440000"/>
          </a:xfrm>
          <a:prstGeom prst="rect">
            <a:avLst/>
          </a:prstGeom>
          <a:noFill/>
          <a:ln w="19050">
            <a:gradFill flip="none" rotWithShape="1">
              <a:gsLst>
                <a:gs pos="0">
                  <a:schemeClr val="accent1"/>
                </a:gs>
                <a:gs pos="52000">
                  <a:schemeClr val="accent2"/>
                </a:gs>
                <a:gs pos="100000">
                  <a:schemeClr val="accent5"/>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algn="ctr">
              <a:defRPr sz="16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License optimization scenarios to maximize cost savings</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7F6D11D7-8572-6361-6BB1-6542839C1659}"/>
              </a:ext>
            </a:extLst>
          </p:cNvPr>
          <p:cNvSpPr txBox="1"/>
          <p:nvPr/>
        </p:nvSpPr>
        <p:spPr>
          <a:xfrm>
            <a:off x="8886991" y="3627435"/>
            <a:ext cx="2520000" cy="1440000"/>
          </a:xfrm>
          <a:prstGeom prst="rect">
            <a:avLst/>
          </a:prstGeom>
          <a:noFill/>
          <a:ln w="19050">
            <a:gradFill flip="none" rotWithShape="1">
              <a:gsLst>
                <a:gs pos="0">
                  <a:schemeClr val="accent1"/>
                </a:gs>
                <a:gs pos="52000">
                  <a:schemeClr val="accent2"/>
                </a:gs>
                <a:gs pos="100000">
                  <a:schemeClr val="accent5"/>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Develop customized migration roadmap with prescriptive next steps</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049F55E8-3D42-41A2-C133-4BAB62DCECEA}"/>
              </a:ext>
            </a:extLst>
          </p:cNvPr>
          <p:cNvSpPr txBox="1"/>
          <p:nvPr/>
        </p:nvSpPr>
        <p:spPr>
          <a:xfrm>
            <a:off x="6203764" y="3627435"/>
            <a:ext cx="2520000" cy="1440000"/>
          </a:xfrm>
          <a:prstGeom prst="rect">
            <a:avLst/>
          </a:prstGeom>
          <a:noFill/>
          <a:ln w="19050">
            <a:gradFill flip="none" rotWithShape="1">
              <a:gsLst>
                <a:gs pos="0">
                  <a:schemeClr val="accent1"/>
                </a:gs>
                <a:gs pos="52000">
                  <a:schemeClr val="accent2"/>
                </a:gs>
                <a:gs pos="100000">
                  <a:schemeClr val="accent5"/>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dirty="0">
                <a:latin typeface="Amazon Ember" panose="020B0603020204020204" pitchFamily="34" charset="0"/>
                <a:ea typeface="Amazon Ember" panose="020B0603020204020204" pitchFamily="34" charset="0"/>
                <a:cs typeface="Amazon Ember" panose="020B0603020204020204" pitchFamily="34" charset="0"/>
              </a:rPr>
              <a:t>Deep dive into specific requirements</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9" name="Group 18">
            <a:extLst>
              <a:ext uri="{FF2B5EF4-FFF2-40B4-BE49-F238E27FC236}">
                <a16:creationId xmlns:a16="http://schemas.microsoft.com/office/drawing/2014/main" id="{1BB48A14-CC0E-3C25-4947-63F6D6B76F02}"/>
              </a:ext>
            </a:extLst>
          </p:cNvPr>
          <p:cNvGrpSpPr/>
          <p:nvPr/>
        </p:nvGrpSpPr>
        <p:grpSpPr>
          <a:xfrm>
            <a:off x="9491881" y="2071825"/>
            <a:ext cx="1310221" cy="1310221"/>
            <a:chOff x="463686" y="610089"/>
            <a:chExt cx="744628" cy="744628"/>
          </a:xfrm>
        </p:grpSpPr>
        <p:sp>
          <p:nvSpPr>
            <p:cNvPr id="26" name="Oval 25">
              <a:extLst>
                <a:ext uri="{FF2B5EF4-FFF2-40B4-BE49-F238E27FC236}">
                  <a16:creationId xmlns:a16="http://schemas.microsoft.com/office/drawing/2014/main" id="{DCADCFE6-196E-B940-4092-1C149A5B8FFC}"/>
                </a:ext>
              </a:extLst>
            </p:cNvPr>
            <p:cNvSpPr/>
            <p:nvPr/>
          </p:nvSpPr>
          <p:spPr>
            <a:xfrm>
              <a:off x="463686" y="610089"/>
              <a:ext cx="744628" cy="744628"/>
            </a:xfrm>
            <a:prstGeom prst="ellipse">
              <a:avLst/>
            </a:prstGeom>
            <a:solidFill>
              <a:schemeClr val="bg1"/>
            </a:solidFill>
            <a:ln w="19050">
              <a:gradFill flip="none" rotWithShape="1">
                <a:gsLst>
                  <a:gs pos="0">
                    <a:schemeClr val="accent1"/>
                  </a:gs>
                  <a:gs pos="52000">
                    <a:schemeClr val="accent2"/>
                  </a:gs>
                  <a:gs pos="100000">
                    <a:schemeClr val="accent5"/>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27" name="Group 26">
              <a:extLst>
                <a:ext uri="{FF2B5EF4-FFF2-40B4-BE49-F238E27FC236}">
                  <a16:creationId xmlns:a16="http://schemas.microsoft.com/office/drawing/2014/main" id="{A49D52E1-926E-6425-B666-706FA5E06F40}"/>
                </a:ext>
              </a:extLst>
            </p:cNvPr>
            <p:cNvGrpSpPr/>
            <p:nvPr/>
          </p:nvGrpSpPr>
          <p:grpSpPr>
            <a:xfrm>
              <a:off x="595534" y="741639"/>
              <a:ext cx="472233" cy="457934"/>
              <a:chOff x="3382125" y="1601320"/>
              <a:chExt cx="1618943" cy="1569924"/>
            </a:xfrm>
          </p:grpSpPr>
          <p:sp>
            <p:nvSpPr>
              <p:cNvPr id="28" name="Freeform: Shape 149">
                <a:extLst>
                  <a:ext uri="{FF2B5EF4-FFF2-40B4-BE49-F238E27FC236}">
                    <a16:creationId xmlns:a16="http://schemas.microsoft.com/office/drawing/2014/main" id="{43EB68BA-945D-9877-9DB4-B22D4BE5894A}"/>
                  </a:ext>
                </a:extLst>
              </p:cNvPr>
              <p:cNvSpPr/>
              <p:nvPr/>
            </p:nvSpPr>
            <p:spPr>
              <a:xfrm>
                <a:off x="3628281" y="2416366"/>
                <a:ext cx="343197" cy="35502"/>
              </a:xfrm>
              <a:custGeom>
                <a:avLst/>
                <a:gdLst>
                  <a:gd name="connsiteX0" fmla="*/ 4828 w 93334"/>
                  <a:gd name="connsiteY0" fmla="*/ 4828 h 9655"/>
                  <a:gd name="connsiteX1" fmla="*/ 89151 w 93334"/>
                  <a:gd name="connsiteY1" fmla="*/ 4828 h 9655"/>
                </a:gdLst>
                <a:ahLst/>
                <a:cxnLst>
                  <a:cxn ang="0">
                    <a:pos x="connsiteX0" y="connsiteY0"/>
                  </a:cxn>
                  <a:cxn ang="0">
                    <a:pos x="connsiteX1" y="connsiteY1"/>
                  </a:cxn>
                </a:cxnLst>
                <a:rect l="l" t="t" r="r" b="b"/>
                <a:pathLst>
                  <a:path w="93334" h="9655">
                    <a:moveTo>
                      <a:pt x="4828" y="4828"/>
                    </a:moveTo>
                    <a:lnTo>
                      <a:pt x="89151" y="4828"/>
                    </a:lnTo>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29" name="Freeform: Shape 150">
                <a:extLst>
                  <a:ext uri="{FF2B5EF4-FFF2-40B4-BE49-F238E27FC236}">
                    <a16:creationId xmlns:a16="http://schemas.microsoft.com/office/drawing/2014/main" id="{0FD94711-DAB7-1763-9047-CA1283554CBF}"/>
                  </a:ext>
                </a:extLst>
              </p:cNvPr>
              <p:cNvSpPr/>
              <p:nvPr/>
            </p:nvSpPr>
            <p:spPr>
              <a:xfrm>
                <a:off x="3382125" y="1601320"/>
                <a:ext cx="1618943" cy="1029253"/>
              </a:xfrm>
              <a:custGeom>
                <a:avLst/>
                <a:gdLst>
                  <a:gd name="connsiteX0" fmla="*/ 170256 w 447363"/>
                  <a:gd name="connsiteY0" fmla="*/ 284739 h 286441"/>
                  <a:gd name="connsiteX1" fmla="*/ 69197 w 447363"/>
                  <a:gd name="connsiteY1" fmla="*/ 284739 h 286441"/>
                  <a:gd name="connsiteX2" fmla="*/ 45380 w 447363"/>
                  <a:gd name="connsiteY2" fmla="*/ 277980 h 286441"/>
                  <a:gd name="connsiteX3" fmla="*/ 4828 w 447363"/>
                  <a:gd name="connsiteY3" fmla="*/ 205243 h 286441"/>
                  <a:gd name="connsiteX4" fmla="*/ 65334 w 447363"/>
                  <a:gd name="connsiteY4" fmla="*/ 128644 h 286441"/>
                  <a:gd name="connsiteX5" fmla="*/ 65334 w 447363"/>
                  <a:gd name="connsiteY5" fmla="*/ 128644 h 286441"/>
                  <a:gd name="connsiteX6" fmla="*/ 64369 w 447363"/>
                  <a:gd name="connsiteY6" fmla="*/ 115127 h 286441"/>
                  <a:gd name="connsiteX7" fmla="*/ 130669 w 447363"/>
                  <a:gd name="connsiteY7" fmla="*/ 14390 h 286441"/>
                  <a:gd name="connsiteX8" fmla="*/ 256510 w 447363"/>
                  <a:gd name="connsiteY8" fmla="*/ 38850 h 286441"/>
                  <a:gd name="connsiteX9" fmla="*/ 287407 w 447363"/>
                  <a:gd name="connsiteY9" fmla="*/ 88414 h 286441"/>
                  <a:gd name="connsiteX10" fmla="*/ 324419 w 447363"/>
                  <a:gd name="connsiteY10" fmla="*/ 69425 h 286441"/>
                  <a:gd name="connsiteX11" fmla="*/ 373983 w 447363"/>
                  <a:gd name="connsiteY11" fmla="*/ 126391 h 286441"/>
                  <a:gd name="connsiteX12" fmla="*/ 373661 w 447363"/>
                  <a:gd name="connsiteY12" fmla="*/ 127357 h 286441"/>
                  <a:gd name="connsiteX13" fmla="*/ 445111 w 447363"/>
                  <a:gd name="connsiteY13" fmla="*/ 205887 h 286441"/>
                  <a:gd name="connsiteX14" fmla="*/ 395225 w 447363"/>
                  <a:gd name="connsiteY14" fmla="*/ 279268 h 286441"/>
                  <a:gd name="connsiteX0" fmla="*/ 165428 w 440283"/>
                  <a:gd name="connsiteY0" fmla="*/ 279912 h 279912"/>
                  <a:gd name="connsiteX1" fmla="*/ 64369 w 440283"/>
                  <a:gd name="connsiteY1" fmla="*/ 279912 h 279912"/>
                  <a:gd name="connsiteX2" fmla="*/ 40552 w 440283"/>
                  <a:gd name="connsiteY2" fmla="*/ 273153 h 279912"/>
                  <a:gd name="connsiteX3" fmla="*/ 0 w 440283"/>
                  <a:gd name="connsiteY3" fmla="*/ 200416 h 279912"/>
                  <a:gd name="connsiteX4" fmla="*/ 60506 w 440283"/>
                  <a:gd name="connsiteY4" fmla="*/ 123817 h 279912"/>
                  <a:gd name="connsiteX5" fmla="*/ 60506 w 440283"/>
                  <a:gd name="connsiteY5" fmla="*/ 123817 h 279912"/>
                  <a:gd name="connsiteX6" fmla="*/ 59541 w 440283"/>
                  <a:gd name="connsiteY6" fmla="*/ 110300 h 279912"/>
                  <a:gd name="connsiteX7" fmla="*/ 125841 w 440283"/>
                  <a:gd name="connsiteY7" fmla="*/ 9563 h 279912"/>
                  <a:gd name="connsiteX8" fmla="*/ 251682 w 440283"/>
                  <a:gd name="connsiteY8" fmla="*/ 34023 h 279912"/>
                  <a:gd name="connsiteX9" fmla="*/ 282579 w 440283"/>
                  <a:gd name="connsiteY9" fmla="*/ 83587 h 279912"/>
                  <a:gd name="connsiteX10" fmla="*/ 319591 w 440283"/>
                  <a:gd name="connsiteY10" fmla="*/ 64598 h 279912"/>
                  <a:gd name="connsiteX11" fmla="*/ 369155 w 440283"/>
                  <a:gd name="connsiteY11" fmla="*/ 121564 h 279912"/>
                  <a:gd name="connsiteX12" fmla="*/ 368833 w 440283"/>
                  <a:gd name="connsiteY12" fmla="*/ 122530 h 279912"/>
                  <a:gd name="connsiteX13" fmla="*/ 440283 w 440283"/>
                  <a:gd name="connsiteY13" fmla="*/ 201060 h 279912"/>
                  <a:gd name="connsiteX14" fmla="*/ 411120 w 440283"/>
                  <a:gd name="connsiteY14" fmla="*/ 264079 h 279912"/>
                  <a:gd name="connsiteX0" fmla="*/ 165428 w 440283"/>
                  <a:gd name="connsiteY0" fmla="*/ 279912 h 279912"/>
                  <a:gd name="connsiteX1" fmla="*/ 64369 w 440283"/>
                  <a:gd name="connsiteY1" fmla="*/ 279912 h 279912"/>
                  <a:gd name="connsiteX2" fmla="*/ 40552 w 440283"/>
                  <a:gd name="connsiteY2" fmla="*/ 273153 h 279912"/>
                  <a:gd name="connsiteX3" fmla="*/ 0 w 440283"/>
                  <a:gd name="connsiteY3" fmla="*/ 200416 h 279912"/>
                  <a:gd name="connsiteX4" fmla="*/ 60506 w 440283"/>
                  <a:gd name="connsiteY4" fmla="*/ 123817 h 279912"/>
                  <a:gd name="connsiteX5" fmla="*/ 60506 w 440283"/>
                  <a:gd name="connsiteY5" fmla="*/ 123817 h 279912"/>
                  <a:gd name="connsiteX6" fmla="*/ 59541 w 440283"/>
                  <a:gd name="connsiteY6" fmla="*/ 110300 h 279912"/>
                  <a:gd name="connsiteX7" fmla="*/ 125841 w 440283"/>
                  <a:gd name="connsiteY7" fmla="*/ 9563 h 279912"/>
                  <a:gd name="connsiteX8" fmla="*/ 251682 w 440283"/>
                  <a:gd name="connsiteY8" fmla="*/ 34023 h 279912"/>
                  <a:gd name="connsiteX9" fmla="*/ 282579 w 440283"/>
                  <a:gd name="connsiteY9" fmla="*/ 83587 h 279912"/>
                  <a:gd name="connsiteX10" fmla="*/ 319591 w 440283"/>
                  <a:gd name="connsiteY10" fmla="*/ 64598 h 279912"/>
                  <a:gd name="connsiteX11" fmla="*/ 369155 w 440283"/>
                  <a:gd name="connsiteY11" fmla="*/ 121564 h 279912"/>
                  <a:gd name="connsiteX12" fmla="*/ 368833 w 440283"/>
                  <a:gd name="connsiteY12" fmla="*/ 122530 h 279912"/>
                  <a:gd name="connsiteX13" fmla="*/ 440283 w 440283"/>
                  <a:gd name="connsiteY13" fmla="*/ 201060 h 279912"/>
                  <a:gd name="connsiteX14" fmla="*/ 411120 w 440283"/>
                  <a:gd name="connsiteY14" fmla="*/ 264079 h 279912"/>
                  <a:gd name="connsiteX0" fmla="*/ 165428 w 440283"/>
                  <a:gd name="connsiteY0" fmla="*/ 279912 h 279912"/>
                  <a:gd name="connsiteX1" fmla="*/ 64369 w 440283"/>
                  <a:gd name="connsiteY1" fmla="*/ 279912 h 279912"/>
                  <a:gd name="connsiteX2" fmla="*/ 40552 w 440283"/>
                  <a:gd name="connsiteY2" fmla="*/ 273153 h 279912"/>
                  <a:gd name="connsiteX3" fmla="*/ 0 w 440283"/>
                  <a:gd name="connsiteY3" fmla="*/ 200416 h 279912"/>
                  <a:gd name="connsiteX4" fmla="*/ 60506 w 440283"/>
                  <a:gd name="connsiteY4" fmla="*/ 123817 h 279912"/>
                  <a:gd name="connsiteX5" fmla="*/ 60506 w 440283"/>
                  <a:gd name="connsiteY5" fmla="*/ 123817 h 279912"/>
                  <a:gd name="connsiteX6" fmla="*/ 59541 w 440283"/>
                  <a:gd name="connsiteY6" fmla="*/ 110300 h 279912"/>
                  <a:gd name="connsiteX7" fmla="*/ 125841 w 440283"/>
                  <a:gd name="connsiteY7" fmla="*/ 9563 h 279912"/>
                  <a:gd name="connsiteX8" fmla="*/ 251682 w 440283"/>
                  <a:gd name="connsiteY8" fmla="*/ 34023 h 279912"/>
                  <a:gd name="connsiteX9" fmla="*/ 282579 w 440283"/>
                  <a:gd name="connsiteY9" fmla="*/ 83587 h 279912"/>
                  <a:gd name="connsiteX10" fmla="*/ 319591 w 440283"/>
                  <a:gd name="connsiteY10" fmla="*/ 64598 h 279912"/>
                  <a:gd name="connsiteX11" fmla="*/ 369155 w 440283"/>
                  <a:gd name="connsiteY11" fmla="*/ 121564 h 279912"/>
                  <a:gd name="connsiteX12" fmla="*/ 368833 w 440283"/>
                  <a:gd name="connsiteY12" fmla="*/ 122530 h 279912"/>
                  <a:gd name="connsiteX13" fmla="*/ 440283 w 440283"/>
                  <a:gd name="connsiteY13" fmla="*/ 201060 h 279912"/>
                  <a:gd name="connsiteX14" fmla="*/ 411120 w 440283"/>
                  <a:gd name="connsiteY14" fmla="*/ 264079 h 279912"/>
                  <a:gd name="connsiteX0" fmla="*/ 165428 w 440283"/>
                  <a:gd name="connsiteY0" fmla="*/ 279912 h 279912"/>
                  <a:gd name="connsiteX1" fmla="*/ 64369 w 440283"/>
                  <a:gd name="connsiteY1" fmla="*/ 279912 h 279912"/>
                  <a:gd name="connsiteX2" fmla="*/ 40552 w 440283"/>
                  <a:gd name="connsiteY2" fmla="*/ 273153 h 279912"/>
                  <a:gd name="connsiteX3" fmla="*/ 0 w 440283"/>
                  <a:gd name="connsiteY3" fmla="*/ 200416 h 279912"/>
                  <a:gd name="connsiteX4" fmla="*/ 60506 w 440283"/>
                  <a:gd name="connsiteY4" fmla="*/ 123817 h 279912"/>
                  <a:gd name="connsiteX5" fmla="*/ 60506 w 440283"/>
                  <a:gd name="connsiteY5" fmla="*/ 123817 h 279912"/>
                  <a:gd name="connsiteX6" fmla="*/ 59541 w 440283"/>
                  <a:gd name="connsiteY6" fmla="*/ 110300 h 279912"/>
                  <a:gd name="connsiteX7" fmla="*/ 125841 w 440283"/>
                  <a:gd name="connsiteY7" fmla="*/ 9563 h 279912"/>
                  <a:gd name="connsiteX8" fmla="*/ 251682 w 440283"/>
                  <a:gd name="connsiteY8" fmla="*/ 34023 h 279912"/>
                  <a:gd name="connsiteX9" fmla="*/ 282579 w 440283"/>
                  <a:gd name="connsiteY9" fmla="*/ 83587 h 279912"/>
                  <a:gd name="connsiteX10" fmla="*/ 319591 w 440283"/>
                  <a:gd name="connsiteY10" fmla="*/ 64598 h 279912"/>
                  <a:gd name="connsiteX11" fmla="*/ 369155 w 440283"/>
                  <a:gd name="connsiteY11" fmla="*/ 121564 h 279912"/>
                  <a:gd name="connsiteX12" fmla="*/ 368833 w 440283"/>
                  <a:gd name="connsiteY12" fmla="*/ 122530 h 279912"/>
                  <a:gd name="connsiteX13" fmla="*/ 440283 w 440283"/>
                  <a:gd name="connsiteY13" fmla="*/ 201060 h 279912"/>
                  <a:gd name="connsiteX14" fmla="*/ 411120 w 440283"/>
                  <a:gd name="connsiteY14" fmla="*/ 264079 h 27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283" h="279912">
                    <a:moveTo>
                      <a:pt x="165428" y="279912"/>
                    </a:moveTo>
                    <a:lnTo>
                      <a:pt x="64369" y="279912"/>
                    </a:lnTo>
                    <a:cubicBezTo>
                      <a:pt x="56001" y="279912"/>
                      <a:pt x="47633" y="277659"/>
                      <a:pt x="40552" y="273153"/>
                    </a:cubicBezTo>
                    <a:cubicBezTo>
                      <a:pt x="24460" y="263176"/>
                      <a:pt x="0" y="241612"/>
                      <a:pt x="0" y="200416"/>
                    </a:cubicBezTo>
                    <a:cubicBezTo>
                      <a:pt x="0" y="152140"/>
                      <a:pt x="32184" y="130898"/>
                      <a:pt x="60506" y="123817"/>
                    </a:cubicBezTo>
                    <a:lnTo>
                      <a:pt x="60506" y="123817"/>
                    </a:lnTo>
                    <a:cubicBezTo>
                      <a:pt x="59863" y="119312"/>
                      <a:pt x="59541" y="114806"/>
                      <a:pt x="59541" y="110300"/>
                    </a:cubicBezTo>
                    <a:cubicBezTo>
                      <a:pt x="59541" y="71035"/>
                      <a:pt x="86576" y="25655"/>
                      <a:pt x="125841" y="9563"/>
                    </a:cubicBezTo>
                    <a:cubicBezTo>
                      <a:pt x="175727" y="-11357"/>
                      <a:pt x="221429" y="4413"/>
                      <a:pt x="251682" y="34023"/>
                    </a:cubicBezTo>
                    <a:cubicBezTo>
                      <a:pt x="265521" y="47862"/>
                      <a:pt x="275820" y="64920"/>
                      <a:pt x="282579" y="83587"/>
                    </a:cubicBezTo>
                    <a:cubicBezTo>
                      <a:pt x="291913" y="71035"/>
                      <a:pt x="305752" y="64598"/>
                      <a:pt x="319591" y="64598"/>
                    </a:cubicBezTo>
                    <a:cubicBezTo>
                      <a:pt x="343086" y="64598"/>
                      <a:pt x="366581" y="83265"/>
                      <a:pt x="369155" y="121564"/>
                    </a:cubicBezTo>
                    <a:lnTo>
                      <a:pt x="368833" y="122530"/>
                    </a:lnTo>
                    <a:cubicBezTo>
                      <a:pt x="394903" y="126714"/>
                      <a:pt x="440283" y="144737"/>
                      <a:pt x="440283" y="201060"/>
                    </a:cubicBezTo>
                    <a:cubicBezTo>
                      <a:pt x="440283" y="246440"/>
                      <a:pt x="418177" y="256748"/>
                      <a:pt x="411120" y="264079"/>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30" name="Freeform: Shape 152">
                <a:extLst>
                  <a:ext uri="{FF2B5EF4-FFF2-40B4-BE49-F238E27FC236}">
                    <a16:creationId xmlns:a16="http://schemas.microsoft.com/office/drawing/2014/main" id="{2B1724A1-F2B3-47BB-4764-254D0FE8D49F}"/>
                  </a:ext>
                </a:extLst>
              </p:cNvPr>
              <p:cNvSpPr/>
              <p:nvPr/>
            </p:nvSpPr>
            <p:spPr>
              <a:xfrm>
                <a:off x="4570207" y="2745207"/>
                <a:ext cx="414204" cy="426037"/>
              </a:xfrm>
              <a:custGeom>
                <a:avLst/>
                <a:gdLst>
                  <a:gd name="connsiteX0" fmla="*/ 36368 w 112645"/>
                  <a:gd name="connsiteY0" fmla="*/ 4828 h 115864"/>
                  <a:gd name="connsiteX1" fmla="*/ 103956 w 112645"/>
                  <a:gd name="connsiteY1" fmla="*/ 72737 h 115864"/>
                  <a:gd name="connsiteX2" fmla="*/ 103634 w 112645"/>
                  <a:gd name="connsiteY2" fmla="*/ 104921 h 115864"/>
                  <a:gd name="connsiteX3" fmla="*/ 103634 w 112645"/>
                  <a:gd name="connsiteY3" fmla="*/ 104921 h 115864"/>
                  <a:gd name="connsiteX4" fmla="*/ 71450 w 112645"/>
                  <a:gd name="connsiteY4" fmla="*/ 105243 h 115864"/>
                  <a:gd name="connsiteX5" fmla="*/ 4828 w 112645"/>
                  <a:gd name="connsiteY5" fmla="*/ 38621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45" h="115864">
                    <a:moveTo>
                      <a:pt x="36368" y="4828"/>
                    </a:moveTo>
                    <a:lnTo>
                      <a:pt x="103956" y="72737"/>
                    </a:lnTo>
                    <a:cubicBezTo>
                      <a:pt x="112646" y="81427"/>
                      <a:pt x="112646" y="95910"/>
                      <a:pt x="103634" y="104921"/>
                    </a:cubicBezTo>
                    <a:lnTo>
                      <a:pt x="103634" y="104921"/>
                    </a:lnTo>
                    <a:cubicBezTo>
                      <a:pt x="94622" y="113933"/>
                      <a:pt x="80139" y="114255"/>
                      <a:pt x="71450" y="105243"/>
                    </a:cubicBezTo>
                    <a:lnTo>
                      <a:pt x="4828" y="38621"/>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31" name="Freeform: Shape 153">
                <a:extLst>
                  <a:ext uri="{FF2B5EF4-FFF2-40B4-BE49-F238E27FC236}">
                    <a16:creationId xmlns:a16="http://schemas.microsoft.com/office/drawing/2014/main" id="{140966A6-4581-841F-C160-32A580311EE9}"/>
                  </a:ext>
                </a:extLst>
              </p:cNvPr>
              <p:cNvSpPr/>
              <p:nvPr/>
            </p:nvSpPr>
            <p:spPr>
              <a:xfrm>
                <a:off x="3540705" y="2285007"/>
                <a:ext cx="331360" cy="35502"/>
              </a:xfrm>
              <a:custGeom>
                <a:avLst/>
                <a:gdLst>
                  <a:gd name="connsiteX0" fmla="*/ 4828 w 90116"/>
                  <a:gd name="connsiteY0" fmla="*/ 4828 h 9655"/>
                  <a:gd name="connsiteX1" fmla="*/ 87542 w 90116"/>
                  <a:gd name="connsiteY1" fmla="*/ 4828 h 9655"/>
                </a:gdLst>
                <a:ahLst/>
                <a:cxnLst>
                  <a:cxn ang="0">
                    <a:pos x="connsiteX0" y="connsiteY0"/>
                  </a:cxn>
                  <a:cxn ang="0">
                    <a:pos x="connsiteX1" y="connsiteY1"/>
                  </a:cxn>
                </a:cxnLst>
                <a:rect l="l" t="t" r="r" b="b"/>
                <a:pathLst>
                  <a:path w="90116" h="9655">
                    <a:moveTo>
                      <a:pt x="4828" y="4828"/>
                    </a:moveTo>
                    <a:lnTo>
                      <a:pt x="87542" y="4828"/>
                    </a:lnTo>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32" name="Freeform: Shape 154">
                <a:extLst>
                  <a:ext uri="{FF2B5EF4-FFF2-40B4-BE49-F238E27FC236}">
                    <a16:creationId xmlns:a16="http://schemas.microsoft.com/office/drawing/2014/main" id="{172D6E6D-A7B8-940D-C44E-D864C59910AD}"/>
                  </a:ext>
                </a:extLst>
              </p:cNvPr>
              <p:cNvSpPr/>
              <p:nvPr/>
            </p:nvSpPr>
            <p:spPr>
              <a:xfrm>
                <a:off x="3913487" y="2285007"/>
                <a:ext cx="142011" cy="35502"/>
              </a:xfrm>
              <a:custGeom>
                <a:avLst/>
                <a:gdLst>
                  <a:gd name="connsiteX0" fmla="*/ 4828 w 38621"/>
                  <a:gd name="connsiteY0" fmla="*/ 4828 h 9655"/>
                  <a:gd name="connsiteX1" fmla="*/ 35081 w 38621"/>
                  <a:gd name="connsiteY1" fmla="*/ 4828 h 9655"/>
                </a:gdLst>
                <a:ahLst/>
                <a:cxnLst>
                  <a:cxn ang="0">
                    <a:pos x="connsiteX0" y="connsiteY0"/>
                  </a:cxn>
                  <a:cxn ang="0">
                    <a:pos x="connsiteX1" y="connsiteY1"/>
                  </a:cxn>
                </a:cxnLst>
                <a:rect l="l" t="t" r="r" b="b"/>
                <a:pathLst>
                  <a:path w="38621" h="9655">
                    <a:moveTo>
                      <a:pt x="4828" y="4828"/>
                    </a:moveTo>
                    <a:lnTo>
                      <a:pt x="35081" y="4828"/>
                    </a:lnTo>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33" name="Freeform: Shape 155">
                <a:extLst>
                  <a:ext uri="{FF2B5EF4-FFF2-40B4-BE49-F238E27FC236}">
                    <a16:creationId xmlns:a16="http://schemas.microsoft.com/office/drawing/2014/main" id="{4BD7A4BA-7FB9-4D02-694F-6ED1D04659FA}"/>
                  </a:ext>
                </a:extLst>
              </p:cNvPr>
              <p:cNvSpPr/>
              <p:nvPr/>
            </p:nvSpPr>
            <p:spPr>
              <a:xfrm>
                <a:off x="3738338" y="2153645"/>
                <a:ext cx="426037" cy="35502"/>
              </a:xfrm>
              <a:custGeom>
                <a:avLst/>
                <a:gdLst>
                  <a:gd name="connsiteX0" fmla="*/ 4828 w 115864"/>
                  <a:gd name="connsiteY0" fmla="*/ 4828 h 9655"/>
                  <a:gd name="connsiteX1" fmla="*/ 112967 w 115864"/>
                  <a:gd name="connsiteY1" fmla="*/ 4828 h 9655"/>
                </a:gdLst>
                <a:ahLst/>
                <a:cxnLst>
                  <a:cxn ang="0">
                    <a:pos x="connsiteX0" y="connsiteY0"/>
                  </a:cxn>
                  <a:cxn ang="0">
                    <a:pos x="connsiteX1" y="connsiteY1"/>
                  </a:cxn>
                </a:cxnLst>
                <a:rect l="l" t="t" r="r" b="b"/>
                <a:pathLst>
                  <a:path w="115864" h="9655">
                    <a:moveTo>
                      <a:pt x="4828" y="4828"/>
                    </a:moveTo>
                    <a:lnTo>
                      <a:pt x="112967" y="4828"/>
                    </a:lnTo>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grpSp>
            <p:nvGrpSpPr>
              <p:cNvPr id="34" name="Graphic 88">
                <a:extLst>
                  <a:ext uri="{FF2B5EF4-FFF2-40B4-BE49-F238E27FC236}">
                    <a16:creationId xmlns:a16="http://schemas.microsoft.com/office/drawing/2014/main" id="{C9C88DA0-93ED-5299-4151-5ADF528DD723}"/>
                  </a:ext>
                </a:extLst>
              </p:cNvPr>
              <p:cNvGrpSpPr/>
              <p:nvPr/>
            </p:nvGrpSpPr>
            <p:grpSpPr>
              <a:xfrm>
                <a:off x="4032309" y="2186321"/>
                <a:ext cx="820444" cy="862616"/>
                <a:chOff x="11383396" y="3147420"/>
                <a:chExt cx="275499" cy="289660"/>
              </a:xfrm>
            </p:grpSpPr>
            <p:sp>
              <p:nvSpPr>
                <p:cNvPr id="35" name="Freeform: Shape 166">
                  <a:extLst>
                    <a:ext uri="{FF2B5EF4-FFF2-40B4-BE49-F238E27FC236}">
                      <a16:creationId xmlns:a16="http://schemas.microsoft.com/office/drawing/2014/main" id="{E8C5BADF-1C71-C737-B042-00C6BBE6FDB9}"/>
                    </a:ext>
                  </a:extLst>
                </p:cNvPr>
                <p:cNvSpPr/>
                <p:nvPr/>
              </p:nvSpPr>
              <p:spPr>
                <a:xfrm>
                  <a:off x="11418155" y="3183145"/>
                  <a:ext cx="205980" cy="212417"/>
                </a:xfrm>
                <a:custGeom>
                  <a:avLst/>
                  <a:gdLst>
                    <a:gd name="connsiteX0" fmla="*/ 204049 w 205980"/>
                    <a:gd name="connsiteY0" fmla="*/ 134209 h 212417"/>
                    <a:gd name="connsiteX1" fmla="*/ 104599 w 205980"/>
                    <a:gd name="connsiteY1" fmla="*/ 208233 h 212417"/>
                    <a:gd name="connsiteX2" fmla="*/ 5150 w 205980"/>
                    <a:gd name="connsiteY2" fmla="*/ 134209 h 212417"/>
                    <a:gd name="connsiteX3" fmla="*/ 133887 w 205980"/>
                    <a:gd name="connsiteY3" fmla="*/ 4828 h 212417"/>
                    <a:gd name="connsiteX4" fmla="*/ 203728 w 205980"/>
                    <a:gd name="connsiteY4" fmla="*/ 74668 h 212417"/>
                    <a:gd name="connsiteX5" fmla="*/ 4828 w 205980"/>
                    <a:gd name="connsiteY5" fmla="*/ 74346 h 212417"/>
                    <a:gd name="connsiteX6" fmla="*/ 74346 w 205980"/>
                    <a:gd name="connsiteY6"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80" h="212417">
                      <a:moveTo>
                        <a:pt x="204049" y="134209"/>
                      </a:moveTo>
                      <a:cubicBezTo>
                        <a:pt x="191176" y="177014"/>
                        <a:pt x="151267" y="208233"/>
                        <a:pt x="104599" y="208233"/>
                      </a:cubicBezTo>
                      <a:cubicBezTo>
                        <a:pt x="57610" y="208233"/>
                        <a:pt x="17701" y="177014"/>
                        <a:pt x="5150" y="134209"/>
                      </a:cubicBezTo>
                      <a:moveTo>
                        <a:pt x="133887" y="4828"/>
                      </a:moveTo>
                      <a:cubicBezTo>
                        <a:pt x="167359" y="14805"/>
                        <a:pt x="193750" y="41196"/>
                        <a:pt x="203728" y="74668"/>
                      </a:cubicBezTo>
                      <a:moveTo>
                        <a:pt x="4828" y="74346"/>
                      </a:moveTo>
                      <a:cubicBezTo>
                        <a:pt x="14805" y="41196"/>
                        <a:pt x="40874" y="14805"/>
                        <a:pt x="74346" y="4828"/>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36" name="Freeform: Shape 160">
                  <a:extLst>
                    <a:ext uri="{FF2B5EF4-FFF2-40B4-BE49-F238E27FC236}">
                      <a16:creationId xmlns:a16="http://schemas.microsoft.com/office/drawing/2014/main" id="{CEBA7B21-E334-19F9-0112-481138A07EFA}"/>
                    </a:ext>
                  </a:extLst>
                </p:cNvPr>
                <p:cNvSpPr/>
                <p:nvPr/>
              </p:nvSpPr>
              <p:spPr>
                <a:xfrm>
                  <a:off x="11517927" y="3207927"/>
                  <a:ext cx="9655" cy="228510"/>
                </a:xfrm>
                <a:custGeom>
                  <a:avLst/>
                  <a:gdLst>
                    <a:gd name="connsiteX0" fmla="*/ 4828 w 9655"/>
                    <a:gd name="connsiteY0" fmla="*/ 4828 h 228509"/>
                    <a:gd name="connsiteX1" fmla="*/ 4828 w 9655"/>
                    <a:gd name="connsiteY1" fmla="*/ 225935 h 228509"/>
                  </a:gdLst>
                  <a:ahLst/>
                  <a:cxnLst>
                    <a:cxn ang="0">
                      <a:pos x="connsiteX0" y="connsiteY0"/>
                    </a:cxn>
                    <a:cxn ang="0">
                      <a:pos x="connsiteX1" y="connsiteY1"/>
                    </a:cxn>
                  </a:cxnLst>
                  <a:rect l="l" t="t" r="r" b="b"/>
                  <a:pathLst>
                    <a:path w="9655" h="228509">
                      <a:moveTo>
                        <a:pt x="4828" y="4828"/>
                      </a:moveTo>
                      <a:lnTo>
                        <a:pt x="4828" y="225935"/>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37" name="Freeform: Shape 161">
                  <a:extLst>
                    <a:ext uri="{FF2B5EF4-FFF2-40B4-BE49-F238E27FC236}">
                      <a16:creationId xmlns:a16="http://schemas.microsoft.com/office/drawing/2014/main" id="{8861D616-8824-1B99-6BF9-488376BCF709}"/>
                    </a:ext>
                  </a:extLst>
                </p:cNvPr>
                <p:cNvSpPr/>
                <p:nvPr/>
              </p:nvSpPr>
              <p:spPr>
                <a:xfrm>
                  <a:off x="11443903" y="3282595"/>
                  <a:ext cx="41840" cy="154485"/>
                </a:xfrm>
                <a:custGeom>
                  <a:avLst/>
                  <a:gdLst>
                    <a:gd name="connsiteX0" fmla="*/ 4828 w 41839"/>
                    <a:gd name="connsiteY0" fmla="*/ 4828 h 154485"/>
                    <a:gd name="connsiteX1" fmla="*/ 37012 w 41839"/>
                    <a:gd name="connsiteY1" fmla="*/ 4828 h 154485"/>
                    <a:gd name="connsiteX2" fmla="*/ 37012 w 41839"/>
                    <a:gd name="connsiteY2" fmla="*/ 151267 h 154485"/>
                  </a:gdLst>
                  <a:ahLst/>
                  <a:cxnLst>
                    <a:cxn ang="0">
                      <a:pos x="connsiteX0" y="connsiteY0"/>
                    </a:cxn>
                    <a:cxn ang="0">
                      <a:pos x="connsiteX1" y="connsiteY1"/>
                    </a:cxn>
                    <a:cxn ang="0">
                      <a:pos x="connsiteX2" y="connsiteY2"/>
                    </a:cxn>
                  </a:cxnLst>
                  <a:rect l="l" t="t" r="r" b="b"/>
                  <a:pathLst>
                    <a:path w="41839" h="154485">
                      <a:moveTo>
                        <a:pt x="4828" y="4828"/>
                      </a:moveTo>
                      <a:lnTo>
                        <a:pt x="37012" y="4828"/>
                      </a:lnTo>
                      <a:lnTo>
                        <a:pt x="37012" y="151267"/>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38" name="Freeform: Shape 162">
                  <a:extLst>
                    <a:ext uri="{FF2B5EF4-FFF2-40B4-BE49-F238E27FC236}">
                      <a16:creationId xmlns:a16="http://schemas.microsoft.com/office/drawing/2014/main" id="{6895B53F-1775-DF10-5A87-C2B40E96BE19}"/>
                    </a:ext>
                  </a:extLst>
                </p:cNvPr>
                <p:cNvSpPr/>
                <p:nvPr/>
              </p:nvSpPr>
              <p:spPr>
                <a:xfrm>
                  <a:off x="11559445" y="3282595"/>
                  <a:ext cx="38621" cy="154485"/>
                </a:xfrm>
                <a:custGeom>
                  <a:avLst/>
                  <a:gdLst>
                    <a:gd name="connsiteX0" fmla="*/ 36690 w 38621"/>
                    <a:gd name="connsiteY0" fmla="*/ 4828 h 154485"/>
                    <a:gd name="connsiteX1" fmla="*/ 4828 w 38621"/>
                    <a:gd name="connsiteY1" fmla="*/ 4828 h 154485"/>
                    <a:gd name="connsiteX2" fmla="*/ 4828 w 38621"/>
                    <a:gd name="connsiteY2" fmla="*/ 151267 h 154485"/>
                  </a:gdLst>
                  <a:ahLst/>
                  <a:cxnLst>
                    <a:cxn ang="0">
                      <a:pos x="connsiteX0" y="connsiteY0"/>
                    </a:cxn>
                    <a:cxn ang="0">
                      <a:pos x="connsiteX1" y="connsiteY1"/>
                    </a:cxn>
                    <a:cxn ang="0">
                      <a:pos x="connsiteX2" y="connsiteY2"/>
                    </a:cxn>
                  </a:cxnLst>
                  <a:rect l="l" t="t" r="r" b="b"/>
                  <a:pathLst>
                    <a:path w="38621" h="154485">
                      <a:moveTo>
                        <a:pt x="36690" y="4828"/>
                      </a:moveTo>
                      <a:lnTo>
                        <a:pt x="4828" y="4828"/>
                      </a:lnTo>
                      <a:lnTo>
                        <a:pt x="4828" y="151267"/>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39" name="Freeform: Shape 163">
                  <a:extLst>
                    <a:ext uri="{FF2B5EF4-FFF2-40B4-BE49-F238E27FC236}">
                      <a16:creationId xmlns:a16="http://schemas.microsoft.com/office/drawing/2014/main" id="{1D54541F-FBD0-66C2-86C9-1D5D7E693345}"/>
                    </a:ext>
                  </a:extLst>
                </p:cNvPr>
                <p:cNvSpPr/>
                <p:nvPr/>
              </p:nvSpPr>
              <p:spPr>
                <a:xfrm>
                  <a:off x="11487352" y="3147420"/>
                  <a:ext cx="67587" cy="67587"/>
                </a:xfrm>
                <a:custGeom>
                  <a:avLst/>
                  <a:gdLst>
                    <a:gd name="connsiteX0" fmla="*/ 65334 w 67587"/>
                    <a:gd name="connsiteY0" fmla="*/ 35081 h 67587"/>
                    <a:gd name="connsiteX1" fmla="*/ 35081 w 67587"/>
                    <a:gd name="connsiteY1" fmla="*/ 65334 h 67587"/>
                    <a:gd name="connsiteX2" fmla="*/ 4828 w 67587"/>
                    <a:gd name="connsiteY2" fmla="*/ 35081 h 67587"/>
                    <a:gd name="connsiteX3" fmla="*/ 35081 w 67587"/>
                    <a:gd name="connsiteY3" fmla="*/ 4828 h 67587"/>
                    <a:gd name="connsiteX4" fmla="*/ 65334 w 67587"/>
                    <a:gd name="connsiteY4" fmla="*/ 35081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5334" y="35081"/>
                      </a:moveTo>
                      <a:cubicBezTo>
                        <a:pt x="65334" y="51790"/>
                        <a:pt x="51790" y="65334"/>
                        <a:pt x="35081" y="65334"/>
                      </a:cubicBezTo>
                      <a:cubicBezTo>
                        <a:pt x="18373" y="65334"/>
                        <a:pt x="4828" y="51790"/>
                        <a:pt x="4828" y="35081"/>
                      </a:cubicBezTo>
                      <a:cubicBezTo>
                        <a:pt x="4828" y="18373"/>
                        <a:pt x="18373" y="4828"/>
                        <a:pt x="35081" y="4828"/>
                      </a:cubicBezTo>
                      <a:cubicBezTo>
                        <a:pt x="51790" y="4828"/>
                        <a:pt x="65334" y="18373"/>
                        <a:pt x="65334" y="35081"/>
                      </a:cubicBezTo>
                      <a:close/>
                    </a:path>
                  </a:pathLst>
                </a:custGeom>
                <a:noFill/>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40" name="Freeform: Shape 164">
                  <a:extLst>
                    <a:ext uri="{FF2B5EF4-FFF2-40B4-BE49-F238E27FC236}">
                      <a16:creationId xmlns:a16="http://schemas.microsoft.com/office/drawing/2014/main" id="{82B93FB5-8830-D655-05AD-E30591EDCDFE}"/>
                    </a:ext>
                  </a:extLst>
                </p:cNvPr>
                <p:cNvSpPr/>
                <p:nvPr/>
              </p:nvSpPr>
              <p:spPr>
                <a:xfrm>
                  <a:off x="11383396" y="3252341"/>
                  <a:ext cx="67587" cy="67587"/>
                </a:xfrm>
                <a:custGeom>
                  <a:avLst/>
                  <a:gdLst>
                    <a:gd name="connsiteX0" fmla="*/ 65334 w 67587"/>
                    <a:gd name="connsiteY0" fmla="*/ 35081 h 67587"/>
                    <a:gd name="connsiteX1" fmla="*/ 35081 w 67587"/>
                    <a:gd name="connsiteY1" fmla="*/ 65334 h 67587"/>
                    <a:gd name="connsiteX2" fmla="*/ 4828 w 67587"/>
                    <a:gd name="connsiteY2" fmla="*/ 35081 h 67587"/>
                    <a:gd name="connsiteX3" fmla="*/ 35081 w 67587"/>
                    <a:gd name="connsiteY3" fmla="*/ 4828 h 67587"/>
                    <a:gd name="connsiteX4" fmla="*/ 65334 w 67587"/>
                    <a:gd name="connsiteY4" fmla="*/ 35081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5334" y="35081"/>
                      </a:moveTo>
                      <a:cubicBezTo>
                        <a:pt x="65334" y="51790"/>
                        <a:pt x="51790" y="65334"/>
                        <a:pt x="35081" y="65334"/>
                      </a:cubicBezTo>
                      <a:cubicBezTo>
                        <a:pt x="18373" y="65334"/>
                        <a:pt x="4828" y="51790"/>
                        <a:pt x="4828" y="35081"/>
                      </a:cubicBezTo>
                      <a:cubicBezTo>
                        <a:pt x="4828" y="18373"/>
                        <a:pt x="18373" y="4828"/>
                        <a:pt x="35081" y="4828"/>
                      </a:cubicBezTo>
                      <a:cubicBezTo>
                        <a:pt x="51790" y="4828"/>
                        <a:pt x="65334" y="18373"/>
                        <a:pt x="65334" y="35081"/>
                      </a:cubicBezTo>
                      <a:close/>
                    </a:path>
                  </a:pathLst>
                </a:custGeom>
                <a:noFill/>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41" name="Freeform: Shape 165">
                  <a:extLst>
                    <a:ext uri="{FF2B5EF4-FFF2-40B4-BE49-F238E27FC236}">
                      <a16:creationId xmlns:a16="http://schemas.microsoft.com/office/drawing/2014/main" id="{E54A3C97-3A55-41A6-1772-ADBA2D741D24}"/>
                    </a:ext>
                  </a:extLst>
                </p:cNvPr>
                <p:cNvSpPr/>
                <p:nvPr/>
              </p:nvSpPr>
              <p:spPr>
                <a:xfrm>
                  <a:off x="11591308" y="3252341"/>
                  <a:ext cx="67587" cy="67587"/>
                </a:xfrm>
                <a:custGeom>
                  <a:avLst/>
                  <a:gdLst>
                    <a:gd name="connsiteX0" fmla="*/ 65334 w 67587"/>
                    <a:gd name="connsiteY0" fmla="*/ 35081 h 67587"/>
                    <a:gd name="connsiteX1" fmla="*/ 35081 w 67587"/>
                    <a:gd name="connsiteY1" fmla="*/ 65334 h 67587"/>
                    <a:gd name="connsiteX2" fmla="*/ 4828 w 67587"/>
                    <a:gd name="connsiteY2" fmla="*/ 35081 h 67587"/>
                    <a:gd name="connsiteX3" fmla="*/ 35081 w 67587"/>
                    <a:gd name="connsiteY3" fmla="*/ 4828 h 67587"/>
                    <a:gd name="connsiteX4" fmla="*/ 65334 w 67587"/>
                    <a:gd name="connsiteY4" fmla="*/ 35081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5334" y="35081"/>
                      </a:moveTo>
                      <a:cubicBezTo>
                        <a:pt x="65334" y="51790"/>
                        <a:pt x="51790" y="65334"/>
                        <a:pt x="35081" y="65334"/>
                      </a:cubicBezTo>
                      <a:cubicBezTo>
                        <a:pt x="18373" y="65334"/>
                        <a:pt x="4828" y="51790"/>
                        <a:pt x="4828" y="35081"/>
                      </a:cubicBezTo>
                      <a:cubicBezTo>
                        <a:pt x="4828" y="18373"/>
                        <a:pt x="18373" y="4828"/>
                        <a:pt x="35081" y="4828"/>
                      </a:cubicBezTo>
                      <a:cubicBezTo>
                        <a:pt x="51790" y="4828"/>
                        <a:pt x="65334" y="18373"/>
                        <a:pt x="65334" y="35081"/>
                      </a:cubicBezTo>
                      <a:close/>
                    </a:path>
                  </a:pathLst>
                </a:custGeom>
                <a:noFill/>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grpSp>
        </p:grpSp>
      </p:grpSp>
      <p:sp>
        <p:nvSpPr>
          <p:cNvPr id="43" name="TextBox 42">
            <a:extLst>
              <a:ext uri="{FF2B5EF4-FFF2-40B4-BE49-F238E27FC236}">
                <a16:creationId xmlns:a16="http://schemas.microsoft.com/office/drawing/2014/main" id="{C00FE83B-8B7F-8948-F951-CD31F7BC10CE}"/>
              </a:ext>
            </a:extLst>
          </p:cNvPr>
          <p:cNvSpPr txBox="1"/>
          <p:nvPr/>
        </p:nvSpPr>
        <p:spPr>
          <a:xfrm>
            <a:off x="837312" y="3627435"/>
            <a:ext cx="2520000" cy="1440000"/>
          </a:xfrm>
          <a:prstGeom prst="rect">
            <a:avLst/>
          </a:prstGeom>
          <a:noFill/>
          <a:ln w="19050">
            <a:gradFill flip="none" rotWithShape="1">
              <a:gsLst>
                <a:gs pos="0">
                  <a:schemeClr val="accent1"/>
                </a:gs>
                <a:gs pos="52000">
                  <a:schemeClr val="accent2"/>
                </a:gs>
                <a:gs pos="100000">
                  <a:schemeClr val="accent5"/>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Infrastructure optimization analysis and AWS service selection</a:t>
            </a:r>
          </a:p>
        </p:txBody>
      </p:sp>
      <p:grpSp>
        <p:nvGrpSpPr>
          <p:cNvPr id="44" name="Group 43">
            <a:extLst>
              <a:ext uri="{FF2B5EF4-FFF2-40B4-BE49-F238E27FC236}">
                <a16:creationId xmlns:a16="http://schemas.microsoft.com/office/drawing/2014/main" id="{2DF406B4-FEE8-7774-190A-9EC925579FBE}"/>
              </a:ext>
            </a:extLst>
          </p:cNvPr>
          <p:cNvGrpSpPr/>
          <p:nvPr/>
        </p:nvGrpSpPr>
        <p:grpSpPr>
          <a:xfrm>
            <a:off x="4125428" y="2071824"/>
            <a:ext cx="1310222" cy="1310222"/>
            <a:chOff x="398370" y="4751376"/>
            <a:chExt cx="744628" cy="744628"/>
          </a:xfrm>
        </p:grpSpPr>
        <p:sp>
          <p:nvSpPr>
            <p:cNvPr id="45" name="Oval 44">
              <a:extLst>
                <a:ext uri="{FF2B5EF4-FFF2-40B4-BE49-F238E27FC236}">
                  <a16:creationId xmlns:a16="http://schemas.microsoft.com/office/drawing/2014/main" id="{49EA47A5-8925-D40B-671C-4903E067FE30}"/>
                </a:ext>
              </a:extLst>
            </p:cNvPr>
            <p:cNvSpPr/>
            <p:nvPr/>
          </p:nvSpPr>
          <p:spPr>
            <a:xfrm>
              <a:off x="398370" y="4751376"/>
              <a:ext cx="744628" cy="744628"/>
            </a:xfrm>
            <a:prstGeom prst="ellipse">
              <a:avLst/>
            </a:prstGeom>
            <a:solidFill>
              <a:schemeClr val="bg1"/>
            </a:solidFill>
            <a:ln w="19050">
              <a:gradFill flip="none" rotWithShape="1">
                <a:gsLst>
                  <a:gs pos="0">
                    <a:schemeClr val="accent1"/>
                  </a:gs>
                  <a:gs pos="48700">
                    <a:schemeClr val="accent2"/>
                  </a:gs>
                  <a:gs pos="100000">
                    <a:schemeClr val="accent4"/>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46" name="Group 45">
              <a:extLst>
                <a:ext uri="{FF2B5EF4-FFF2-40B4-BE49-F238E27FC236}">
                  <a16:creationId xmlns:a16="http://schemas.microsoft.com/office/drawing/2014/main" id="{C30D510C-EFF6-717D-788B-0DD3EAEE74AD}"/>
                </a:ext>
              </a:extLst>
            </p:cNvPr>
            <p:cNvGrpSpPr/>
            <p:nvPr/>
          </p:nvGrpSpPr>
          <p:grpSpPr>
            <a:xfrm>
              <a:off x="524129" y="4911770"/>
              <a:ext cx="477274" cy="384844"/>
              <a:chOff x="7501527" y="5032307"/>
              <a:chExt cx="1241082" cy="1000733"/>
            </a:xfrm>
          </p:grpSpPr>
          <p:sp useBgFill="1">
            <p:nvSpPr>
              <p:cNvPr id="47" name="Freeform: Shape 186">
                <a:extLst>
                  <a:ext uri="{FF2B5EF4-FFF2-40B4-BE49-F238E27FC236}">
                    <a16:creationId xmlns:a16="http://schemas.microsoft.com/office/drawing/2014/main" id="{F43EBB59-1A33-F9BF-B1B1-51520CEC7160}"/>
                  </a:ext>
                </a:extLst>
              </p:cNvPr>
              <p:cNvSpPr/>
              <p:nvPr/>
            </p:nvSpPr>
            <p:spPr>
              <a:xfrm>
                <a:off x="7685715" y="5595638"/>
                <a:ext cx="34686" cy="34686"/>
              </a:xfrm>
              <a:custGeom>
                <a:avLst/>
                <a:gdLst>
                  <a:gd name="connsiteX0" fmla="*/ 16575 w 16092"/>
                  <a:gd name="connsiteY0" fmla="*/ 9494 h 16092"/>
                  <a:gd name="connsiteX1" fmla="*/ 9494 w 16092"/>
                  <a:gd name="connsiteY1" fmla="*/ 16575 h 16092"/>
                  <a:gd name="connsiteX2" fmla="*/ 2414 w 16092"/>
                  <a:gd name="connsiteY2" fmla="*/ 9494 h 16092"/>
                  <a:gd name="connsiteX3" fmla="*/ 9494 w 16092"/>
                  <a:gd name="connsiteY3" fmla="*/ 2414 h 16092"/>
                  <a:gd name="connsiteX4" fmla="*/ 16575 w 16092"/>
                  <a:gd name="connsiteY4" fmla="*/ 9494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6575" y="9494"/>
                    </a:moveTo>
                    <a:cubicBezTo>
                      <a:pt x="16575" y="13405"/>
                      <a:pt x="13405" y="16575"/>
                      <a:pt x="9494" y="16575"/>
                    </a:cubicBezTo>
                    <a:cubicBezTo>
                      <a:pt x="5584" y="16575"/>
                      <a:pt x="2414" y="13405"/>
                      <a:pt x="2414" y="9494"/>
                    </a:cubicBezTo>
                    <a:cubicBezTo>
                      <a:pt x="2414" y="5584"/>
                      <a:pt x="5584" y="2414"/>
                      <a:pt x="9494" y="2414"/>
                    </a:cubicBezTo>
                    <a:cubicBezTo>
                      <a:pt x="13405" y="2414"/>
                      <a:pt x="16575" y="5584"/>
                      <a:pt x="16575" y="9494"/>
                    </a:cubicBezTo>
                    <a:close/>
                  </a:path>
                </a:pathLst>
              </a:custGeom>
              <a:ln w="28575" cap="flat">
                <a:solidFill>
                  <a:schemeClr val="accent1"/>
                </a:solidFill>
                <a:prstDash val="solid"/>
                <a:miter/>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useBgFill="1">
            <p:nvSpPr>
              <p:cNvPr id="48" name="Freeform: Shape 187">
                <a:extLst>
                  <a:ext uri="{FF2B5EF4-FFF2-40B4-BE49-F238E27FC236}">
                    <a16:creationId xmlns:a16="http://schemas.microsoft.com/office/drawing/2014/main" id="{EB675926-004D-8A2A-7FFC-9137DEEEAC81}"/>
                  </a:ext>
                </a:extLst>
              </p:cNvPr>
              <p:cNvSpPr/>
              <p:nvPr/>
            </p:nvSpPr>
            <p:spPr>
              <a:xfrm>
                <a:off x="7685715" y="5493658"/>
                <a:ext cx="34686" cy="34686"/>
              </a:xfrm>
              <a:custGeom>
                <a:avLst/>
                <a:gdLst>
                  <a:gd name="connsiteX0" fmla="*/ 16575 w 16092"/>
                  <a:gd name="connsiteY0" fmla="*/ 9494 h 16092"/>
                  <a:gd name="connsiteX1" fmla="*/ 9494 w 16092"/>
                  <a:gd name="connsiteY1" fmla="*/ 16575 h 16092"/>
                  <a:gd name="connsiteX2" fmla="*/ 2414 w 16092"/>
                  <a:gd name="connsiteY2" fmla="*/ 9494 h 16092"/>
                  <a:gd name="connsiteX3" fmla="*/ 9494 w 16092"/>
                  <a:gd name="connsiteY3" fmla="*/ 2414 h 16092"/>
                  <a:gd name="connsiteX4" fmla="*/ 16575 w 16092"/>
                  <a:gd name="connsiteY4" fmla="*/ 9494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6575" y="9494"/>
                    </a:moveTo>
                    <a:cubicBezTo>
                      <a:pt x="16575" y="13405"/>
                      <a:pt x="13405" y="16575"/>
                      <a:pt x="9494" y="16575"/>
                    </a:cubicBezTo>
                    <a:cubicBezTo>
                      <a:pt x="5584" y="16575"/>
                      <a:pt x="2414" y="13405"/>
                      <a:pt x="2414" y="9494"/>
                    </a:cubicBezTo>
                    <a:cubicBezTo>
                      <a:pt x="2414" y="5584"/>
                      <a:pt x="5584" y="2414"/>
                      <a:pt x="9494" y="2414"/>
                    </a:cubicBezTo>
                    <a:cubicBezTo>
                      <a:pt x="13405" y="2414"/>
                      <a:pt x="16575" y="5584"/>
                      <a:pt x="16575" y="9494"/>
                    </a:cubicBezTo>
                    <a:close/>
                  </a:path>
                </a:pathLst>
              </a:custGeom>
              <a:ln w="28575" cap="flat">
                <a:solidFill>
                  <a:schemeClr val="accent1"/>
                </a:solidFill>
                <a:prstDash val="solid"/>
                <a:miter/>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useBgFill="1">
            <p:nvSpPr>
              <p:cNvPr id="49" name="Freeform: Shape 188">
                <a:extLst>
                  <a:ext uri="{FF2B5EF4-FFF2-40B4-BE49-F238E27FC236}">
                    <a16:creationId xmlns:a16="http://schemas.microsoft.com/office/drawing/2014/main" id="{800E7966-9F07-B9C9-6468-2BDB72F44E38}"/>
                  </a:ext>
                </a:extLst>
              </p:cNvPr>
              <p:cNvSpPr/>
              <p:nvPr/>
            </p:nvSpPr>
            <p:spPr>
              <a:xfrm>
                <a:off x="7685715" y="5690678"/>
                <a:ext cx="34686" cy="34686"/>
              </a:xfrm>
              <a:custGeom>
                <a:avLst/>
                <a:gdLst>
                  <a:gd name="connsiteX0" fmla="*/ 16575 w 16092"/>
                  <a:gd name="connsiteY0" fmla="*/ 9494 h 16092"/>
                  <a:gd name="connsiteX1" fmla="*/ 9494 w 16092"/>
                  <a:gd name="connsiteY1" fmla="*/ 16575 h 16092"/>
                  <a:gd name="connsiteX2" fmla="*/ 2414 w 16092"/>
                  <a:gd name="connsiteY2" fmla="*/ 9494 h 16092"/>
                  <a:gd name="connsiteX3" fmla="*/ 9494 w 16092"/>
                  <a:gd name="connsiteY3" fmla="*/ 2414 h 16092"/>
                  <a:gd name="connsiteX4" fmla="*/ 16575 w 16092"/>
                  <a:gd name="connsiteY4" fmla="*/ 9494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6575" y="9494"/>
                    </a:moveTo>
                    <a:cubicBezTo>
                      <a:pt x="16575" y="13405"/>
                      <a:pt x="13405" y="16575"/>
                      <a:pt x="9494" y="16575"/>
                    </a:cubicBezTo>
                    <a:cubicBezTo>
                      <a:pt x="5584" y="16575"/>
                      <a:pt x="2414" y="13405"/>
                      <a:pt x="2414" y="9494"/>
                    </a:cubicBezTo>
                    <a:cubicBezTo>
                      <a:pt x="2414" y="5584"/>
                      <a:pt x="5584" y="2414"/>
                      <a:pt x="9494" y="2414"/>
                    </a:cubicBezTo>
                    <a:cubicBezTo>
                      <a:pt x="13405" y="2414"/>
                      <a:pt x="16575" y="5584"/>
                      <a:pt x="16575" y="9494"/>
                    </a:cubicBezTo>
                    <a:close/>
                  </a:path>
                </a:pathLst>
              </a:custGeom>
              <a:ln w="28575" cap="flat">
                <a:solidFill>
                  <a:schemeClr val="accent1"/>
                </a:solidFill>
                <a:prstDash val="solid"/>
                <a:miter/>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0" name="Freeform: Shape 189">
                <a:extLst>
                  <a:ext uri="{FF2B5EF4-FFF2-40B4-BE49-F238E27FC236}">
                    <a16:creationId xmlns:a16="http://schemas.microsoft.com/office/drawing/2014/main" id="{661000A4-95CD-6F9C-CEF1-EA10B3E485D6}"/>
                  </a:ext>
                </a:extLst>
              </p:cNvPr>
              <p:cNvSpPr/>
              <p:nvPr/>
            </p:nvSpPr>
            <p:spPr>
              <a:xfrm>
                <a:off x="7672864" y="5374663"/>
                <a:ext cx="256682" cy="62436"/>
              </a:xfrm>
              <a:custGeom>
                <a:avLst/>
                <a:gdLst>
                  <a:gd name="connsiteX0" fmla="*/ 1617 w 119082"/>
                  <a:gd name="connsiteY0" fmla="*/ 1617 h 28966"/>
                  <a:gd name="connsiteX1" fmla="*/ 118125 w 119082"/>
                  <a:gd name="connsiteY1" fmla="*/ 1617 h 28966"/>
                  <a:gd name="connsiteX2" fmla="*/ 118125 w 119082"/>
                  <a:gd name="connsiteY2" fmla="*/ 29618 h 28966"/>
                  <a:gd name="connsiteX3" fmla="*/ 1617 w 119082"/>
                  <a:gd name="connsiteY3" fmla="*/ 29618 h 28966"/>
                </a:gdLst>
                <a:ahLst/>
                <a:cxnLst>
                  <a:cxn ang="0">
                    <a:pos x="connsiteX0" y="connsiteY0"/>
                  </a:cxn>
                  <a:cxn ang="0">
                    <a:pos x="connsiteX1" y="connsiteY1"/>
                  </a:cxn>
                  <a:cxn ang="0">
                    <a:pos x="connsiteX2" y="connsiteY2"/>
                  </a:cxn>
                  <a:cxn ang="0">
                    <a:pos x="connsiteX3" y="connsiteY3"/>
                  </a:cxn>
                </a:cxnLst>
                <a:rect l="l" t="t" r="r" b="b"/>
                <a:pathLst>
                  <a:path w="119082" h="28966">
                    <a:moveTo>
                      <a:pt x="1617" y="1617"/>
                    </a:moveTo>
                    <a:lnTo>
                      <a:pt x="118125" y="1617"/>
                    </a:lnTo>
                    <a:lnTo>
                      <a:pt x="118125" y="29618"/>
                    </a:lnTo>
                    <a:lnTo>
                      <a:pt x="1617" y="29618"/>
                    </a:lnTo>
                    <a:close/>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1" name="Freeform: Shape 190">
                <a:extLst>
                  <a:ext uri="{FF2B5EF4-FFF2-40B4-BE49-F238E27FC236}">
                    <a16:creationId xmlns:a16="http://schemas.microsoft.com/office/drawing/2014/main" id="{4591E21A-E338-2A7D-729E-E58777DA4A40}"/>
                  </a:ext>
                </a:extLst>
              </p:cNvPr>
              <p:cNvSpPr/>
              <p:nvPr/>
            </p:nvSpPr>
            <p:spPr>
              <a:xfrm>
                <a:off x="8122407" y="5685460"/>
                <a:ext cx="298307" cy="159559"/>
              </a:xfrm>
              <a:custGeom>
                <a:avLst/>
                <a:gdLst>
                  <a:gd name="connsiteX0" fmla="*/ 1939 w 138393"/>
                  <a:gd name="connsiteY0" fmla="*/ 71458 h 74024"/>
                  <a:gd name="connsiteX1" fmla="*/ 1617 w 138393"/>
                  <a:gd name="connsiteY1" fmla="*/ 68561 h 74024"/>
                  <a:gd name="connsiteX2" fmla="*/ 70170 w 138393"/>
                  <a:gd name="connsiteY2" fmla="*/ 1617 h 74024"/>
                  <a:gd name="connsiteX3" fmla="*/ 138723 w 138393"/>
                  <a:gd name="connsiteY3" fmla="*/ 68561 h 74024"/>
                  <a:gd name="connsiteX4" fmla="*/ 138401 w 138393"/>
                  <a:gd name="connsiteY4" fmla="*/ 71458 h 74024"/>
                  <a:gd name="connsiteX5" fmla="*/ 137757 w 138393"/>
                  <a:gd name="connsiteY5" fmla="*/ 73389 h 74024"/>
                  <a:gd name="connsiteX6" fmla="*/ 3226 w 138393"/>
                  <a:gd name="connsiteY6" fmla="*/ 74354 h 74024"/>
                  <a:gd name="connsiteX7" fmla="*/ 1939 w 138393"/>
                  <a:gd name="connsiteY7" fmla="*/ 7145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3" h="74024">
                    <a:moveTo>
                      <a:pt x="1939" y="71458"/>
                    </a:moveTo>
                    <a:cubicBezTo>
                      <a:pt x="1617" y="70492"/>
                      <a:pt x="1617" y="69526"/>
                      <a:pt x="1617" y="68561"/>
                    </a:cubicBezTo>
                    <a:cubicBezTo>
                      <a:pt x="2261" y="31549"/>
                      <a:pt x="32836" y="1617"/>
                      <a:pt x="70170" y="1617"/>
                    </a:cubicBezTo>
                    <a:cubicBezTo>
                      <a:pt x="107504" y="1617"/>
                      <a:pt x="137757" y="31549"/>
                      <a:pt x="138723" y="68561"/>
                    </a:cubicBezTo>
                    <a:cubicBezTo>
                      <a:pt x="138723" y="69526"/>
                      <a:pt x="138723" y="70492"/>
                      <a:pt x="138401" y="71458"/>
                    </a:cubicBezTo>
                    <a:lnTo>
                      <a:pt x="137757" y="73389"/>
                    </a:lnTo>
                    <a:lnTo>
                      <a:pt x="3226" y="74354"/>
                    </a:lnTo>
                    <a:lnTo>
                      <a:pt x="1939" y="71458"/>
                    </a:lnTo>
                    <a:close/>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2" name="Freeform: Shape 191">
                <a:extLst>
                  <a:ext uri="{FF2B5EF4-FFF2-40B4-BE49-F238E27FC236}">
                    <a16:creationId xmlns:a16="http://schemas.microsoft.com/office/drawing/2014/main" id="{C6601335-EE91-867C-6057-330B1681FAAC}"/>
                  </a:ext>
                </a:extLst>
              </p:cNvPr>
              <p:cNvSpPr/>
              <p:nvPr/>
            </p:nvSpPr>
            <p:spPr>
              <a:xfrm>
                <a:off x="8185537" y="5512717"/>
                <a:ext cx="173434" cy="173434"/>
              </a:xfrm>
              <a:custGeom>
                <a:avLst/>
                <a:gdLst>
                  <a:gd name="connsiteX0" fmla="*/ 80147 w 80461"/>
                  <a:gd name="connsiteY0" fmla="*/ 40882 h 80461"/>
                  <a:gd name="connsiteX1" fmla="*/ 40882 w 80461"/>
                  <a:gd name="connsiteY1" fmla="*/ 80147 h 80461"/>
                  <a:gd name="connsiteX2" fmla="*/ 1617 w 80461"/>
                  <a:gd name="connsiteY2" fmla="*/ 40882 h 80461"/>
                  <a:gd name="connsiteX3" fmla="*/ 40882 w 80461"/>
                  <a:gd name="connsiteY3" fmla="*/ 1617 h 80461"/>
                  <a:gd name="connsiteX4" fmla="*/ 80147 w 80461"/>
                  <a:gd name="connsiteY4" fmla="*/ 40882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1" h="80461">
                    <a:moveTo>
                      <a:pt x="80147" y="40882"/>
                    </a:moveTo>
                    <a:cubicBezTo>
                      <a:pt x="80147" y="62568"/>
                      <a:pt x="62568" y="80147"/>
                      <a:pt x="40882" y="80147"/>
                    </a:cubicBezTo>
                    <a:cubicBezTo>
                      <a:pt x="19197" y="80147"/>
                      <a:pt x="1617" y="62568"/>
                      <a:pt x="1617" y="40882"/>
                    </a:cubicBezTo>
                    <a:cubicBezTo>
                      <a:pt x="1617" y="19197"/>
                      <a:pt x="19197" y="1617"/>
                      <a:pt x="40882" y="1617"/>
                    </a:cubicBezTo>
                    <a:cubicBezTo>
                      <a:pt x="62568" y="1617"/>
                      <a:pt x="80147" y="19197"/>
                      <a:pt x="80147" y="40882"/>
                    </a:cubicBezTo>
                    <a:close/>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3" name="Freeform: Shape 192">
                <a:extLst>
                  <a:ext uri="{FF2B5EF4-FFF2-40B4-BE49-F238E27FC236}">
                    <a16:creationId xmlns:a16="http://schemas.microsoft.com/office/drawing/2014/main" id="{240F0CFD-9CA2-9D7E-D23F-BECED84D761A}"/>
                  </a:ext>
                </a:extLst>
              </p:cNvPr>
              <p:cNvSpPr/>
              <p:nvPr/>
            </p:nvSpPr>
            <p:spPr>
              <a:xfrm>
                <a:off x="8147380" y="5570297"/>
                <a:ext cx="41625" cy="62436"/>
              </a:xfrm>
              <a:custGeom>
                <a:avLst/>
                <a:gdLst>
                  <a:gd name="connsiteX0" fmla="*/ 17388 w 19310"/>
                  <a:gd name="connsiteY0" fmla="*/ 29618 h 28966"/>
                  <a:gd name="connsiteX1" fmla="*/ 2905 w 19310"/>
                  <a:gd name="connsiteY1" fmla="*/ 29618 h 28966"/>
                  <a:gd name="connsiteX2" fmla="*/ 1617 w 19310"/>
                  <a:gd name="connsiteY2" fmla="*/ 28330 h 28966"/>
                  <a:gd name="connsiteX3" fmla="*/ 1617 w 19310"/>
                  <a:gd name="connsiteY3" fmla="*/ 2905 h 28966"/>
                  <a:gd name="connsiteX4" fmla="*/ 2905 w 19310"/>
                  <a:gd name="connsiteY4" fmla="*/ 1617 h 28966"/>
                  <a:gd name="connsiteX5" fmla="*/ 17388 w 19310"/>
                  <a:gd name="connsiteY5" fmla="*/ 1617 h 28966"/>
                  <a:gd name="connsiteX6" fmla="*/ 18675 w 19310"/>
                  <a:gd name="connsiteY6" fmla="*/ 2905 h 28966"/>
                  <a:gd name="connsiteX7" fmla="*/ 18675 w 19310"/>
                  <a:gd name="connsiteY7" fmla="*/ 28330 h 28966"/>
                  <a:gd name="connsiteX8" fmla="*/ 17388 w 19310"/>
                  <a:gd name="connsiteY8" fmla="*/ 2961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0" h="28966">
                    <a:moveTo>
                      <a:pt x="17388" y="29618"/>
                    </a:moveTo>
                    <a:lnTo>
                      <a:pt x="2905" y="29618"/>
                    </a:lnTo>
                    <a:cubicBezTo>
                      <a:pt x="2261" y="29618"/>
                      <a:pt x="1617" y="28974"/>
                      <a:pt x="1617" y="28330"/>
                    </a:cubicBezTo>
                    <a:lnTo>
                      <a:pt x="1617" y="2905"/>
                    </a:lnTo>
                    <a:cubicBezTo>
                      <a:pt x="1617" y="2261"/>
                      <a:pt x="2261" y="1617"/>
                      <a:pt x="2905" y="1617"/>
                    </a:cubicBezTo>
                    <a:lnTo>
                      <a:pt x="17388" y="1617"/>
                    </a:lnTo>
                    <a:cubicBezTo>
                      <a:pt x="18031" y="1617"/>
                      <a:pt x="18675" y="2261"/>
                      <a:pt x="18675" y="2905"/>
                    </a:cubicBezTo>
                    <a:lnTo>
                      <a:pt x="18675" y="28330"/>
                    </a:lnTo>
                    <a:cubicBezTo>
                      <a:pt x="18675" y="28974"/>
                      <a:pt x="18031" y="29618"/>
                      <a:pt x="17388" y="29618"/>
                    </a:cubicBezTo>
                    <a:close/>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4" name="Freeform: Shape 193">
                <a:extLst>
                  <a:ext uri="{FF2B5EF4-FFF2-40B4-BE49-F238E27FC236}">
                    <a16:creationId xmlns:a16="http://schemas.microsoft.com/office/drawing/2014/main" id="{C8E3B3CD-BFFE-4540-EE02-D3CE341171F6}"/>
                  </a:ext>
                </a:extLst>
              </p:cNvPr>
              <p:cNvSpPr/>
              <p:nvPr/>
            </p:nvSpPr>
            <p:spPr>
              <a:xfrm>
                <a:off x="8186925" y="5614005"/>
                <a:ext cx="69373" cy="27750"/>
              </a:xfrm>
              <a:custGeom>
                <a:avLst/>
                <a:gdLst>
                  <a:gd name="connsiteX0" fmla="*/ 1617 w 32184"/>
                  <a:gd name="connsiteY0" fmla="*/ 1617 h 12873"/>
                  <a:gd name="connsiteX1" fmla="*/ 30583 w 32184"/>
                  <a:gd name="connsiteY1" fmla="*/ 14169 h 12873"/>
                </a:gdLst>
                <a:ahLst/>
                <a:cxnLst>
                  <a:cxn ang="0">
                    <a:pos x="connsiteX0" y="connsiteY0"/>
                  </a:cxn>
                  <a:cxn ang="0">
                    <a:pos x="connsiteX1" y="connsiteY1"/>
                  </a:cxn>
                </a:cxnLst>
                <a:rect l="l" t="t" r="r" b="b"/>
                <a:pathLst>
                  <a:path w="32184" h="12873">
                    <a:moveTo>
                      <a:pt x="1617" y="1617"/>
                    </a:moveTo>
                    <a:cubicBezTo>
                      <a:pt x="1617" y="1617"/>
                      <a:pt x="12882" y="11273"/>
                      <a:pt x="30583" y="14169"/>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5" name="Freeform: Shape 194">
                <a:extLst>
                  <a:ext uri="{FF2B5EF4-FFF2-40B4-BE49-F238E27FC236}">
                    <a16:creationId xmlns:a16="http://schemas.microsoft.com/office/drawing/2014/main" id="{680E736C-1573-AE9D-AA79-6CBB90AA30E6}"/>
                  </a:ext>
                </a:extLst>
              </p:cNvPr>
              <p:cNvSpPr/>
              <p:nvPr/>
            </p:nvSpPr>
            <p:spPr>
              <a:xfrm>
                <a:off x="8242779" y="5623377"/>
                <a:ext cx="34686" cy="34686"/>
              </a:xfrm>
              <a:custGeom>
                <a:avLst/>
                <a:gdLst>
                  <a:gd name="connsiteX0" fmla="*/ 17545 w 16092"/>
                  <a:gd name="connsiteY0" fmla="*/ 9177 h 16092"/>
                  <a:gd name="connsiteX1" fmla="*/ 9177 w 16092"/>
                  <a:gd name="connsiteY1" fmla="*/ 17545 h 16092"/>
                  <a:gd name="connsiteX2" fmla="*/ 809 w 16092"/>
                  <a:gd name="connsiteY2" fmla="*/ 9177 h 16092"/>
                  <a:gd name="connsiteX3" fmla="*/ 9177 w 16092"/>
                  <a:gd name="connsiteY3" fmla="*/ 809 h 16092"/>
                  <a:gd name="connsiteX4" fmla="*/ 17545 w 16092"/>
                  <a:gd name="connsiteY4" fmla="*/ 9177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7545" y="9177"/>
                    </a:moveTo>
                    <a:cubicBezTo>
                      <a:pt x="17545" y="13798"/>
                      <a:pt x="13798" y="17545"/>
                      <a:pt x="9177" y="17545"/>
                    </a:cubicBezTo>
                    <a:cubicBezTo>
                      <a:pt x="4555" y="17545"/>
                      <a:pt x="809" y="13798"/>
                      <a:pt x="809" y="9177"/>
                    </a:cubicBezTo>
                    <a:cubicBezTo>
                      <a:pt x="809" y="4555"/>
                      <a:pt x="4555" y="809"/>
                      <a:pt x="9177" y="809"/>
                    </a:cubicBezTo>
                    <a:cubicBezTo>
                      <a:pt x="13798" y="809"/>
                      <a:pt x="17545" y="4555"/>
                      <a:pt x="17545" y="9177"/>
                    </a:cubicBezTo>
                    <a:close/>
                  </a:path>
                </a:pathLst>
              </a:custGeom>
              <a:solidFill>
                <a:srgbClr val="FFFFFF"/>
              </a:solidFill>
              <a:ln w="28575" cap="flat">
                <a:solidFill>
                  <a:srgbClr val="FFFFFF"/>
                </a:solidFill>
                <a:prstDash val="solid"/>
                <a:miter/>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6" name="Freeform: Shape 195">
                <a:extLst>
                  <a:ext uri="{FF2B5EF4-FFF2-40B4-BE49-F238E27FC236}">
                    <a16:creationId xmlns:a16="http://schemas.microsoft.com/office/drawing/2014/main" id="{3DB3C88D-D150-B280-F662-C15D8BE0843B}"/>
                  </a:ext>
                </a:extLst>
              </p:cNvPr>
              <p:cNvSpPr/>
              <p:nvPr/>
            </p:nvSpPr>
            <p:spPr>
              <a:xfrm>
                <a:off x="8076619" y="5149199"/>
                <a:ext cx="665990" cy="339933"/>
              </a:xfrm>
              <a:custGeom>
                <a:avLst/>
                <a:gdLst>
                  <a:gd name="connsiteX0" fmla="*/ 290634 w 308970"/>
                  <a:gd name="connsiteY0" fmla="*/ 1617 h 157703"/>
                  <a:gd name="connsiteX1" fmla="*/ 18031 w 308970"/>
                  <a:gd name="connsiteY1" fmla="*/ 1617 h 157703"/>
                  <a:gd name="connsiteX2" fmla="*/ 1617 w 308970"/>
                  <a:gd name="connsiteY2" fmla="*/ 18031 h 157703"/>
                  <a:gd name="connsiteX3" fmla="*/ 1617 w 308970"/>
                  <a:gd name="connsiteY3" fmla="*/ 109113 h 157703"/>
                  <a:gd name="connsiteX4" fmla="*/ 18031 w 308970"/>
                  <a:gd name="connsiteY4" fmla="*/ 125527 h 157703"/>
                  <a:gd name="connsiteX5" fmla="*/ 41526 w 308970"/>
                  <a:gd name="connsiteY5" fmla="*/ 125527 h 157703"/>
                  <a:gd name="connsiteX6" fmla="*/ 41526 w 308970"/>
                  <a:gd name="connsiteY6" fmla="*/ 157068 h 157703"/>
                  <a:gd name="connsiteX7" fmla="*/ 87228 w 308970"/>
                  <a:gd name="connsiteY7" fmla="*/ 125527 h 157703"/>
                  <a:gd name="connsiteX8" fmla="*/ 290955 w 308970"/>
                  <a:gd name="connsiteY8" fmla="*/ 125527 h 157703"/>
                  <a:gd name="connsiteX9" fmla="*/ 307370 w 308970"/>
                  <a:gd name="connsiteY9" fmla="*/ 109113 h 157703"/>
                  <a:gd name="connsiteX10" fmla="*/ 307370 w 308970"/>
                  <a:gd name="connsiteY10" fmla="*/ 18031 h 157703"/>
                  <a:gd name="connsiteX11" fmla="*/ 290634 w 308970"/>
                  <a:gd name="connsiteY11" fmla="*/ 1617 h 15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970" h="157703">
                    <a:moveTo>
                      <a:pt x="290634" y="1617"/>
                    </a:moveTo>
                    <a:lnTo>
                      <a:pt x="18031" y="1617"/>
                    </a:lnTo>
                    <a:cubicBezTo>
                      <a:pt x="9020" y="1617"/>
                      <a:pt x="1617" y="9020"/>
                      <a:pt x="1617" y="18031"/>
                    </a:cubicBezTo>
                    <a:lnTo>
                      <a:pt x="1617" y="109113"/>
                    </a:lnTo>
                    <a:cubicBezTo>
                      <a:pt x="1617" y="118125"/>
                      <a:pt x="9020" y="125527"/>
                      <a:pt x="18031" y="125527"/>
                    </a:cubicBezTo>
                    <a:lnTo>
                      <a:pt x="41526" y="125527"/>
                    </a:lnTo>
                    <a:lnTo>
                      <a:pt x="41526" y="157068"/>
                    </a:lnTo>
                    <a:lnTo>
                      <a:pt x="87228" y="125527"/>
                    </a:lnTo>
                    <a:lnTo>
                      <a:pt x="290955" y="125527"/>
                    </a:lnTo>
                    <a:cubicBezTo>
                      <a:pt x="299967" y="125527"/>
                      <a:pt x="307370" y="118125"/>
                      <a:pt x="307370" y="109113"/>
                    </a:cubicBezTo>
                    <a:lnTo>
                      <a:pt x="307370" y="18031"/>
                    </a:lnTo>
                    <a:cubicBezTo>
                      <a:pt x="307048" y="9020"/>
                      <a:pt x="299645" y="1617"/>
                      <a:pt x="290634" y="1617"/>
                    </a:cubicBezTo>
                    <a:close/>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7" name="Freeform: Shape 196">
                <a:extLst>
                  <a:ext uri="{FF2B5EF4-FFF2-40B4-BE49-F238E27FC236}">
                    <a16:creationId xmlns:a16="http://schemas.microsoft.com/office/drawing/2014/main" id="{437DC36E-B1C8-0580-1E9E-9625FC0DFA2E}"/>
                  </a:ext>
                </a:extLst>
              </p:cNvPr>
              <p:cNvSpPr/>
              <p:nvPr/>
            </p:nvSpPr>
            <p:spPr>
              <a:xfrm>
                <a:off x="7501527" y="5933835"/>
                <a:ext cx="20811" cy="69373"/>
              </a:xfrm>
              <a:custGeom>
                <a:avLst/>
                <a:gdLst>
                  <a:gd name="connsiteX0" fmla="*/ 4828 w 9655"/>
                  <a:gd name="connsiteY0" fmla="*/ 4828 h 32184"/>
                  <a:gd name="connsiteX1" fmla="*/ 4828 w 9655"/>
                  <a:gd name="connsiteY1" fmla="*/ 30253 h 32184"/>
                </a:gdLst>
                <a:ahLst/>
                <a:cxnLst>
                  <a:cxn ang="0">
                    <a:pos x="connsiteX0" y="connsiteY0"/>
                  </a:cxn>
                  <a:cxn ang="0">
                    <a:pos x="connsiteX1" y="connsiteY1"/>
                  </a:cxn>
                </a:cxnLst>
                <a:rect l="l" t="t" r="r" b="b"/>
                <a:pathLst>
                  <a:path w="9655" h="32184">
                    <a:moveTo>
                      <a:pt x="4828" y="4828"/>
                    </a:moveTo>
                    <a:lnTo>
                      <a:pt x="4828" y="30253"/>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8" name="Freeform: Shape 197">
                <a:extLst>
                  <a:ext uri="{FF2B5EF4-FFF2-40B4-BE49-F238E27FC236}">
                    <a16:creationId xmlns:a16="http://schemas.microsoft.com/office/drawing/2014/main" id="{CEE9A1A7-B0BC-02BD-BFE7-F92F86B3C223}"/>
                  </a:ext>
                </a:extLst>
              </p:cNvPr>
              <p:cNvSpPr/>
              <p:nvPr/>
            </p:nvSpPr>
            <p:spPr>
              <a:xfrm>
                <a:off x="8608735" y="5933835"/>
                <a:ext cx="20811" cy="69373"/>
              </a:xfrm>
              <a:custGeom>
                <a:avLst/>
                <a:gdLst>
                  <a:gd name="connsiteX0" fmla="*/ 4828 w 9655"/>
                  <a:gd name="connsiteY0" fmla="*/ 30253 h 32184"/>
                  <a:gd name="connsiteX1" fmla="*/ 4828 w 9655"/>
                  <a:gd name="connsiteY1" fmla="*/ 4828 h 32184"/>
                </a:gdLst>
                <a:ahLst/>
                <a:cxnLst>
                  <a:cxn ang="0">
                    <a:pos x="connsiteX0" y="connsiteY0"/>
                  </a:cxn>
                  <a:cxn ang="0">
                    <a:pos x="connsiteX1" y="connsiteY1"/>
                  </a:cxn>
                </a:cxnLst>
                <a:rect l="l" t="t" r="r" b="b"/>
                <a:pathLst>
                  <a:path w="9655" h="32184">
                    <a:moveTo>
                      <a:pt x="4828" y="30253"/>
                    </a:moveTo>
                    <a:lnTo>
                      <a:pt x="4828"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59" name="Freeform: Shape 198">
                <a:extLst>
                  <a:ext uri="{FF2B5EF4-FFF2-40B4-BE49-F238E27FC236}">
                    <a16:creationId xmlns:a16="http://schemas.microsoft.com/office/drawing/2014/main" id="{D81E8407-43CF-07B8-39E5-F2877DE5104E}"/>
                  </a:ext>
                </a:extLst>
              </p:cNvPr>
              <p:cNvSpPr/>
              <p:nvPr/>
            </p:nvSpPr>
            <p:spPr>
              <a:xfrm>
                <a:off x="7501527" y="5933835"/>
                <a:ext cx="117937" cy="20811"/>
              </a:xfrm>
              <a:custGeom>
                <a:avLst/>
                <a:gdLst>
                  <a:gd name="connsiteX0" fmla="*/ 4828 w 54713"/>
                  <a:gd name="connsiteY0" fmla="*/ 4828 h 9655"/>
                  <a:gd name="connsiteX1" fmla="*/ 4828 w 54713"/>
                  <a:gd name="connsiteY1" fmla="*/ 4828 h 9655"/>
                  <a:gd name="connsiteX2" fmla="*/ 50208 w 54713"/>
                  <a:gd name="connsiteY2" fmla="*/ 4828 h 9655"/>
                </a:gdLst>
                <a:ahLst/>
                <a:cxnLst>
                  <a:cxn ang="0">
                    <a:pos x="connsiteX0" y="connsiteY0"/>
                  </a:cxn>
                  <a:cxn ang="0">
                    <a:pos x="connsiteX1" y="connsiteY1"/>
                  </a:cxn>
                  <a:cxn ang="0">
                    <a:pos x="connsiteX2" y="connsiteY2"/>
                  </a:cxn>
                </a:cxnLst>
                <a:rect l="l" t="t" r="r" b="b"/>
                <a:pathLst>
                  <a:path w="54713" h="9655">
                    <a:moveTo>
                      <a:pt x="4828" y="4828"/>
                    </a:moveTo>
                    <a:lnTo>
                      <a:pt x="4828" y="4828"/>
                    </a:lnTo>
                    <a:lnTo>
                      <a:pt x="50208" y="4828"/>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0" name="Freeform: Shape 199">
                <a:extLst>
                  <a:ext uri="{FF2B5EF4-FFF2-40B4-BE49-F238E27FC236}">
                    <a16:creationId xmlns:a16="http://schemas.microsoft.com/office/drawing/2014/main" id="{6A22834C-6BBC-25F2-4EBC-B28C46AFC030}"/>
                  </a:ext>
                </a:extLst>
              </p:cNvPr>
              <p:cNvSpPr/>
              <p:nvPr/>
            </p:nvSpPr>
            <p:spPr>
              <a:xfrm>
                <a:off x="8518548" y="5933835"/>
                <a:ext cx="110998" cy="20811"/>
              </a:xfrm>
              <a:custGeom>
                <a:avLst/>
                <a:gdLst>
                  <a:gd name="connsiteX0" fmla="*/ 46667 w 51495"/>
                  <a:gd name="connsiteY0" fmla="*/ 4828 h 9655"/>
                  <a:gd name="connsiteX1" fmla="*/ 46667 w 51495"/>
                  <a:gd name="connsiteY1" fmla="*/ 4828 h 9655"/>
                  <a:gd name="connsiteX2" fmla="*/ 4828 w 51495"/>
                  <a:gd name="connsiteY2" fmla="*/ 4828 h 9655"/>
                </a:gdLst>
                <a:ahLst/>
                <a:cxnLst>
                  <a:cxn ang="0">
                    <a:pos x="connsiteX0" y="connsiteY0"/>
                  </a:cxn>
                  <a:cxn ang="0">
                    <a:pos x="connsiteX1" y="connsiteY1"/>
                  </a:cxn>
                  <a:cxn ang="0">
                    <a:pos x="connsiteX2" y="connsiteY2"/>
                  </a:cxn>
                </a:cxnLst>
                <a:rect l="l" t="t" r="r" b="b"/>
                <a:pathLst>
                  <a:path w="51495" h="9655">
                    <a:moveTo>
                      <a:pt x="46667" y="4828"/>
                    </a:moveTo>
                    <a:lnTo>
                      <a:pt x="46667" y="4828"/>
                    </a:lnTo>
                    <a:lnTo>
                      <a:pt x="4828" y="4828"/>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1" name="Freeform: Shape 200">
                <a:extLst>
                  <a:ext uri="{FF2B5EF4-FFF2-40B4-BE49-F238E27FC236}">
                    <a16:creationId xmlns:a16="http://schemas.microsoft.com/office/drawing/2014/main" id="{C3FB422F-31E8-6032-D0D2-0FB22603CB18}"/>
                  </a:ext>
                </a:extLst>
              </p:cNvPr>
              <p:cNvSpPr/>
              <p:nvPr/>
            </p:nvSpPr>
            <p:spPr>
              <a:xfrm>
                <a:off x="7599344" y="5933835"/>
                <a:ext cx="936547" cy="20811"/>
              </a:xfrm>
              <a:custGeom>
                <a:avLst/>
                <a:gdLst>
                  <a:gd name="connsiteX0" fmla="*/ 431272 w 434490"/>
                  <a:gd name="connsiteY0" fmla="*/ 4828 h 9655"/>
                  <a:gd name="connsiteX1" fmla="*/ 4828 w 434490"/>
                  <a:gd name="connsiteY1" fmla="*/ 4828 h 9655"/>
                </a:gdLst>
                <a:ahLst/>
                <a:cxnLst>
                  <a:cxn ang="0">
                    <a:pos x="connsiteX0" y="connsiteY0"/>
                  </a:cxn>
                  <a:cxn ang="0">
                    <a:pos x="connsiteX1" y="connsiteY1"/>
                  </a:cxn>
                </a:cxnLst>
                <a:rect l="l" t="t" r="r" b="b"/>
                <a:pathLst>
                  <a:path w="434490" h="9655">
                    <a:moveTo>
                      <a:pt x="431272" y="4828"/>
                    </a:moveTo>
                    <a:lnTo>
                      <a:pt x="4828"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2" name="Freeform: Shape 201">
                <a:extLst>
                  <a:ext uri="{FF2B5EF4-FFF2-40B4-BE49-F238E27FC236}">
                    <a16:creationId xmlns:a16="http://schemas.microsoft.com/office/drawing/2014/main" id="{7CA02B92-3790-C8D6-A6AC-43BAE1D2609D}"/>
                  </a:ext>
                </a:extLst>
              </p:cNvPr>
              <p:cNvSpPr/>
              <p:nvPr/>
            </p:nvSpPr>
            <p:spPr>
              <a:xfrm>
                <a:off x="7511934" y="5996271"/>
                <a:ext cx="34686" cy="27750"/>
              </a:xfrm>
              <a:custGeom>
                <a:avLst/>
                <a:gdLst>
                  <a:gd name="connsiteX0" fmla="*/ 4828 w 16092"/>
                  <a:gd name="connsiteY0" fmla="*/ 4828 h 12873"/>
                  <a:gd name="connsiteX1" fmla="*/ 11586 w 16092"/>
                  <a:gd name="connsiteY1" fmla="*/ 8368 h 12873"/>
                </a:gdLst>
                <a:ahLst/>
                <a:cxnLst>
                  <a:cxn ang="0">
                    <a:pos x="connsiteX0" y="connsiteY0"/>
                  </a:cxn>
                  <a:cxn ang="0">
                    <a:pos x="connsiteX1" y="connsiteY1"/>
                  </a:cxn>
                </a:cxnLst>
                <a:rect l="l" t="t" r="r" b="b"/>
                <a:pathLst>
                  <a:path w="16092" h="12873">
                    <a:moveTo>
                      <a:pt x="4828" y="4828"/>
                    </a:moveTo>
                    <a:cubicBezTo>
                      <a:pt x="7081" y="6115"/>
                      <a:pt x="9333" y="7402"/>
                      <a:pt x="11586" y="8368"/>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3" name="Freeform: Shape 202">
                <a:extLst>
                  <a:ext uri="{FF2B5EF4-FFF2-40B4-BE49-F238E27FC236}">
                    <a16:creationId xmlns:a16="http://schemas.microsoft.com/office/drawing/2014/main" id="{BB0C6B30-0401-60EB-E470-24F2A2D2015D}"/>
                  </a:ext>
                </a:extLst>
              </p:cNvPr>
              <p:cNvSpPr/>
              <p:nvPr/>
            </p:nvSpPr>
            <p:spPr>
              <a:xfrm>
                <a:off x="8550461" y="5991415"/>
                <a:ext cx="69373" cy="41625"/>
              </a:xfrm>
              <a:custGeom>
                <a:avLst/>
                <a:gdLst>
                  <a:gd name="connsiteX0" fmla="*/ 30253 w 32184"/>
                  <a:gd name="connsiteY0" fmla="*/ 4828 h 19310"/>
                  <a:gd name="connsiteX1" fmla="*/ 28644 w 32184"/>
                  <a:gd name="connsiteY1" fmla="*/ 6115 h 19310"/>
                  <a:gd name="connsiteX2" fmla="*/ 4828 w 32184"/>
                  <a:gd name="connsiteY2" fmla="*/ 14483 h 19310"/>
                </a:gdLst>
                <a:ahLst/>
                <a:cxnLst>
                  <a:cxn ang="0">
                    <a:pos x="connsiteX0" y="connsiteY0"/>
                  </a:cxn>
                  <a:cxn ang="0">
                    <a:pos x="connsiteX1" y="connsiteY1"/>
                  </a:cxn>
                  <a:cxn ang="0">
                    <a:pos x="connsiteX2" y="connsiteY2"/>
                  </a:cxn>
                </a:cxnLst>
                <a:rect l="l" t="t" r="r" b="b"/>
                <a:pathLst>
                  <a:path w="32184" h="19310">
                    <a:moveTo>
                      <a:pt x="30253" y="4828"/>
                    </a:moveTo>
                    <a:lnTo>
                      <a:pt x="28644" y="6115"/>
                    </a:lnTo>
                    <a:cubicBezTo>
                      <a:pt x="21885" y="11586"/>
                      <a:pt x="13517" y="14483"/>
                      <a:pt x="4828" y="14483"/>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4" name="Freeform: Shape 203">
                <a:extLst>
                  <a:ext uri="{FF2B5EF4-FFF2-40B4-BE49-F238E27FC236}">
                    <a16:creationId xmlns:a16="http://schemas.microsoft.com/office/drawing/2014/main" id="{48727A33-356C-3CCD-0E45-F5393F42FAC7}"/>
                  </a:ext>
                </a:extLst>
              </p:cNvPr>
              <p:cNvSpPr/>
              <p:nvPr/>
            </p:nvSpPr>
            <p:spPr>
              <a:xfrm>
                <a:off x="8605267" y="5988641"/>
                <a:ext cx="20811" cy="20811"/>
              </a:xfrm>
              <a:custGeom>
                <a:avLst/>
                <a:gdLst>
                  <a:gd name="connsiteX0" fmla="*/ 6437 w 9655"/>
                  <a:gd name="connsiteY0" fmla="*/ 4828 h 9655"/>
                  <a:gd name="connsiteX1" fmla="*/ 4828 w 9655"/>
                  <a:gd name="connsiteY1" fmla="*/ 6115 h 9655"/>
                </a:gdLst>
                <a:ahLst/>
                <a:cxnLst>
                  <a:cxn ang="0">
                    <a:pos x="connsiteX0" y="connsiteY0"/>
                  </a:cxn>
                  <a:cxn ang="0">
                    <a:pos x="connsiteX1" y="connsiteY1"/>
                  </a:cxn>
                </a:cxnLst>
                <a:rect l="l" t="t" r="r" b="b"/>
                <a:pathLst>
                  <a:path w="9655" h="9655">
                    <a:moveTo>
                      <a:pt x="6437" y="4828"/>
                    </a:moveTo>
                    <a:lnTo>
                      <a:pt x="4828" y="6115"/>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5" name="Freeform: Shape 204">
                <a:extLst>
                  <a:ext uri="{FF2B5EF4-FFF2-40B4-BE49-F238E27FC236}">
                    <a16:creationId xmlns:a16="http://schemas.microsoft.com/office/drawing/2014/main" id="{624D5387-005E-7171-4DF2-7ECC0D65CA75}"/>
                  </a:ext>
                </a:extLst>
              </p:cNvPr>
              <p:cNvSpPr/>
              <p:nvPr/>
            </p:nvSpPr>
            <p:spPr>
              <a:xfrm>
                <a:off x="7550783" y="6010841"/>
                <a:ext cx="34686" cy="20811"/>
              </a:xfrm>
              <a:custGeom>
                <a:avLst/>
                <a:gdLst>
                  <a:gd name="connsiteX0" fmla="*/ 12552 w 16092"/>
                  <a:gd name="connsiteY0" fmla="*/ 5471 h 9655"/>
                  <a:gd name="connsiteX1" fmla="*/ 12552 w 16092"/>
                  <a:gd name="connsiteY1" fmla="*/ 5471 h 9655"/>
                  <a:gd name="connsiteX2" fmla="*/ 4828 w 16092"/>
                  <a:gd name="connsiteY2" fmla="*/ 4828 h 9655"/>
                </a:gdLst>
                <a:ahLst/>
                <a:cxnLst>
                  <a:cxn ang="0">
                    <a:pos x="connsiteX0" y="connsiteY0"/>
                  </a:cxn>
                  <a:cxn ang="0">
                    <a:pos x="connsiteX1" y="connsiteY1"/>
                  </a:cxn>
                  <a:cxn ang="0">
                    <a:pos x="connsiteX2" y="connsiteY2"/>
                  </a:cxn>
                </a:cxnLst>
                <a:rect l="l" t="t" r="r" b="b"/>
                <a:pathLst>
                  <a:path w="16092" h="9655">
                    <a:moveTo>
                      <a:pt x="12552" y="5471"/>
                    </a:moveTo>
                    <a:lnTo>
                      <a:pt x="12552" y="5471"/>
                    </a:lnTo>
                    <a:cubicBezTo>
                      <a:pt x="9977" y="5471"/>
                      <a:pt x="7402" y="5150"/>
                      <a:pt x="4828" y="4828"/>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6" name="Freeform: Shape 205">
                <a:extLst>
                  <a:ext uri="{FF2B5EF4-FFF2-40B4-BE49-F238E27FC236}">
                    <a16:creationId xmlns:a16="http://schemas.microsoft.com/office/drawing/2014/main" id="{1CE5E9ED-EAD8-ED0A-B4BE-6185154DA15A}"/>
                  </a:ext>
                </a:extLst>
              </p:cNvPr>
              <p:cNvSpPr/>
              <p:nvPr/>
            </p:nvSpPr>
            <p:spPr>
              <a:xfrm>
                <a:off x="7501527" y="5988641"/>
                <a:ext cx="27750" cy="27750"/>
              </a:xfrm>
              <a:custGeom>
                <a:avLst/>
                <a:gdLst>
                  <a:gd name="connsiteX0" fmla="*/ 4828 w 12873"/>
                  <a:gd name="connsiteY0" fmla="*/ 4828 h 12873"/>
                  <a:gd name="connsiteX1" fmla="*/ 6437 w 12873"/>
                  <a:gd name="connsiteY1" fmla="*/ 6115 h 12873"/>
                  <a:gd name="connsiteX2" fmla="*/ 9655 w 12873"/>
                  <a:gd name="connsiteY2" fmla="*/ 8368 h 12873"/>
                </a:gdLst>
                <a:ahLst/>
                <a:cxnLst>
                  <a:cxn ang="0">
                    <a:pos x="connsiteX0" y="connsiteY0"/>
                  </a:cxn>
                  <a:cxn ang="0">
                    <a:pos x="connsiteX1" y="connsiteY1"/>
                  </a:cxn>
                  <a:cxn ang="0">
                    <a:pos x="connsiteX2" y="connsiteY2"/>
                  </a:cxn>
                </a:cxnLst>
                <a:rect l="l" t="t" r="r" b="b"/>
                <a:pathLst>
                  <a:path w="12873" h="12873">
                    <a:moveTo>
                      <a:pt x="4828" y="4828"/>
                    </a:moveTo>
                    <a:lnTo>
                      <a:pt x="6437" y="6115"/>
                    </a:lnTo>
                    <a:cubicBezTo>
                      <a:pt x="7402" y="6759"/>
                      <a:pt x="8368" y="7724"/>
                      <a:pt x="9655" y="8368"/>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7" name="Freeform: Shape 206">
                <a:extLst>
                  <a:ext uri="{FF2B5EF4-FFF2-40B4-BE49-F238E27FC236}">
                    <a16:creationId xmlns:a16="http://schemas.microsoft.com/office/drawing/2014/main" id="{43E99482-BDE0-165E-2AB9-9D102AD07E6C}"/>
                  </a:ext>
                </a:extLst>
              </p:cNvPr>
              <p:cNvSpPr/>
              <p:nvPr/>
            </p:nvSpPr>
            <p:spPr>
              <a:xfrm>
                <a:off x="7511934" y="5996271"/>
                <a:ext cx="34686" cy="27750"/>
              </a:xfrm>
              <a:custGeom>
                <a:avLst/>
                <a:gdLst>
                  <a:gd name="connsiteX0" fmla="*/ 4828 w 16092"/>
                  <a:gd name="connsiteY0" fmla="*/ 4828 h 12873"/>
                  <a:gd name="connsiteX1" fmla="*/ 11586 w 16092"/>
                  <a:gd name="connsiteY1" fmla="*/ 8368 h 12873"/>
                </a:gdLst>
                <a:ahLst/>
                <a:cxnLst>
                  <a:cxn ang="0">
                    <a:pos x="connsiteX0" y="connsiteY0"/>
                  </a:cxn>
                  <a:cxn ang="0">
                    <a:pos x="connsiteX1" y="connsiteY1"/>
                  </a:cxn>
                </a:cxnLst>
                <a:rect l="l" t="t" r="r" b="b"/>
                <a:pathLst>
                  <a:path w="16092" h="12873">
                    <a:moveTo>
                      <a:pt x="4828" y="4828"/>
                    </a:moveTo>
                    <a:cubicBezTo>
                      <a:pt x="7081" y="6115"/>
                      <a:pt x="9333" y="7402"/>
                      <a:pt x="11586" y="8368"/>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8" name="Freeform: Shape 207">
                <a:extLst>
                  <a:ext uri="{FF2B5EF4-FFF2-40B4-BE49-F238E27FC236}">
                    <a16:creationId xmlns:a16="http://schemas.microsoft.com/office/drawing/2014/main" id="{51D32EA1-A7B6-F5FF-43CD-F42509A94127}"/>
                  </a:ext>
                </a:extLst>
              </p:cNvPr>
              <p:cNvSpPr/>
              <p:nvPr/>
            </p:nvSpPr>
            <p:spPr>
              <a:xfrm>
                <a:off x="7501527" y="5933835"/>
                <a:ext cx="1123857" cy="20811"/>
              </a:xfrm>
              <a:custGeom>
                <a:avLst/>
                <a:gdLst>
                  <a:gd name="connsiteX0" fmla="*/ 518491 w 521388"/>
                  <a:gd name="connsiteY0" fmla="*/ 4828 h 9655"/>
                  <a:gd name="connsiteX1" fmla="*/ 4828 w 521388"/>
                  <a:gd name="connsiteY1" fmla="*/ 4828 h 9655"/>
                </a:gdLst>
                <a:ahLst/>
                <a:cxnLst>
                  <a:cxn ang="0">
                    <a:pos x="connsiteX0" y="connsiteY0"/>
                  </a:cxn>
                  <a:cxn ang="0">
                    <a:pos x="connsiteX1" y="connsiteY1"/>
                  </a:cxn>
                </a:cxnLst>
                <a:rect l="l" t="t" r="r" b="b"/>
                <a:pathLst>
                  <a:path w="521388" h="9655">
                    <a:moveTo>
                      <a:pt x="518491" y="4828"/>
                    </a:moveTo>
                    <a:lnTo>
                      <a:pt x="4828"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69" name="Freeform: Shape 208">
                <a:extLst>
                  <a:ext uri="{FF2B5EF4-FFF2-40B4-BE49-F238E27FC236}">
                    <a16:creationId xmlns:a16="http://schemas.microsoft.com/office/drawing/2014/main" id="{8E4EAC99-8477-0AD5-A738-DFF3BD932F6F}"/>
                  </a:ext>
                </a:extLst>
              </p:cNvPr>
              <p:cNvSpPr/>
              <p:nvPr/>
            </p:nvSpPr>
            <p:spPr>
              <a:xfrm>
                <a:off x="7501527" y="5933835"/>
                <a:ext cx="27750" cy="83248"/>
              </a:xfrm>
              <a:custGeom>
                <a:avLst/>
                <a:gdLst>
                  <a:gd name="connsiteX0" fmla="*/ 4828 w 12873"/>
                  <a:gd name="connsiteY0" fmla="*/ 4828 h 38621"/>
                  <a:gd name="connsiteX1" fmla="*/ 4828 w 12873"/>
                  <a:gd name="connsiteY1" fmla="*/ 4828 h 38621"/>
                  <a:gd name="connsiteX2" fmla="*/ 4828 w 12873"/>
                  <a:gd name="connsiteY2" fmla="*/ 30253 h 38621"/>
                  <a:gd name="connsiteX3" fmla="*/ 6437 w 12873"/>
                  <a:gd name="connsiteY3" fmla="*/ 31541 h 38621"/>
                  <a:gd name="connsiteX4" fmla="*/ 9655 w 12873"/>
                  <a:gd name="connsiteY4" fmla="*/ 33794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38621">
                    <a:moveTo>
                      <a:pt x="4828" y="4828"/>
                    </a:moveTo>
                    <a:lnTo>
                      <a:pt x="4828" y="4828"/>
                    </a:lnTo>
                    <a:lnTo>
                      <a:pt x="4828" y="30253"/>
                    </a:lnTo>
                    <a:lnTo>
                      <a:pt x="6437" y="31541"/>
                    </a:lnTo>
                    <a:cubicBezTo>
                      <a:pt x="7402" y="32184"/>
                      <a:pt x="8690" y="33150"/>
                      <a:pt x="9655" y="33794"/>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0" name="Freeform: Shape 209">
                <a:extLst>
                  <a:ext uri="{FF2B5EF4-FFF2-40B4-BE49-F238E27FC236}">
                    <a16:creationId xmlns:a16="http://schemas.microsoft.com/office/drawing/2014/main" id="{A0F47BB2-2D72-726E-81EA-67E9D4022389}"/>
                  </a:ext>
                </a:extLst>
              </p:cNvPr>
              <p:cNvSpPr/>
              <p:nvPr/>
            </p:nvSpPr>
            <p:spPr>
              <a:xfrm>
                <a:off x="8605267" y="5923428"/>
                <a:ext cx="20811" cy="83248"/>
              </a:xfrm>
              <a:custGeom>
                <a:avLst/>
                <a:gdLst>
                  <a:gd name="connsiteX0" fmla="*/ 6437 w 9655"/>
                  <a:gd name="connsiteY0" fmla="*/ 4828 h 38621"/>
                  <a:gd name="connsiteX1" fmla="*/ 6437 w 9655"/>
                  <a:gd name="connsiteY1" fmla="*/ 9655 h 38621"/>
                  <a:gd name="connsiteX2" fmla="*/ 6437 w 9655"/>
                  <a:gd name="connsiteY2" fmla="*/ 35081 h 38621"/>
                  <a:gd name="connsiteX3" fmla="*/ 4828 w 9655"/>
                  <a:gd name="connsiteY3" fmla="*/ 36368 h 38621"/>
                </a:gdLst>
                <a:ahLst/>
                <a:cxnLst>
                  <a:cxn ang="0">
                    <a:pos x="connsiteX0" y="connsiteY0"/>
                  </a:cxn>
                  <a:cxn ang="0">
                    <a:pos x="connsiteX1" y="connsiteY1"/>
                  </a:cxn>
                  <a:cxn ang="0">
                    <a:pos x="connsiteX2" y="connsiteY2"/>
                  </a:cxn>
                  <a:cxn ang="0">
                    <a:pos x="connsiteX3" y="connsiteY3"/>
                  </a:cxn>
                </a:cxnLst>
                <a:rect l="l" t="t" r="r" b="b"/>
                <a:pathLst>
                  <a:path w="9655" h="38621">
                    <a:moveTo>
                      <a:pt x="6437" y="4828"/>
                    </a:moveTo>
                    <a:lnTo>
                      <a:pt x="6437" y="9655"/>
                    </a:lnTo>
                    <a:lnTo>
                      <a:pt x="6437" y="35081"/>
                    </a:lnTo>
                    <a:lnTo>
                      <a:pt x="4828" y="36368"/>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1" name="Freeform: Shape 210">
                <a:extLst>
                  <a:ext uri="{FF2B5EF4-FFF2-40B4-BE49-F238E27FC236}">
                    <a16:creationId xmlns:a16="http://schemas.microsoft.com/office/drawing/2014/main" id="{4ACA9AE0-55B9-51B1-428D-5D42E179E5F3}"/>
                  </a:ext>
                </a:extLst>
              </p:cNvPr>
              <p:cNvSpPr/>
              <p:nvPr/>
            </p:nvSpPr>
            <p:spPr>
              <a:xfrm>
                <a:off x="8550461" y="5991415"/>
                <a:ext cx="69373" cy="41625"/>
              </a:xfrm>
              <a:custGeom>
                <a:avLst/>
                <a:gdLst>
                  <a:gd name="connsiteX0" fmla="*/ 30253 w 32184"/>
                  <a:gd name="connsiteY0" fmla="*/ 4828 h 19310"/>
                  <a:gd name="connsiteX1" fmla="*/ 28644 w 32184"/>
                  <a:gd name="connsiteY1" fmla="*/ 6115 h 19310"/>
                  <a:gd name="connsiteX2" fmla="*/ 4828 w 32184"/>
                  <a:gd name="connsiteY2" fmla="*/ 14483 h 19310"/>
                </a:gdLst>
                <a:ahLst/>
                <a:cxnLst>
                  <a:cxn ang="0">
                    <a:pos x="connsiteX0" y="connsiteY0"/>
                  </a:cxn>
                  <a:cxn ang="0">
                    <a:pos x="connsiteX1" y="connsiteY1"/>
                  </a:cxn>
                  <a:cxn ang="0">
                    <a:pos x="connsiteX2" y="connsiteY2"/>
                  </a:cxn>
                </a:cxnLst>
                <a:rect l="l" t="t" r="r" b="b"/>
                <a:pathLst>
                  <a:path w="32184" h="19310">
                    <a:moveTo>
                      <a:pt x="30253" y="4828"/>
                    </a:moveTo>
                    <a:lnTo>
                      <a:pt x="28644" y="6115"/>
                    </a:lnTo>
                    <a:cubicBezTo>
                      <a:pt x="21885" y="11586"/>
                      <a:pt x="13517" y="14483"/>
                      <a:pt x="4828" y="14483"/>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2" name="Freeform: Shape 211">
                <a:extLst>
                  <a:ext uri="{FF2B5EF4-FFF2-40B4-BE49-F238E27FC236}">
                    <a16:creationId xmlns:a16="http://schemas.microsoft.com/office/drawing/2014/main" id="{B628C0AC-3B26-382B-72D3-551DC3A6F1F3}"/>
                  </a:ext>
                </a:extLst>
              </p:cNvPr>
              <p:cNvSpPr/>
              <p:nvPr/>
            </p:nvSpPr>
            <p:spPr>
              <a:xfrm>
                <a:off x="7550783" y="6010841"/>
                <a:ext cx="34686" cy="20811"/>
              </a:xfrm>
              <a:custGeom>
                <a:avLst/>
                <a:gdLst>
                  <a:gd name="connsiteX0" fmla="*/ 12552 w 16092"/>
                  <a:gd name="connsiteY0" fmla="*/ 5471 h 9655"/>
                  <a:gd name="connsiteX1" fmla="*/ 4828 w 16092"/>
                  <a:gd name="connsiteY1" fmla="*/ 4828 h 9655"/>
                </a:gdLst>
                <a:ahLst/>
                <a:cxnLst>
                  <a:cxn ang="0">
                    <a:pos x="connsiteX0" y="connsiteY0"/>
                  </a:cxn>
                  <a:cxn ang="0">
                    <a:pos x="connsiteX1" y="connsiteY1"/>
                  </a:cxn>
                </a:cxnLst>
                <a:rect l="l" t="t" r="r" b="b"/>
                <a:pathLst>
                  <a:path w="16092" h="9655">
                    <a:moveTo>
                      <a:pt x="12552" y="5471"/>
                    </a:moveTo>
                    <a:cubicBezTo>
                      <a:pt x="9977" y="5471"/>
                      <a:pt x="7402" y="5150"/>
                      <a:pt x="4828" y="4828"/>
                    </a:cubicBezTo>
                  </a:path>
                </a:pathLst>
              </a:custGeom>
              <a:noFill/>
              <a:ln w="28575" cap="flat">
                <a:solidFill>
                  <a:srgbClr val="FFFFFF">
                    <a:lumMod val="65000"/>
                  </a:srgbClr>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3" name="Freeform: Shape 212">
                <a:extLst>
                  <a:ext uri="{FF2B5EF4-FFF2-40B4-BE49-F238E27FC236}">
                    <a16:creationId xmlns:a16="http://schemas.microsoft.com/office/drawing/2014/main" id="{54C9833D-E575-115D-B0F0-68B0F9051728}"/>
                  </a:ext>
                </a:extLst>
              </p:cNvPr>
              <p:cNvSpPr/>
              <p:nvPr/>
            </p:nvSpPr>
            <p:spPr>
              <a:xfrm>
                <a:off x="7567434" y="6012227"/>
                <a:ext cx="998984" cy="20811"/>
              </a:xfrm>
              <a:custGeom>
                <a:avLst/>
                <a:gdLst>
                  <a:gd name="connsiteX0" fmla="*/ 460881 w 463456"/>
                  <a:gd name="connsiteY0" fmla="*/ 4828 h 9655"/>
                  <a:gd name="connsiteX1" fmla="*/ 4828 w 463456"/>
                  <a:gd name="connsiteY1" fmla="*/ 4828 h 9655"/>
                </a:gdLst>
                <a:ahLst/>
                <a:cxnLst>
                  <a:cxn ang="0">
                    <a:pos x="connsiteX0" y="connsiteY0"/>
                  </a:cxn>
                  <a:cxn ang="0">
                    <a:pos x="connsiteX1" y="connsiteY1"/>
                  </a:cxn>
                </a:cxnLst>
                <a:rect l="l" t="t" r="r" b="b"/>
                <a:pathLst>
                  <a:path w="463456" h="9655">
                    <a:moveTo>
                      <a:pt x="460881" y="4828"/>
                    </a:moveTo>
                    <a:lnTo>
                      <a:pt x="4828"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4" name="Freeform: Shape 213">
                <a:extLst>
                  <a:ext uri="{FF2B5EF4-FFF2-40B4-BE49-F238E27FC236}">
                    <a16:creationId xmlns:a16="http://schemas.microsoft.com/office/drawing/2014/main" id="{29C6AD8E-B850-3728-70FA-1ABED05A18F9}"/>
                  </a:ext>
                </a:extLst>
              </p:cNvPr>
              <p:cNvSpPr/>
              <p:nvPr/>
            </p:nvSpPr>
            <p:spPr>
              <a:xfrm>
                <a:off x="7527197" y="6003902"/>
                <a:ext cx="41625" cy="27750"/>
              </a:xfrm>
              <a:custGeom>
                <a:avLst/>
                <a:gdLst>
                  <a:gd name="connsiteX0" fmla="*/ 15770 w 19310"/>
                  <a:gd name="connsiteY0" fmla="*/ 8046 h 12873"/>
                  <a:gd name="connsiteX1" fmla="*/ 4828 w 19310"/>
                  <a:gd name="connsiteY1" fmla="*/ 4828 h 12873"/>
                </a:gdLst>
                <a:ahLst/>
                <a:cxnLst>
                  <a:cxn ang="0">
                    <a:pos x="connsiteX0" y="connsiteY0"/>
                  </a:cxn>
                  <a:cxn ang="0">
                    <a:pos x="connsiteX1" y="connsiteY1"/>
                  </a:cxn>
                </a:cxnLst>
                <a:rect l="l" t="t" r="r" b="b"/>
                <a:pathLst>
                  <a:path w="19310" h="12873">
                    <a:moveTo>
                      <a:pt x="15770" y="8046"/>
                    </a:moveTo>
                    <a:cubicBezTo>
                      <a:pt x="11908" y="7402"/>
                      <a:pt x="8368" y="6437"/>
                      <a:pt x="4828" y="4828"/>
                    </a:cubicBezTo>
                  </a:path>
                </a:pathLst>
              </a:custGeom>
              <a:noFill/>
              <a:ln w="28575" cap="flat">
                <a:solidFill>
                  <a:srgbClr val="FFFFFF">
                    <a:lumMod val="65000"/>
                  </a:srgbClr>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5" name="Freeform: Shape 214">
                <a:extLst>
                  <a:ext uri="{FF2B5EF4-FFF2-40B4-BE49-F238E27FC236}">
                    <a16:creationId xmlns:a16="http://schemas.microsoft.com/office/drawing/2014/main" id="{CC6F0A17-FD7C-7E1C-FA80-AF7E92B04590}"/>
                  </a:ext>
                </a:extLst>
              </p:cNvPr>
              <p:cNvSpPr/>
              <p:nvPr/>
            </p:nvSpPr>
            <p:spPr>
              <a:xfrm>
                <a:off x="7763051" y="5515494"/>
                <a:ext cx="152623" cy="6936"/>
              </a:xfrm>
              <a:custGeom>
                <a:avLst/>
                <a:gdLst>
                  <a:gd name="connsiteX0" fmla="*/ 1617 w 70805"/>
                  <a:gd name="connsiteY0" fmla="*/ 1617 h 3218"/>
                  <a:gd name="connsiteX1" fmla="*/ 71458 w 70805"/>
                  <a:gd name="connsiteY1" fmla="*/ 1617 h 3218"/>
                </a:gdLst>
                <a:ahLst/>
                <a:cxnLst>
                  <a:cxn ang="0">
                    <a:pos x="connsiteX0" y="connsiteY0"/>
                  </a:cxn>
                  <a:cxn ang="0">
                    <a:pos x="connsiteX1" y="connsiteY1"/>
                  </a:cxn>
                </a:cxnLst>
                <a:rect l="l" t="t" r="r" b="b"/>
                <a:pathLst>
                  <a:path w="70805" h="3218">
                    <a:moveTo>
                      <a:pt x="1617" y="1617"/>
                    </a:moveTo>
                    <a:lnTo>
                      <a:pt x="71458" y="1617"/>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6" name="Freeform: Shape 215">
                <a:extLst>
                  <a:ext uri="{FF2B5EF4-FFF2-40B4-BE49-F238E27FC236}">
                    <a16:creationId xmlns:a16="http://schemas.microsoft.com/office/drawing/2014/main" id="{C8D592FE-FC34-1F69-52CE-134BC55062A2}"/>
                  </a:ext>
                </a:extLst>
              </p:cNvPr>
              <p:cNvSpPr/>
              <p:nvPr/>
            </p:nvSpPr>
            <p:spPr>
              <a:xfrm>
                <a:off x="7763051" y="5605678"/>
                <a:ext cx="152623" cy="6936"/>
              </a:xfrm>
              <a:custGeom>
                <a:avLst/>
                <a:gdLst>
                  <a:gd name="connsiteX0" fmla="*/ 1617 w 70805"/>
                  <a:gd name="connsiteY0" fmla="*/ 1617 h 3218"/>
                  <a:gd name="connsiteX1" fmla="*/ 71458 w 70805"/>
                  <a:gd name="connsiteY1" fmla="*/ 1617 h 3218"/>
                </a:gdLst>
                <a:ahLst/>
                <a:cxnLst>
                  <a:cxn ang="0">
                    <a:pos x="connsiteX0" y="connsiteY0"/>
                  </a:cxn>
                  <a:cxn ang="0">
                    <a:pos x="connsiteX1" y="connsiteY1"/>
                  </a:cxn>
                </a:cxnLst>
                <a:rect l="l" t="t" r="r" b="b"/>
                <a:pathLst>
                  <a:path w="70805" h="3218">
                    <a:moveTo>
                      <a:pt x="1617" y="1617"/>
                    </a:moveTo>
                    <a:lnTo>
                      <a:pt x="71458" y="1617"/>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7" name="Freeform: Shape 216">
                <a:extLst>
                  <a:ext uri="{FF2B5EF4-FFF2-40B4-BE49-F238E27FC236}">
                    <a16:creationId xmlns:a16="http://schemas.microsoft.com/office/drawing/2014/main" id="{20A9863E-088A-4768-656F-77E4ED97DB9D}"/>
                  </a:ext>
                </a:extLst>
              </p:cNvPr>
              <p:cNvSpPr/>
              <p:nvPr/>
            </p:nvSpPr>
            <p:spPr>
              <a:xfrm>
                <a:off x="7763051" y="5706271"/>
                <a:ext cx="152623" cy="6936"/>
              </a:xfrm>
              <a:custGeom>
                <a:avLst/>
                <a:gdLst>
                  <a:gd name="connsiteX0" fmla="*/ 1617 w 70805"/>
                  <a:gd name="connsiteY0" fmla="*/ 1617 h 3218"/>
                  <a:gd name="connsiteX1" fmla="*/ 71458 w 70805"/>
                  <a:gd name="connsiteY1" fmla="*/ 1617 h 3218"/>
                </a:gdLst>
                <a:ahLst/>
                <a:cxnLst>
                  <a:cxn ang="0">
                    <a:pos x="connsiteX0" y="connsiteY0"/>
                  </a:cxn>
                  <a:cxn ang="0">
                    <a:pos x="connsiteX1" y="connsiteY1"/>
                  </a:cxn>
                </a:cxnLst>
                <a:rect l="l" t="t" r="r" b="b"/>
                <a:pathLst>
                  <a:path w="70805" h="3218">
                    <a:moveTo>
                      <a:pt x="1617" y="1617"/>
                    </a:moveTo>
                    <a:lnTo>
                      <a:pt x="71458" y="1617"/>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8" name="Freeform: Shape 220">
                <a:extLst>
                  <a:ext uri="{FF2B5EF4-FFF2-40B4-BE49-F238E27FC236}">
                    <a16:creationId xmlns:a16="http://schemas.microsoft.com/office/drawing/2014/main" id="{F3EBF48A-0DB7-7858-BBF0-4852E1583128}"/>
                  </a:ext>
                </a:extLst>
              </p:cNvPr>
              <p:cNvSpPr/>
              <p:nvPr/>
            </p:nvSpPr>
            <p:spPr>
              <a:xfrm>
                <a:off x="7606265" y="5281703"/>
                <a:ext cx="374619" cy="665990"/>
              </a:xfrm>
              <a:custGeom>
                <a:avLst/>
                <a:gdLst>
                  <a:gd name="connsiteX0" fmla="*/ 174770 w 173796"/>
                  <a:gd name="connsiteY0" fmla="*/ 1617 h 308970"/>
                  <a:gd name="connsiteX1" fmla="*/ 1617 w 173796"/>
                  <a:gd name="connsiteY1" fmla="*/ 1617 h 308970"/>
                  <a:gd name="connsiteX2" fmla="*/ 1617 w 173796"/>
                  <a:gd name="connsiteY2" fmla="*/ 307370 h 308970"/>
                </a:gdLst>
                <a:ahLst/>
                <a:cxnLst>
                  <a:cxn ang="0">
                    <a:pos x="connsiteX0" y="connsiteY0"/>
                  </a:cxn>
                  <a:cxn ang="0">
                    <a:pos x="connsiteX1" y="connsiteY1"/>
                  </a:cxn>
                  <a:cxn ang="0">
                    <a:pos x="connsiteX2" y="connsiteY2"/>
                  </a:cxn>
                </a:cxnLst>
                <a:rect l="l" t="t" r="r" b="b"/>
                <a:pathLst>
                  <a:path w="173796" h="308970">
                    <a:moveTo>
                      <a:pt x="174770" y="1617"/>
                    </a:moveTo>
                    <a:lnTo>
                      <a:pt x="1617" y="1617"/>
                    </a:lnTo>
                    <a:lnTo>
                      <a:pt x="1617" y="307370"/>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79" name="Freeform: Shape 221">
                <a:extLst>
                  <a:ext uri="{FF2B5EF4-FFF2-40B4-BE49-F238E27FC236}">
                    <a16:creationId xmlns:a16="http://schemas.microsoft.com/office/drawing/2014/main" id="{9C7F2055-BFE5-54FF-E07A-600D2A8605B7}"/>
                  </a:ext>
                </a:extLst>
              </p:cNvPr>
              <p:cNvSpPr/>
              <p:nvPr/>
            </p:nvSpPr>
            <p:spPr>
              <a:xfrm>
                <a:off x="8525470" y="5476643"/>
                <a:ext cx="6936" cy="464806"/>
              </a:xfrm>
              <a:custGeom>
                <a:avLst/>
                <a:gdLst>
                  <a:gd name="connsiteX0" fmla="*/ 1617 w 3218"/>
                  <a:gd name="connsiteY0" fmla="*/ 216931 h 215635"/>
                  <a:gd name="connsiteX1" fmla="*/ 1617 w 3218"/>
                  <a:gd name="connsiteY1" fmla="*/ 1617 h 215635"/>
                </a:gdLst>
                <a:ahLst/>
                <a:cxnLst>
                  <a:cxn ang="0">
                    <a:pos x="connsiteX0" y="connsiteY0"/>
                  </a:cxn>
                  <a:cxn ang="0">
                    <a:pos x="connsiteX1" y="connsiteY1"/>
                  </a:cxn>
                </a:cxnLst>
                <a:rect l="l" t="t" r="r" b="b"/>
                <a:pathLst>
                  <a:path w="3218" h="215635">
                    <a:moveTo>
                      <a:pt x="1617" y="216931"/>
                    </a:moveTo>
                    <a:lnTo>
                      <a:pt x="1617" y="1617"/>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80" name="Freeform: Shape 222">
                <a:extLst>
                  <a:ext uri="{FF2B5EF4-FFF2-40B4-BE49-F238E27FC236}">
                    <a16:creationId xmlns:a16="http://schemas.microsoft.com/office/drawing/2014/main" id="{7509520D-4713-763A-3066-F96977CF380E}"/>
                  </a:ext>
                </a:extLst>
              </p:cNvPr>
              <p:cNvSpPr/>
              <p:nvPr/>
            </p:nvSpPr>
            <p:spPr>
              <a:xfrm>
                <a:off x="7994065" y="5364259"/>
                <a:ext cx="478681" cy="485617"/>
              </a:xfrm>
              <a:custGeom>
                <a:avLst/>
                <a:gdLst>
                  <a:gd name="connsiteX0" fmla="*/ 220793 w 222072"/>
                  <a:gd name="connsiteY0" fmla="*/ 53756 h 225291"/>
                  <a:gd name="connsiteX1" fmla="*/ 220793 w 222072"/>
                  <a:gd name="connsiteY1" fmla="*/ 225621 h 225291"/>
                  <a:gd name="connsiteX2" fmla="*/ 1617 w 222072"/>
                  <a:gd name="connsiteY2" fmla="*/ 225621 h 225291"/>
                  <a:gd name="connsiteX3" fmla="*/ 1617 w 222072"/>
                  <a:gd name="connsiteY3" fmla="*/ 1617 h 225291"/>
                  <a:gd name="connsiteX4" fmla="*/ 18997 w 222072"/>
                  <a:gd name="connsiteY4" fmla="*/ 1617 h 22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2" h="225291">
                    <a:moveTo>
                      <a:pt x="220793" y="53756"/>
                    </a:moveTo>
                    <a:lnTo>
                      <a:pt x="220793" y="225621"/>
                    </a:lnTo>
                    <a:lnTo>
                      <a:pt x="1617" y="225621"/>
                    </a:lnTo>
                    <a:lnTo>
                      <a:pt x="1617" y="1617"/>
                    </a:lnTo>
                    <a:lnTo>
                      <a:pt x="18997" y="1617"/>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grpSp>
            <p:nvGrpSpPr>
              <p:cNvPr id="81" name="Group 80">
                <a:extLst>
                  <a:ext uri="{FF2B5EF4-FFF2-40B4-BE49-F238E27FC236}">
                    <a16:creationId xmlns:a16="http://schemas.microsoft.com/office/drawing/2014/main" id="{19BD7A10-F122-1627-924A-5B10A859A8F1}"/>
                  </a:ext>
                </a:extLst>
              </p:cNvPr>
              <p:cNvGrpSpPr/>
              <p:nvPr/>
            </p:nvGrpSpPr>
            <p:grpSpPr>
              <a:xfrm>
                <a:off x="8152895" y="5032307"/>
                <a:ext cx="319826" cy="324824"/>
                <a:chOff x="9766087" y="5328375"/>
                <a:chExt cx="413114" cy="419570"/>
              </a:xfrm>
              <a:solidFill>
                <a:srgbClr val="253140"/>
              </a:solidFill>
            </p:grpSpPr>
            <p:sp useBgFill="1">
              <p:nvSpPr>
                <p:cNvPr id="85" name="Freeform: Shape 225">
                  <a:extLst>
                    <a:ext uri="{FF2B5EF4-FFF2-40B4-BE49-F238E27FC236}">
                      <a16:creationId xmlns:a16="http://schemas.microsoft.com/office/drawing/2014/main" id="{4A628091-68D8-7863-EF18-6D77A6FB710D}"/>
                    </a:ext>
                  </a:extLst>
                </p:cNvPr>
                <p:cNvSpPr/>
                <p:nvPr/>
              </p:nvSpPr>
              <p:spPr>
                <a:xfrm>
                  <a:off x="9766087" y="5328375"/>
                  <a:ext cx="413114" cy="419570"/>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useBgFill="1">
              <p:nvSpPr>
                <p:cNvPr id="86" name="Freeform: Shape 226">
                  <a:extLst>
                    <a:ext uri="{FF2B5EF4-FFF2-40B4-BE49-F238E27FC236}">
                      <a16:creationId xmlns:a16="http://schemas.microsoft.com/office/drawing/2014/main" id="{8AE6BCDF-9619-B6A0-4C67-3E32427E1CD7}"/>
                    </a:ext>
                  </a:extLst>
                </p:cNvPr>
                <p:cNvSpPr/>
                <p:nvPr/>
              </p:nvSpPr>
              <p:spPr>
                <a:xfrm>
                  <a:off x="9886149" y="5448436"/>
                  <a:ext cx="174283" cy="174283"/>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grpSp>
          <p:grpSp>
            <p:nvGrpSpPr>
              <p:cNvPr id="82" name="Group 81">
                <a:extLst>
                  <a:ext uri="{FF2B5EF4-FFF2-40B4-BE49-F238E27FC236}">
                    <a16:creationId xmlns:a16="http://schemas.microsoft.com/office/drawing/2014/main" id="{A75196DB-F4FA-F173-3A9A-C3FDE1A738AD}"/>
                  </a:ext>
                </a:extLst>
              </p:cNvPr>
              <p:cNvGrpSpPr/>
              <p:nvPr/>
            </p:nvGrpSpPr>
            <p:grpSpPr>
              <a:xfrm>
                <a:off x="8476073" y="5048248"/>
                <a:ext cx="223173" cy="226660"/>
                <a:chOff x="9766087" y="5350630"/>
                <a:chExt cx="413114" cy="419570"/>
              </a:xfrm>
              <a:solidFill>
                <a:srgbClr val="253140"/>
              </a:solidFill>
            </p:grpSpPr>
            <p:sp useBgFill="1">
              <p:nvSpPr>
                <p:cNvPr id="83" name="Freeform: Shape 230">
                  <a:extLst>
                    <a:ext uri="{FF2B5EF4-FFF2-40B4-BE49-F238E27FC236}">
                      <a16:creationId xmlns:a16="http://schemas.microsoft.com/office/drawing/2014/main" id="{BA5BDC95-CC1C-9696-B316-5047185BE98C}"/>
                    </a:ext>
                  </a:extLst>
                </p:cNvPr>
                <p:cNvSpPr/>
                <p:nvPr/>
              </p:nvSpPr>
              <p:spPr>
                <a:xfrm>
                  <a:off x="9766087" y="5350630"/>
                  <a:ext cx="413114" cy="419570"/>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useBgFill="1">
              <p:nvSpPr>
                <p:cNvPr id="84" name="Freeform: Shape 231">
                  <a:extLst>
                    <a:ext uri="{FF2B5EF4-FFF2-40B4-BE49-F238E27FC236}">
                      <a16:creationId xmlns:a16="http://schemas.microsoft.com/office/drawing/2014/main" id="{62410051-2A65-4709-0B02-DB5279F9493D}"/>
                    </a:ext>
                  </a:extLst>
                </p:cNvPr>
                <p:cNvSpPr/>
                <p:nvPr/>
              </p:nvSpPr>
              <p:spPr>
                <a:xfrm>
                  <a:off x="9886149" y="5470691"/>
                  <a:ext cx="174283" cy="174283"/>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grpSp>
        </p:grpSp>
      </p:grpSp>
      <p:grpSp>
        <p:nvGrpSpPr>
          <p:cNvPr id="87" name="Group 86">
            <a:extLst>
              <a:ext uri="{FF2B5EF4-FFF2-40B4-BE49-F238E27FC236}">
                <a16:creationId xmlns:a16="http://schemas.microsoft.com/office/drawing/2014/main" id="{5572786A-7F78-38F3-9133-841525EE7458}"/>
              </a:ext>
            </a:extLst>
          </p:cNvPr>
          <p:cNvGrpSpPr/>
          <p:nvPr/>
        </p:nvGrpSpPr>
        <p:grpSpPr>
          <a:xfrm>
            <a:off x="1442202" y="2071825"/>
            <a:ext cx="1310221" cy="1310221"/>
            <a:chOff x="463686" y="1957860"/>
            <a:chExt cx="744628" cy="744628"/>
          </a:xfrm>
        </p:grpSpPr>
        <p:sp>
          <p:nvSpPr>
            <p:cNvPr id="88" name="Oval 87">
              <a:extLst>
                <a:ext uri="{FF2B5EF4-FFF2-40B4-BE49-F238E27FC236}">
                  <a16:creationId xmlns:a16="http://schemas.microsoft.com/office/drawing/2014/main" id="{98A5997C-9218-BF48-2CC6-18AF0E21CBF0}"/>
                </a:ext>
              </a:extLst>
            </p:cNvPr>
            <p:cNvSpPr/>
            <p:nvPr/>
          </p:nvSpPr>
          <p:spPr>
            <a:xfrm>
              <a:off x="463686" y="1957860"/>
              <a:ext cx="744628" cy="744628"/>
            </a:xfrm>
            <a:prstGeom prst="ellipse">
              <a:avLst/>
            </a:prstGeom>
            <a:solidFill>
              <a:schemeClr val="bg1"/>
            </a:solidFill>
            <a:ln w="19050">
              <a:gradFill flip="none" rotWithShape="1">
                <a:gsLst>
                  <a:gs pos="0">
                    <a:schemeClr val="accent1"/>
                  </a:gs>
                  <a:gs pos="52900">
                    <a:schemeClr val="accent2"/>
                  </a:gs>
                  <a:gs pos="100000">
                    <a:schemeClr val="accent4"/>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89" name="Graphic 46">
              <a:extLst>
                <a:ext uri="{FF2B5EF4-FFF2-40B4-BE49-F238E27FC236}">
                  <a16:creationId xmlns:a16="http://schemas.microsoft.com/office/drawing/2014/main" id="{BCB1A20F-D214-746F-D32A-C1C274ECBC9D}"/>
                </a:ext>
              </a:extLst>
            </p:cNvPr>
            <p:cNvGrpSpPr/>
            <p:nvPr/>
          </p:nvGrpSpPr>
          <p:grpSpPr>
            <a:xfrm>
              <a:off x="547179" y="2041403"/>
              <a:ext cx="589759" cy="589759"/>
              <a:chOff x="9180081" y="7468282"/>
              <a:chExt cx="643689" cy="643689"/>
            </a:xfrm>
          </p:grpSpPr>
          <p:sp>
            <p:nvSpPr>
              <p:cNvPr id="90" name="Freeform: Shape 28">
                <a:extLst>
                  <a:ext uri="{FF2B5EF4-FFF2-40B4-BE49-F238E27FC236}">
                    <a16:creationId xmlns:a16="http://schemas.microsoft.com/office/drawing/2014/main" id="{9B63C877-89CE-95E1-0DE8-53042DA3E599}"/>
                  </a:ext>
                </a:extLst>
              </p:cNvPr>
              <p:cNvSpPr/>
              <p:nvPr/>
            </p:nvSpPr>
            <p:spPr>
              <a:xfrm>
                <a:off x="9283715" y="7665895"/>
                <a:ext cx="19311" cy="241383"/>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91" name="Freeform: Shape 29">
                <a:extLst>
                  <a:ext uri="{FF2B5EF4-FFF2-40B4-BE49-F238E27FC236}">
                    <a16:creationId xmlns:a16="http://schemas.microsoft.com/office/drawing/2014/main" id="{1920F148-0E8D-00F3-A27E-BA5CC31CBE4B}"/>
                  </a:ext>
                </a:extLst>
              </p:cNvPr>
              <p:cNvSpPr/>
              <p:nvPr/>
            </p:nvSpPr>
            <p:spPr>
              <a:xfrm>
                <a:off x="9283715" y="7915324"/>
                <a:ext cx="9655" cy="45058"/>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92" name="Freeform: Shape 30">
                <a:extLst>
                  <a:ext uri="{FF2B5EF4-FFF2-40B4-BE49-F238E27FC236}">
                    <a16:creationId xmlns:a16="http://schemas.microsoft.com/office/drawing/2014/main" id="{B4C3B1C7-EA59-0395-B0EF-D05C97597CA3}"/>
                  </a:ext>
                </a:extLst>
              </p:cNvPr>
              <p:cNvSpPr/>
              <p:nvPr/>
            </p:nvSpPr>
            <p:spPr>
              <a:xfrm>
                <a:off x="9283715" y="7748609"/>
                <a:ext cx="45058" cy="26069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93" name="Freeform: Shape 31">
                <a:extLst>
                  <a:ext uri="{FF2B5EF4-FFF2-40B4-BE49-F238E27FC236}">
                    <a16:creationId xmlns:a16="http://schemas.microsoft.com/office/drawing/2014/main" id="{208C837F-CC79-9298-B9BB-65C337A62B8D}"/>
                  </a:ext>
                </a:extLst>
              </p:cNvPr>
              <p:cNvSpPr/>
              <p:nvPr/>
            </p:nvSpPr>
            <p:spPr>
              <a:xfrm>
                <a:off x="9675078" y="7665895"/>
                <a:ext cx="45058" cy="341155"/>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94" name="Freeform: Shape 32">
                <a:extLst>
                  <a:ext uri="{FF2B5EF4-FFF2-40B4-BE49-F238E27FC236}">
                    <a16:creationId xmlns:a16="http://schemas.microsoft.com/office/drawing/2014/main" id="{3CA3F607-31EE-841D-5CDF-AEB954B0065E}"/>
                  </a:ext>
                </a:extLst>
              </p:cNvPr>
              <p:cNvSpPr/>
              <p:nvPr/>
            </p:nvSpPr>
            <p:spPr>
              <a:xfrm>
                <a:off x="9621008" y="7985164"/>
                <a:ext cx="48277" cy="9655"/>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95" name="Freeform: Shape 33">
                <a:extLst>
                  <a:ext uri="{FF2B5EF4-FFF2-40B4-BE49-F238E27FC236}">
                    <a16:creationId xmlns:a16="http://schemas.microsoft.com/office/drawing/2014/main" id="{90E52308-92CD-8B8E-E5D3-BE9E2C0E0F05}"/>
                  </a:ext>
                </a:extLst>
              </p:cNvPr>
              <p:cNvSpPr/>
              <p:nvPr/>
            </p:nvSpPr>
            <p:spPr>
              <a:xfrm>
                <a:off x="9560823" y="7985164"/>
                <a:ext cx="48277" cy="9655"/>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96" name="Freeform: Shape 34">
                <a:extLst>
                  <a:ext uri="{FF2B5EF4-FFF2-40B4-BE49-F238E27FC236}">
                    <a16:creationId xmlns:a16="http://schemas.microsoft.com/office/drawing/2014/main" id="{20238457-9FA4-54D4-C2B4-96442C941FD8}"/>
                  </a:ext>
                </a:extLst>
              </p:cNvPr>
              <p:cNvSpPr/>
              <p:nvPr/>
            </p:nvSpPr>
            <p:spPr>
              <a:xfrm>
                <a:off x="9333279" y="7985164"/>
                <a:ext cx="222073" cy="9655"/>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97" name="Freeform: Shape 35">
                <a:extLst>
                  <a:ext uri="{FF2B5EF4-FFF2-40B4-BE49-F238E27FC236}">
                    <a16:creationId xmlns:a16="http://schemas.microsoft.com/office/drawing/2014/main" id="{FCE687DE-7886-994F-3592-8933B66FA77A}"/>
                  </a:ext>
                </a:extLst>
              </p:cNvPr>
              <p:cNvSpPr/>
              <p:nvPr/>
            </p:nvSpPr>
            <p:spPr>
              <a:xfrm>
                <a:off x="9566938" y="7689711"/>
                <a:ext cx="70806" cy="9655"/>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98" name="Freeform: Shape 38">
                <a:extLst>
                  <a:ext uri="{FF2B5EF4-FFF2-40B4-BE49-F238E27FC236}">
                    <a16:creationId xmlns:a16="http://schemas.microsoft.com/office/drawing/2014/main" id="{6E7BCBE3-7196-633F-C1C0-230ACD59E908}"/>
                  </a:ext>
                </a:extLst>
              </p:cNvPr>
              <p:cNvSpPr/>
              <p:nvPr/>
            </p:nvSpPr>
            <p:spPr>
              <a:xfrm>
                <a:off x="9395717" y="7689711"/>
                <a:ext cx="51495" cy="9655"/>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99" name="Freeform: Shape 40">
                <a:extLst>
                  <a:ext uri="{FF2B5EF4-FFF2-40B4-BE49-F238E27FC236}">
                    <a16:creationId xmlns:a16="http://schemas.microsoft.com/office/drawing/2014/main" id="{2875495A-0660-786E-B6F3-7A78E7A7C31A}"/>
                  </a:ext>
                </a:extLst>
              </p:cNvPr>
              <p:cNvSpPr/>
              <p:nvPr/>
            </p:nvSpPr>
            <p:spPr>
              <a:xfrm>
                <a:off x="9569835" y="7718033"/>
                <a:ext cx="70806" cy="9655"/>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0" name="Freeform: Shape 42">
                <a:extLst>
                  <a:ext uri="{FF2B5EF4-FFF2-40B4-BE49-F238E27FC236}">
                    <a16:creationId xmlns:a16="http://schemas.microsoft.com/office/drawing/2014/main" id="{64B1A19A-E51E-455B-DBB2-2249EF6CB30B}"/>
                  </a:ext>
                </a:extLst>
              </p:cNvPr>
              <p:cNvSpPr/>
              <p:nvPr/>
            </p:nvSpPr>
            <p:spPr>
              <a:xfrm>
                <a:off x="9490661" y="7718033"/>
                <a:ext cx="19311" cy="9655"/>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1" name="Freeform: Shape 44">
                <a:extLst>
                  <a:ext uri="{FF2B5EF4-FFF2-40B4-BE49-F238E27FC236}">
                    <a16:creationId xmlns:a16="http://schemas.microsoft.com/office/drawing/2014/main" id="{2C2169E7-8A94-19BE-209D-C101507A28F2}"/>
                  </a:ext>
                </a:extLst>
              </p:cNvPr>
              <p:cNvSpPr/>
              <p:nvPr/>
            </p:nvSpPr>
            <p:spPr>
              <a:xfrm>
                <a:off x="9391855" y="7718033"/>
                <a:ext cx="51495" cy="9655"/>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2" name="Freeform: Shape 46">
                <a:extLst>
                  <a:ext uri="{FF2B5EF4-FFF2-40B4-BE49-F238E27FC236}">
                    <a16:creationId xmlns:a16="http://schemas.microsoft.com/office/drawing/2014/main" id="{D6463CA6-9850-E468-52FC-5B67F6D6D9DE}"/>
                  </a:ext>
                </a:extLst>
              </p:cNvPr>
              <p:cNvSpPr/>
              <p:nvPr/>
            </p:nvSpPr>
            <p:spPr>
              <a:xfrm>
                <a:off x="9514477" y="7721252"/>
                <a:ext cx="25748" cy="9655"/>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3" name="Freeform: Shape 49">
                <a:extLst>
                  <a:ext uri="{FF2B5EF4-FFF2-40B4-BE49-F238E27FC236}">
                    <a16:creationId xmlns:a16="http://schemas.microsoft.com/office/drawing/2014/main" id="{2F34C0B1-80F0-8C0B-1648-DC5A1B19EF05}"/>
                  </a:ext>
                </a:extLst>
              </p:cNvPr>
              <p:cNvSpPr/>
              <p:nvPr/>
            </p:nvSpPr>
            <p:spPr>
              <a:xfrm>
                <a:off x="9517696" y="7751505"/>
                <a:ext cx="25748" cy="9655"/>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4" name="Freeform: Shape 50">
                <a:extLst>
                  <a:ext uri="{FF2B5EF4-FFF2-40B4-BE49-F238E27FC236}">
                    <a16:creationId xmlns:a16="http://schemas.microsoft.com/office/drawing/2014/main" id="{5DD89A95-08B1-1C49-2311-ADCEC99FBD37}"/>
                  </a:ext>
                </a:extLst>
              </p:cNvPr>
              <p:cNvSpPr/>
              <p:nvPr/>
            </p:nvSpPr>
            <p:spPr>
              <a:xfrm>
                <a:off x="9520914" y="7782080"/>
                <a:ext cx="25748" cy="9655"/>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5" name="Freeform: Shape 51">
                <a:extLst>
                  <a:ext uri="{FF2B5EF4-FFF2-40B4-BE49-F238E27FC236}">
                    <a16:creationId xmlns:a16="http://schemas.microsoft.com/office/drawing/2014/main" id="{745CC776-D63C-B9B1-7205-E6B7CC0E547A}"/>
                  </a:ext>
                </a:extLst>
              </p:cNvPr>
              <p:cNvSpPr/>
              <p:nvPr/>
            </p:nvSpPr>
            <p:spPr>
              <a:xfrm>
                <a:off x="9524133" y="7812656"/>
                <a:ext cx="25748" cy="9655"/>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6" name="Freeform: Shape 52">
                <a:extLst>
                  <a:ext uri="{FF2B5EF4-FFF2-40B4-BE49-F238E27FC236}">
                    <a16:creationId xmlns:a16="http://schemas.microsoft.com/office/drawing/2014/main" id="{C3549D64-B0C9-A79F-1CB9-87A9D47AF59C}"/>
                  </a:ext>
                </a:extLst>
              </p:cNvPr>
              <p:cNvSpPr/>
              <p:nvPr/>
            </p:nvSpPr>
            <p:spPr>
              <a:xfrm>
                <a:off x="9509328" y="7680056"/>
                <a:ext cx="74024" cy="160922"/>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7" name="Freeform: Shape 53">
                <a:extLst>
                  <a:ext uri="{FF2B5EF4-FFF2-40B4-BE49-F238E27FC236}">
                    <a16:creationId xmlns:a16="http://schemas.microsoft.com/office/drawing/2014/main" id="{DCAE9133-E718-11EA-8E4A-1BB7F7F092B7}"/>
                  </a:ext>
                </a:extLst>
              </p:cNvPr>
              <p:cNvSpPr/>
              <p:nvPr/>
            </p:nvSpPr>
            <p:spPr>
              <a:xfrm>
                <a:off x="9458155" y="7648837"/>
                <a:ext cx="48277" cy="193107"/>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8" name="Freeform: Shape 54">
                <a:extLst>
                  <a:ext uri="{FF2B5EF4-FFF2-40B4-BE49-F238E27FC236}">
                    <a16:creationId xmlns:a16="http://schemas.microsoft.com/office/drawing/2014/main" id="{EB5BE1E4-C200-5ECB-CCFF-DC8C5CBD477A}"/>
                  </a:ext>
                </a:extLst>
              </p:cNvPr>
              <p:cNvSpPr/>
              <p:nvPr/>
            </p:nvSpPr>
            <p:spPr>
              <a:xfrm>
                <a:off x="9418246" y="7641434"/>
                <a:ext cx="48277" cy="199544"/>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09" name="Freeform: Shape 55">
                <a:extLst>
                  <a:ext uri="{FF2B5EF4-FFF2-40B4-BE49-F238E27FC236}">
                    <a16:creationId xmlns:a16="http://schemas.microsoft.com/office/drawing/2014/main" id="{1D4200C1-22E6-A2BD-014B-5E3932A7F4B7}"/>
                  </a:ext>
                </a:extLst>
              </p:cNvPr>
              <p:cNvSpPr/>
              <p:nvPr/>
            </p:nvSpPr>
            <p:spPr>
              <a:xfrm>
                <a:off x="9524455" y="7586721"/>
                <a:ext cx="41840" cy="19311"/>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noFill/>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0" name="Freeform: Shape 56">
                <a:extLst>
                  <a:ext uri="{FF2B5EF4-FFF2-40B4-BE49-F238E27FC236}">
                    <a16:creationId xmlns:a16="http://schemas.microsoft.com/office/drawing/2014/main" id="{5205AC91-AB0B-1EEC-B408-10C77F8CFBDF}"/>
                  </a:ext>
                </a:extLst>
              </p:cNvPr>
              <p:cNvSpPr/>
              <p:nvPr/>
            </p:nvSpPr>
            <p:spPr>
              <a:xfrm>
                <a:off x="9517374" y="7618659"/>
                <a:ext cx="38621" cy="16092"/>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noFill/>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1" name="Freeform: Shape 57">
                <a:extLst>
                  <a:ext uri="{FF2B5EF4-FFF2-40B4-BE49-F238E27FC236}">
                    <a16:creationId xmlns:a16="http://schemas.microsoft.com/office/drawing/2014/main" id="{C225F039-5C12-3C90-02E3-401E81437970}"/>
                  </a:ext>
                </a:extLst>
              </p:cNvPr>
              <p:cNvSpPr/>
              <p:nvPr/>
            </p:nvSpPr>
            <p:spPr>
              <a:xfrm>
                <a:off x="9378979" y="7570998"/>
                <a:ext cx="154485" cy="8689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noFill/>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2" name="Freeform: Shape 58">
                <a:extLst>
                  <a:ext uri="{FF2B5EF4-FFF2-40B4-BE49-F238E27FC236}">
                    <a16:creationId xmlns:a16="http://schemas.microsoft.com/office/drawing/2014/main" id="{D5E7AB8C-305E-7A07-8117-4C2A71A92EAE}"/>
                  </a:ext>
                </a:extLst>
              </p:cNvPr>
              <p:cNvSpPr/>
              <p:nvPr/>
            </p:nvSpPr>
            <p:spPr>
              <a:xfrm>
                <a:off x="9675078" y="7857392"/>
                <a:ext cx="45058" cy="9655"/>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3" name="Freeform: Shape 59">
                <a:extLst>
                  <a:ext uri="{FF2B5EF4-FFF2-40B4-BE49-F238E27FC236}">
                    <a16:creationId xmlns:a16="http://schemas.microsoft.com/office/drawing/2014/main" id="{492926B1-643B-2302-19D7-6454127978B7}"/>
                  </a:ext>
                </a:extLst>
              </p:cNvPr>
              <p:cNvSpPr/>
              <p:nvPr/>
            </p:nvSpPr>
            <p:spPr>
              <a:xfrm>
                <a:off x="9576593" y="7857392"/>
                <a:ext cx="86898" cy="9655"/>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4" name="Freeform: Shape 60">
                <a:extLst>
                  <a:ext uri="{FF2B5EF4-FFF2-40B4-BE49-F238E27FC236}">
                    <a16:creationId xmlns:a16="http://schemas.microsoft.com/office/drawing/2014/main" id="{65BDFD7F-D8F7-C679-8CC4-F24CA0270AB1}"/>
                  </a:ext>
                </a:extLst>
              </p:cNvPr>
              <p:cNvSpPr/>
              <p:nvPr/>
            </p:nvSpPr>
            <p:spPr>
              <a:xfrm>
                <a:off x="9333923" y="7857392"/>
                <a:ext cx="251039" cy="9655"/>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5" name="Freeform: Shape 61">
                <a:extLst>
                  <a:ext uri="{FF2B5EF4-FFF2-40B4-BE49-F238E27FC236}">
                    <a16:creationId xmlns:a16="http://schemas.microsoft.com/office/drawing/2014/main" id="{1C1B7A7F-0AD5-8376-AD78-B62C936ABD30}"/>
                  </a:ext>
                </a:extLst>
              </p:cNvPr>
              <p:cNvSpPr/>
              <p:nvPr/>
            </p:nvSpPr>
            <p:spPr>
              <a:xfrm>
                <a:off x="9283715" y="7857392"/>
                <a:ext cx="45058" cy="9655"/>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6" name="Freeform: Shape 62">
                <a:extLst>
                  <a:ext uri="{FF2B5EF4-FFF2-40B4-BE49-F238E27FC236}">
                    <a16:creationId xmlns:a16="http://schemas.microsoft.com/office/drawing/2014/main" id="{E4D8435E-8DFA-54CD-FDBC-FE0E3B1388EE}"/>
                  </a:ext>
                </a:extLst>
              </p:cNvPr>
              <p:cNvSpPr/>
              <p:nvPr/>
            </p:nvSpPr>
            <p:spPr>
              <a:xfrm>
                <a:off x="9305600" y="7713206"/>
                <a:ext cx="93335" cy="128738"/>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7" name="Freeform: Shape 63">
                <a:extLst>
                  <a:ext uri="{FF2B5EF4-FFF2-40B4-BE49-F238E27FC236}">
                    <a16:creationId xmlns:a16="http://schemas.microsoft.com/office/drawing/2014/main" id="{874AE7E6-999A-FC96-0888-3B705127C35C}"/>
                  </a:ext>
                </a:extLst>
              </p:cNvPr>
              <p:cNvSpPr/>
              <p:nvPr/>
            </p:nvSpPr>
            <p:spPr>
              <a:xfrm>
                <a:off x="9301404" y="7652045"/>
                <a:ext cx="119082" cy="151267"/>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28575" cap="flat">
                <a:solidFill>
                  <a:srgbClr val="FFFFFF"/>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8" name="Freeform: Shape 64">
                <a:extLst>
                  <a:ext uri="{FF2B5EF4-FFF2-40B4-BE49-F238E27FC236}">
                    <a16:creationId xmlns:a16="http://schemas.microsoft.com/office/drawing/2014/main" id="{90E1266C-4AFD-F587-FC66-D170CF5298F1}"/>
                  </a:ext>
                </a:extLst>
              </p:cNvPr>
              <p:cNvSpPr/>
              <p:nvPr/>
            </p:nvSpPr>
            <p:spPr>
              <a:xfrm>
                <a:off x="9621008" y="7641560"/>
                <a:ext cx="74024" cy="154485"/>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noFill/>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19" name="Freeform: Shape 65">
                <a:extLst>
                  <a:ext uri="{FF2B5EF4-FFF2-40B4-BE49-F238E27FC236}">
                    <a16:creationId xmlns:a16="http://schemas.microsoft.com/office/drawing/2014/main" id="{580049AF-54DD-8EEC-07DD-756AC0012C30}"/>
                  </a:ext>
                </a:extLst>
              </p:cNvPr>
              <p:cNvSpPr/>
              <p:nvPr/>
            </p:nvSpPr>
            <p:spPr>
              <a:xfrm>
                <a:off x="9586571" y="7776738"/>
                <a:ext cx="77243" cy="64369"/>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noFill/>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sp>
            <p:nvSpPr>
              <p:cNvPr id="120" name="Freeform: Shape 66">
                <a:extLst>
                  <a:ext uri="{FF2B5EF4-FFF2-40B4-BE49-F238E27FC236}">
                    <a16:creationId xmlns:a16="http://schemas.microsoft.com/office/drawing/2014/main" id="{A56B1E55-794A-9F83-AE06-3187910746DF}"/>
                  </a:ext>
                </a:extLst>
              </p:cNvPr>
              <p:cNvSpPr/>
              <p:nvPr/>
            </p:nvSpPr>
            <p:spPr>
              <a:xfrm>
                <a:off x="9543839" y="7591944"/>
                <a:ext cx="45058" cy="54714"/>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noFill/>
              <a:ln w="28575" cap="flat">
                <a:solidFill>
                  <a:schemeClr val="accent1"/>
                </a:solidFill>
                <a:prstDash val="solid"/>
                <a:round/>
              </a:ln>
            </p:spPr>
            <p:txBody>
              <a:bodyPr rtlCol="0" anchor="ctr"/>
              <a:lstStyle/>
              <a:p>
                <a:pPr defTabSz="914325">
                  <a:defRPr/>
                </a:pPr>
                <a:endParaRPr lang="en-US" sz="1765" kern="0" dirty="0">
                  <a:solidFill>
                    <a:srgbClr val="FFFFFF"/>
                  </a:solidFill>
                  <a:latin typeface="Amazon Ember Display" panose="020F0603020204020204" pitchFamily="34" charset="0"/>
                </a:endParaRPr>
              </a:p>
            </p:txBody>
          </p:sp>
        </p:grpSp>
      </p:grpSp>
      <p:grpSp>
        <p:nvGrpSpPr>
          <p:cNvPr id="140" name="Group 139">
            <a:extLst>
              <a:ext uri="{FF2B5EF4-FFF2-40B4-BE49-F238E27FC236}">
                <a16:creationId xmlns:a16="http://schemas.microsoft.com/office/drawing/2014/main" id="{22590807-F78F-38DD-7A6F-7BCF30065D28}"/>
              </a:ext>
            </a:extLst>
          </p:cNvPr>
          <p:cNvGrpSpPr/>
          <p:nvPr/>
        </p:nvGrpSpPr>
        <p:grpSpPr>
          <a:xfrm>
            <a:off x="6808655" y="2071825"/>
            <a:ext cx="1310221" cy="1310221"/>
            <a:chOff x="3859452" y="1945854"/>
            <a:chExt cx="1310221" cy="1310221"/>
          </a:xfrm>
        </p:grpSpPr>
        <p:sp>
          <p:nvSpPr>
            <p:cNvPr id="122" name="Oval 121">
              <a:extLst>
                <a:ext uri="{FF2B5EF4-FFF2-40B4-BE49-F238E27FC236}">
                  <a16:creationId xmlns:a16="http://schemas.microsoft.com/office/drawing/2014/main" id="{98B617FE-466C-87AC-AE6F-51B5F72F81C8}"/>
                </a:ext>
              </a:extLst>
            </p:cNvPr>
            <p:cNvSpPr/>
            <p:nvPr/>
          </p:nvSpPr>
          <p:spPr>
            <a:xfrm>
              <a:off x="3859452" y="1945854"/>
              <a:ext cx="1310221" cy="1310221"/>
            </a:xfrm>
            <a:prstGeom prst="ellipse">
              <a:avLst/>
            </a:prstGeom>
            <a:solidFill>
              <a:schemeClr val="bg1"/>
            </a:solidFill>
            <a:ln w="19050">
              <a:gradFill flip="none" rotWithShape="1">
                <a:gsLst>
                  <a:gs pos="0">
                    <a:schemeClr val="accent1"/>
                  </a:gs>
                  <a:gs pos="49200">
                    <a:schemeClr val="accent2"/>
                  </a:gs>
                  <a:gs pos="100000">
                    <a:schemeClr val="accent4"/>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139" name="Graphic 138">
              <a:extLst>
                <a:ext uri="{FF2B5EF4-FFF2-40B4-BE49-F238E27FC236}">
                  <a16:creationId xmlns:a16="http://schemas.microsoft.com/office/drawing/2014/main" id="{8CCCB09D-37E1-4F90-9537-E4085308614E}"/>
                </a:ext>
                <a:ext uri="{C183D7F6-B498-43B3-948B-1728B52AA6E4}">
                  <adec:decorative xmlns:adec="http://schemas.microsoft.com/office/drawing/2017/decorative" val="1"/>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4107647" y="2188770"/>
              <a:ext cx="813684" cy="826820"/>
            </a:xfrm>
            <a:prstGeom prst="rect">
              <a:avLst/>
            </a:prstGeom>
          </p:spPr>
        </p:pic>
      </p:grpSp>
    </p:spTree>
    <p:extLst>
      <p:ext uri="{BB962C8B-B14F-4D97-AF65-F5344CB8AC3E}">
        <p14:creationId xmlns:p14="http://schemas.microsoft.com/office/powerpoint/2010/main" val="2752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1.45833E-6 -3.7037E-6 L -0.03672 -3.7037E-6 " pathEditMode="relative" rAng="0" ptsTypes="AA">
                                      <p:cBhvr>
                                        <p:cTn id="9" dur="600" spd="-100000" fill="hold"/>
                                        <p:tgtEl>
                                          <p:spTgt spid="19"/>
                                        </p:tgtEl>
                                        <p:attrNameLst>
                                          <p:attrName>ppt_x</p:attrName>
                                          <p:attrName>ppt_y</p:attrName>
                                        </p:attrNameLst>
                                      </p:cBhvr>
                                      <p:rCtr x="-1836" y="0"/>
                                    </p:animMotion>
                                  </p:childTnLst>
                                </p:cTn>
                              </p:par>
                              <p:par>
                                <p:cTn id="10" presetID="10"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nodeType="withEffect">
                                  <p:stCondLst>
                                    <p:cond delay="0"/>
                                  </p:stCondLst>
                                  <p:childTnLst>
                                    <p:animMotion origin="layout" path="M 2.70833E-6 -3.7037E-6 L 2.70833E-6 -0.05439 " pathEditMode="relative" rAng="0" ptsTypes="AA">
                                      <p:cBhvr>
                                        <p:cTn id="14" dur="600" spd="-100000" fill="hold"/>
                                        <p:tgtEl>
                                          <p:spTgt spid="44"/>
                                        </p:tgtEl>
                                        <p:attrNameLst>
                                          <p:attrName>ppt_x</p:attrName>
                                          <p:attrName>ppt_y</p:attrName>
                                        </p:attrNameLst>
                                      </p:cBhvr>
                                      <p:rCtr x="0" y="-2731"/>
                                    </p:animMotion>
                                  </p:childTnLst>
                                </p:cTn>
                              </p:par>
                              <p:par>
                                <p:cTn id="15" presetID="10" presetClass="entr" presetSubtype="0" fill="hold"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42" presetClass="path" presetSubtype="0" decel="100000" fill="hold" nodeType="withEffect">
                                  <p:stCondLst>
                                    <p:cond delay="0"/>
                                  </p:stCondLst>
                                  <p:childTnLst>
                                    <p:animMotion origin="layout" path="M 4.79167E-6 -3.7037E-6 L -0.03672 -3.7037E-6 " pathEditMode="relative" rAng="0" ptsTypes="AA">
                                      <p:cBhvr>
                                        <p:cTn id="19" dur="600" spd="-100000" fill="hold"/>
                                        <p:tgtEl>
                                          <p:spTgt spid="87"/>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58BB6-DBCE-CF5D-F032-2EBA7D2F388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9534EC7-6960-A266-249C-67AD3363E7D3}"/>
              </a:ext>
            </a:extLst>
          </p:cNvPr>
          <p:cNvSpPr>
            <a:spLocks noGrp="1"/>
          </p:cNvSpPr>
          <p:nvPr>
            <p:ph type="title"/>
          </p:nvPr>
        </p:nvSpPr>
        <p:spPr>
          <a:xfrm>
            <a:off x="432124" y="327148"/>
            <a:ext cx="11329570" cy="535531"/>
          </a:xfrm>
        </p:spPr>
        <p:txBody>
          <a:bodyPr anchor="ctr">
            <a:noAutofit/>
          </a:bodyPr>
          <a:lstStyle/>
          <a:p>
            <a:r>
              <a:rPr lang="en-US" sz="4000" b="1" dirty="0"/>
              <a:t>Microsoft Licensing EA Renewal Support</a:t>
            </a:r>
          </a:p>
        </p:txBody>
      </p:sp>
      <p:sp>
        <p:nvSpPr>
          <p:cNvPr id="2" name="Text Placeholder 3">
            <a:extLst>
              <a:ext uri="{FF2B5EF4-FFF2-40B4-BE49-F238E27FC236}">
                <a16:creationId xmlns:a16="http://schemas.microsoft.com/office/drawing/2014/main" id="{1431CBFB-A8A5-66FF-4916-FF7D16B01D20}"/>
              </a:ext>
            </a:extLst>
          </p:cNvPr>
          <p:cNvSpPr txBox="1">
            <a:spLocks/>
          </p:cNvSpPr>
          <p:nvPr/>
        </p:nvSpPr>
        <p:spPr>
          <a:xfrm>
            <a:off x="432123" y="874694"/>
            <a:ext cx="11463097" cy="622411"/>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Display" panose="020F06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Is Your 3-Year Microsoft EA Renewal within 6 months? Get expert recommendations for cloud-ready licensing if migration is planned within</a:t>
            </a:r>
            <a:r>
              <a:rPr lang="en-US" sz="1400" b="1" dirty="0"/>
              <a:t> 12 months</a:t>
            </a:r>
            <a:endParaRPr lang="en-US" sz="1400" dirty="0"/>
          </a:p>
        </p:txBody>
      </p:sp>
      <p:sp>
        <p:nvSpPr>
          <p:cNvPr id="7" name="TextBox 6">
            <a:extLst>
              <a:ext uri="{FF2B5EF4-FFF2-40B4-BE49-F238E27FC236}">
                <a16:creationId xmlns:a16="http://schemas.microsoft.com/office/drawing/2014/main" id="{A8A6A6B3-75F8-15C0-FA81-632CB653163A}"/>
              </a:ext>
            </a:extLst>
          </p:cNvPr>
          <p:cNvSpPr txBox="1"/>
          <p:nvPr/>
        </p:nvSpPr>
        <p:spPr>
          <a:xfrm>
            <a:off x="583581" y="5002792"/>
            <a:ext cx="5279975" cy="369332"/>
          </a:xfrm>
          <a:prstGeom prst="rect">
            <a:avLst/>
          </a:prstGeom>
          <a:noFill/>
        </p:spPr>
        <p:txBody>
          <a:bodyPr wrap="square">
            <a:spAutoFit/>
          </a:bodyPr>
          <a:lstStyle/>
          <a:p>
            <a:pPr>
              <a:buNone/>
            </a:pPr>
            <a:r>
              <a:rPr lang="en-US" dirty="0"/>
              <a:t> </a:t>
            </a:r>
            <a:r>
              <a:rPr lang="en-US" dirty="0">
                <a:hlinkClick r:id="rId3"/>
              </a:rPr>
              <a:t>Contact our team</a:t>
            </a:r>
            <a:r>
              <a:rPr lang="en-US" dirty="0"/>
              <a:t>* for a personalized assessment</a:t>
            </a:r>
            <a:endParaRPr lang="en-US" dirty="0">
              <a:solidFill>
                <a:srgbClr val="FFFFFF"/>
              </a:solidFill>
              <a:latin typeface="Amazon Ember"/>
            </a:endParaRPr>
          </a:p>
        </p:txBody>
      </p:sp>
      <p:sp>
        <p:nvSpPr>
          <p:cNvPr id="8" name="TextBox 7">
            <a:extLst>
              <a:ext uri="{FF2B5EF4-FFF2-40B4-BE49-F238E27FC236}">
                <a16:creationId xmlns:a16="http://schemas.microsoft.com/office/drawing/2014/main" id="{E0090AE8-92DC-5C14-A1BF-B11323946E6D}"/>
              </a:ext>
            </a:extLst>
          </p:cNvPr>
          <p:cNvSpPr txBox="1"/>
          <p:nvPr/>
        </p:nvSpPr>
        <p:spPr>
          <a:xfrm>
            <a:off x="8400422" y="5737085"/>
            <a:ext cx="3657600" cy="246221"/>
          </a:xfrm>
          <a:prstGeom prst="rect">
            <a:avLst/>
          </a:prstGeom>
          <a:noFill/>
        </p:spPr>
        <p:txBody>
          <a:bodyPr wrap="square">
            <a:spAutoFit/>
          </a:bodyPr>
          <a:lstStyle/>
          <a:p>
            <a:pPr>
              <a:buNone/>
            </a:pPr>
            <a:r>
              <a:rPr lang="en-US" sz="1000" i="1" dirty="0"/>
              <a:t>* Manual instructions in the slide notes if mail-to link does not work</a:t>
            </a:r>
            <a:endParaRPr lang="en-US" sz="1000" i="1" dirty="0">
              <a:solidFill>
                <a:srgbClr val="FFFFFF"/>
              </a:solidFill>
              <a:latin typeface="Amazon Ember"/>
            </a:endParaRPr>
          </a:p>
        </p:txBody>
      </p:sp>
      <p:sp>
        <p:nvSpPr>
          <p:cNvPr id="10" name="Oval 9">
            <a:extLst>
              <a:ext uri="{FF2B5EF4-FFF2-40B4-BE49-F238E27FC236}">
                <a16:creationId xmlns:a16="http://schemas.microsoft.com/office/drawing/2014/main" id="{07026EFB-D953-4DAB-3745-56867FF89BB8}"/>
              </a:ext>
            </a:extLst>
          </p:cNvPr>
          <p:cNvSpPr>
            <a:spLocks noChangeAspect="1"/>
          </p:cNvSpPr>
          <p:nvPr/>
        </p:nvSpPr>
        <p:spPr>
          <a:xfrm>
            <a:off x="5415182" y="2366231"/>
            <a:ext cx="1055412" cy="1055412"/>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ndParaRPr>
          </a:p>
        </p:txBody>
      </p:sp>
      <p:sp>
        <p:nvSpPr>
          <p:cNvPr id="12" name="Oval 11">
            <a:extLst>
              <a:ext uri="{FF2B5EF4-FFF2-40B4-BE49-F238E27FC236}">
                <a16:creationId xmlns:a16="http://schemas.microsoft.com/office/drawing/2014/main" id="{7C26EC38-4754-684E-71C6-825334E8E8A8}"/>
              </a:ext>
            </a:extLst>
          </p:cNvPr>
          <p:cNvSpPr>
            <a:spLocks noChangeAspect="1"/>
          </p:cNvSpPr>
          <p:nvPr/>
        </p:nvSpPr>
        <p:spPr>
          <a:xfrm>
            <a:off x="9416944" y="2376017"/>
            <a:ext cx="1055412" cy="1055412"/>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ndParaRPr>
          </a:p>
        </p:txBody>
      </p:sp>
      <p:sp>
        <p:nvSpPr>
          <p:cNvPr id="13" name="Oval 12">
            <a:extLst>
              <a:ext uri="{FF2B5EF4-FFF2-40B4-BE49-F238E27FC236}">
                <a16:creationId xmlns:a16="http://schemas.microsoft.com/office/drawing/2014/main" id="{F03F990B-BF67-F304-4BEC-F45BFA6D0474}"/>
              </a:ext>
            </a:extLst>
          </p:cNvPr>
          <p:cNvSpPr>
            <a:spLocks noChangeAspect="1"/>
          </p:cNvSpPr>
          <p:nvPr/>
        </p:nvSpPr>
        <p:spPr>
          <a:xfrm>
            <a:off x="1704959" y="2381384"/>
            <a:ext cx="1055412" cy="1055412"/>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ndParaRPr>
          </a:p>
        </p:txBody>
      </p:sp>
      <p:grpSp>
        <p:nvGrpSpPr>
          <p:cNvPr id="16" name="Group 15">
            <a:extLst>
              <a:ext uri="{FF2B5EF4-FFF2-40B4-BE49-F238E27FC236}">
                <a16:creationId xmlns:a16="http://schemas.microsoft.com/office/drawing/2014/main" id="{71719D6F-EA9E-3F97-DC70-3B71B792D944}"/>
              </a:ext>
              <a:ext uri="{C183D7F6-B498-43B3-948B-1728B52AA6E4}">
                <adec:decorative xmlns:adec="http://schemas.microsoft.com/office/drawing/2017/decorative" val="1"/>
              </a:ext>
            </a:extLst>
          </p:cNvPr>
          <p:cNvGrpSpPr/>
          <p:nvPr/>
        </p:nvGrpSpPr>
        <p:grpSpPr>
          <a:xfrm>
            <a:off x="2048121" y="2682258"/>
            <a:ext cx="374126" cy="429145"/>
            <a:chOff x="3717481" y="2042825"/>
            <a:chExt cx="282119" cy="323607"/>
          </a:xfrm>
        </p:grpSpPr>
        <p:grpSp>
          <p:nvGrpSpPr>
            <p:cNvPr id="20" name="Graphic 2">
              <a:extLst>
                <a:ext uri="{FF2B5EF4-FFF2-40B4-BE49-F238E27FC236}">
                  <a16:creationId xmlns:a16="http://schemas.microsoft.com/office/drawing/2014/main" id="{7F6F78A2-C35B-4F24-DE69-F5527C38C88B}"/>
                </a:ext>
              </a:extLst>
            </p:cNvPr>
            <p:cNvGrpSpPr/>
            <p:nvPr/>
          </p:nvGrpSpPr>
          <p:grpSpPr>
            <a:xfrm>
              <a:off x="3753628" y="2084894"/>
              <a:ext cx="209300" cy="240423"/>
              <a:chOff x="5582428" y="4792468"/>
              <a:chExt cx="209300" cy="240423"/>
            </a:xfrm>
            <a:noFill/>
          </p:grpSpPr>
          <p:sp>
            <p:nvSpPr>
              <p:cNvPr id="23" name="Freeform: Shape 7192">
                <a:extLst>
                  <a:ext uri="{FF2B5EF4-FFF2-40B4-BE49-F238E27FC236}">
                    <a16:creationId xmlns:a16="http://schemas.microsoft.com/office/drawing/2014/main" id="{3A00E817-215E-A79D-7BA5-F21B2B3873A9}"/>
                  </a:ext>
                </a:extLst>
              </p:cNvPr>
              <p:cNvSpPr/>
              <p:nvPr/>
            </p:nvSpPr>
            <p:spPr>
              <a:xfrm>
                <a:off x="5714552" y="4792468"/>
                <a:ext cx="77176" cy="240423"/>
              </a:xfrm>
              <a:custGeom>
                <a:avLst/>
                <a:gdLst>
                  <a:gd name="connsiteX0" fmla="*/ 76675 w 77176"/>
                  <a:gd name="connsiteY0" fmla="*/ 240424 h 240423"/>
                  <a:gd name="connsiteX1" fmla="*/ 1001 w 77176"/>
                  <a:gd name="connsiteY1" fmla="*/ 113262 h 240423"/>
                  <a:gd name="connsiteX2" fmla="*/ 76675 w 77176"/>
                  <a:gd name="connsiteY2" fmla="*/ 0 h 240423"/>
                </a:gdLst>
                <a:ahLst/>
                <a:cxnLst>
                  <a:cxn ang="0">
                    <a:pos x="connsiteX0" y="connsiteY0"/>
                  </a:cxn>
                  <a:cxn ang="0">
                    <a:pos x="connsiteX1" y="connsiteY1"/>
                  </a:cxn>
                  <a:cxn ang="0">
                    <a:pos x="connsiteX2" y="connsiteY2"/>
                  </a:cxn>
                </a:cxnLst>
                <a:rect l="l" t="t" r="r" b="b"/>
                <a:pathLst>
                  <a:path w="77176" h="240423">
                    <a:moveTo>
                      <a:pt x="76675" y="240424"/>
                    </a:moveTo>
                    <a:cubicBezTo>
                      <a:pt x="84890" y="152925"/>
                      <a:pt x="-10741" y="118075"/>
                      <a:pt x="1001" y="113262"/>
                    </a:cubicBezTo>
                    <a:cubicBezTo>
                      <a:pt x="60080" y="88992"/>
                      <a:pt x="73563" y="27050"/>
                      <a:pt x="76675" y="0"/>
                    </a:cubicBezTo>
                  </a:path>
                </a:pathLst>
              </a:custGeom>
              <a:noFill/>
              <a:ln w="12700" cap="flat">
                <a:solidFill>
                  <a:schemeClr val="tx1"/>
                </a:solidFill>
                <a:prstDash val="solid"/>
                <a:miter/>
              </a:ln>
            </p:spPr>
            <p:txBody>
              <a:bodyPr rtlCol="0" anchor="ctr"/>
              <a:lstStyle/>
              <a:p>
                <a:endParaRPr lang="en-US" sz="500" dirty="0"/>
              </a:p>
            </p:txBody>
          </p:sp>
          <p:sp>
            <p:nvSpPr>
              <p:cNvPr id="24" name="Freeform: Shape 7193">
                <a:extLst>
                  <a:ext uri="{FF2B5EF4-FFF2-40B4-BE49-F238E27FC236}">
                    <a16:creationId xmlns:a16="http://schemas.microsoft.com/office/drawing/2014/main" id="{AB47F079-3E01-342F-DAF8-49CCB8F5EB17}"/>
                  </a:ext>
                </a:extLst>
              </p:cNvPr>
              <p:cNvSpPr/>
              <p:nvPr/>
            </p:nvSpPr>
            <p:spPr>
              <a:xfrm>
                <a:off x="5582428" y="4792509"/>
                <a:ext cx="77204" cy="240216"/>
              </a:xfrm>
              <a:custGeom>
                <a:avLst/>
                <a:gdLst>
                  <a:gd name="connsiteX0" fmla="*/ 529 w 77204"/>
                  <a:gd name="connsiteY0" fmla="*/ 0 h 240216"/>
                  <a:gd name="connsiteX1" fmla="*/ 76203 w 77204"/>
                  <a:gd name="connsiteY1" fmla="*/ 113180 h 240216"/>
                  <a:gd name="connsiteX2" fmla="*/ 487 w 77204"/>
                  <a:gd name="connsiteY2" fmla="*/ 240217 h 240216"/>
                </a:gdLst>
                <a:ahLst/>
                <a:cxnLst>
                  <a:cxn ang="0">
                    <a:pos x="connsiteX0" y="connsiteY0"/>
                  </a:cxn>
                  <a:cxn ang="0">
                    <a:pos x="connsiteX1" y="connsiteY1"/>
                  </a:cxn>
                  <a:cxn ang="0">
                    <a:pos x="connsiteX2" y="connsiteY2"/>
                  </a:cxn>
                </a:cxnLst>
                <a:rect l="l" t="t" r="r" b="b"/>
                <a:pathLst>
                  <a:path w="77204" h="240216">
                    <a:moveTo>
                      <a:pt x="529" y="0"/>
                    </a:moveTo>
                    <a:cubicBezTo>
                      <a:pt x="3640" y="27092"/>
                      <a:pt x="17165" y="88950"/>
                      <a:pt x="76203" y="113180"/>
                    </a:cubicBezTo>
                    <a:cubicBezTo>
                      <a:pt x="87944" y="117992"/>
                      <a:pt x="-7603" y="152801"/>
                      <a:pt x="487" y="240217"/>
                    </a:cubicBezTo>
                  </a:path>
                </a:pathLst>
              </a:custGeom>
              <a:noFill/>
              <a:ln w="12700" cap="flat">
                <a:solidFill>
                  <a:schemeClr val="tx1"/>
                </a:solidFill>
                <a:prstDash val="solid"/>
                <a:miter/>
              </a:ln>
            </p:spPr>
            <p:txBody>
              <a:bodyPr rtlCol="0" anchor="ctr"/>
              <a:lstStyle/>
              <a:p>
                <a:endParaRPr lang="en-US" sz="500" dirty="0"/>
              </a:p>
            </p:txBody>
          </p:sp>
          <p:sp>
            <p:nvSpPr>
              <p:cNvPr id="25" name="Freeform: Shape 7194">
                <a:extLst>
                  <a:ext uri="{FF2B5EF4-FFF2-40B4-BE49-F238E27FC236}">
                    <a16:creationId xmlns:a16="http://schemas.microsoft.com/office/drawing/2014/main" id="{6E4D5F56-0FF6-B5C4-0CA1-DD9A7A60F72D}"/>
                  </a:ext>
                </a:extLst>
              </p:cNvPr>
              <p:cNvSpPr/>
              <p:nvPr/>
            </p:nvSpPr>
            <p:spPr>
              <a:xfrm>
                <a:off x="5753722" y="4841673"/>
                <a:ext cx="24892" cy="4148"/>
              </a:xfrm>
              <a:custGeom>
                <a:avLst/>
                <a:gdLst>
                  <a:gd name="connsiteX0" fmla="*/ 0 w 24892"/>
                  <a:gd name="connsiteY0" fmla="*/ 0 h 4148"/>
                  <a:gd name="connsiteX1" fmla="*/ 24893 w 24892"/>
                  <a:gd name="connsiteY1" fmla="*/ 0 h 4148"/>
                </a:gdLst>
                <a:ahLst/>
                <a:cxnLst>
                  <a:cxn ang="0">
                    <a:pos x="connsiteX0" y="connsiteY0"/>
                  </a:cxn>
                  <a:cxn ang="0">
                    <a:pos x="connsiteX1" y="connsiteY1"/>
                  </a:cxn>
                </a:cxnLst>
                <a:rect l="l" t="t" r="r" b="b"/>
                <a:pathLst>
                  <a:path w="24892" h="4148">
                    <a:moveTo>
                      <a:pt x="0" y="0"/>
                    </a:moveTo>
                    <a:lnTo>
                      <a:pt x="24893" y="0"/>
                    </a:lnTo>
                  </a:path>
                </a:pathLst>
              </a:custGeom>
              <a:ln w="12700" cap="flat">
                <a:solidFill>
                  <a:schemeClr val="tx1"/>
                </a:solidFill>
                <a:prstDash val="solid"/>
                <a:miter/>
              </a:ln>
            </p:spPr>
            <p:txBody>
              <a:bodyPr rtlCol="0" anchor="ctr"/>
              <a:lstStyle/>
              <a:p>
                <a:endParaRPr lang="en-US" sz="500" dirty="0"/>
              </a:p>
            </p:txBody>
          </p:sp>
          <p:sp>
            <p:nvSpPr>
              <p:cNvPr id="42" name="Freeform: Shape 7195">
                <a:extLst>
                  <a:ext uri="{FF2B5EF4-FFF2-40B4-BE49-F238E27FC236}">
                    <a16:creationId xmlns:a16="http://schemas.microsoft.com/office/drawing/2014/main" id="{71E96A1A-32D5-1812-D23D-B74C22DB5CB4}"/>
                  </a:ext>
                </a:extLst>
              </p:cNvPr>
              <p:cNvSpPr/>
              <p:nvPr/>
            </p:nvSpPr>
            <p:spPr>
              <a:xfrm>
                <a:off x="5662448" y="4841673"/>
                <a:ext cx="82976" cy="4148"/>
              </a:xfrm>
              <a:custGeom>
                <a:avLst/>
                <a:gdLst>
                  <a:gd name="connsiteX0" fmla="*/ 0 w 82976"/>
                  <a:gd name="connsiteY0" fmla="*/ 0 h 4148"/>
                  <a:gd name="connsiteX1" fmla="*/ 82976 w 82976"/>
                  <a:gd name="connsiteY1" fmla="*/ 0 h 4148"/>
                </a:gdLst>
                <a:ahLst/>
                <a:cxnLst>
                  <a:cxn ang="0">
                    <a:pos x="connsiteX0" y="connsiteY0"/>
                  </a:cxn>
                  <a:cxn ang="0">
                    <a:pos x="connsiteX1" y="connsiteY1"/>
                  </a:cxn>
                </a:cxnLst>
                <a:rect l="l" t="t" r="r" b="b"/>
                <a:pathLst>
                  <a:path w="82976" h="4148">
                    <a:moveTo>
                      <a:pt x="0" y="0"/>
                    </a:moveTo>
                    <a:lnTo>
                      <a:pt x="82976" y="0"/>
                    </a:lnTo>
                  </a:path>
                </a:pathLst>
              </a:custGeom>
              <a:ln w="12700" cap="flat">
                <a:solidFill>
                  <a:schemeClr val="tx1"/>
                </a:solidFill>
                <a:prstDash val="solid"/>
                <a:miter/>
              </a:ln>
            </p:spPr>
            <p:txBody>
              <a:bodyPr rtlCol="0" anchor="ctr"/>
              <a:lstStyle/>
              <a:p>
                <a:endParaRPr lang="en-US" sz="500" dirty="0"/>
              </a:p>
            </p:txBody>
          </p:sp>
          <p:sp>
            <p:nvSpPr>
              <p:cNvPr id="121" name="Freeform: Shape 7196">
                <a:extLst>
                  <a:ext uri="{FF2B5EF4-FFF2-40B4-BE49-F238E27FC236}">
                    <a16:creationId xmlns:a16="http://schemas.microsoft.com/office/drawing/2014/main" id="{77680CED-03C5-B75A-F5E2-9BE1FAA2EB6A}"/>
                  </a:ext>
                </a:extLst>
              </p:cNvPr>
              <p:cNvSpPr/>
              <p:nvPr/>
            </p:nvSpPr>
            <p:spPr>
              <a:xfrm>
                <a:off x="5637555" y="4841673"/>
                <a:ext cx="16595" cy="4148"/>
              </a:xfrm>
              <a:custGeom>
                <a:avLst/>
                <a:gdLst>
                  <a:gd name="connsiteX0" fmla="*/ 0 w 16595"/>
                  <a:gd name="connsiteY0" fmla="*/ 0 h 4148"/>
                  <a:gd name="connsiteX1" fmla="*/ 16595 w 16595"/>
                  <a:gd name="connsiteY1" fmla="*/ 0 h 4148"/>
                </a:gdLst>
                <a:ahLst/>
                <a:cxnLst>
                  <a:cxn ang="0">
                    <a:pos x="connsiteX0" y="connsiteY0"/>
                  </a:cxn>
                  <a:cxn ang="0">
                    <a:pos x="connsiteX1" y="connsiteY1"/>
                  </a:cxn>
                </a:cxnLst>
                <a:rect l="l" t="t" r="r" b="b"/>
                <a:pathLst>
                  <a:path w="16595" h="4148">
                    <a:moveTo>
                      <a:pt x="0" y="0"/>
                    </a:moveTo>
                    <a:lnTo>
                      <a:pt x="16595" y="0"/>
                    </a:lnTo>
                  </a:path>
                </a:pathLst>
              </a:custGeom>
              <a:ln w="12700" cap="flat">
                <a:solidFill>
                  <a:schemeClr val="tx1"/>
                </a:solidFill>
                <a:prstDash val="solid"/>
                <a:miter/>
              </a:ln>
            </p:spPr>
            <p:txBody>
              <a:bodyPr rtlCol="0" anchor="ctr"/>
              <a:lstStyle/>
              <a:p>
                <a:endParaRPr lang="en-US" sz="500" dirty="0"/>
              </a:p>
            </p:txBody>
          </p:sp>
          <p:sp>
            <p:nvSpPr>
              <p:cNvPr id="123" name="Freeform: Shape 7197">
                <a:extLst>
                  <a:ext uri="{FF2B5EF4-FFF2-40B4-BE49-F238E27FC236}">
                    <a16:creationId xmlns:a16="http://schemas.microsoft.com/office/drawing/2014/main" id="{F7DF3635-C593-0886-99EC-5619064B130E}"/>
                  </a:ext>
                </a:extLst>
              </p:cNvPr>
              <p:cNvSpPr/>
              <p:nvPr/>
            </p:nvSpPr>
            <p:spPr>
              <a:xfrm>
                <a:off x="5596067" y="4841673"/>
                <a:ext cx="37339" cy="4148"/>
              </a:xfrm>
              <a:custGeom>
                <a:avLst/>
                <a:gdLst>
                  <a:gd name="connsiteX0" fmla="*/ 0 w 37339"/>
                  <a:gd name="connsiteY0" fmla="*/ 0 h 4148"/>
                  <a:gd name="connsiteX1" fmla="*/ 37339 w 37339"/>
                  <a:gd name="connsiteY1" fmla="*/ 0 h 4148"/>
                </a:gdLst>
                <a:ahLst/>
                <a:cxnLst>
                  <a:cxn ang="0">
                    <a:pos x="connsiteX0" y="connsiteY0"/>
                  </a:cxn>
                  <a:cxn ang="0">
                    <a:pos x="connsiteX1" y="connsiteY1"/>
                  </a:cxn>
                </a:cxnLst>
                <a:rect l="l" t="t" r="r" b="b"/>
                <a:pathLst>
                  <a:path w="37339" h="4148">
                    <a:moveTo>
                      <a:pt x="0" y="0"/>
                    </a:moveTo>
                    <a:lnTo>
                      <a:pt x="37339" y="0"/>
                    </a:lnTo>
                  </a:path>
                </a:pathLst>
              </a:custGeom>
              <a:ln w="12700" cap="flat">
                <a:solidFill>
                  <a:schemeClr val="tx1"/>
                </a:solidFill>
                <a:prstDash val="solid"/>
                <a:miter/>
              </a:ln>
            </p:spPr>
            <p:txBody>
              <a:bodyPr rtlCol="0" anchor="ctr"/>
              <a:lstStyle/>
              <a:p>
                <a:endParaRPr lang="en-US" sz="500" dirty="0"/>
              </a:p>
            </p:txBody>
          </p:sp>
        </p:grpSp>
        <p:sp>
          <p:nvSpPr>
            <p:cNvPr id="21" name="Freeform: Shape 7190">
              <a:extLst>
                <a:ext uri="{FF2B5EF4-FFF2-40B4-BE49-F238E27FC236}">
                  <a16:creationId xmlns:a16="http://schemas.microsoft.com/office/drawing/2014/main" id="{A56FA04B-EB04-E366-DA7F-EF0C07918087}"/>
                </a:ext>
              </a:extLst>
            </p:cNvPr>
            <p:cNvSpPr/>
            <p:nvPr/>
          </p:nvSpPr>
          <p:spPr>
            <a:xfrm>
              <a:off x="3717481" y="2042825"/>
              <a:ext cx="282119" cy="29041"/>
            </a:xfrm>
            <a:custGeom>
              <a:avLst/>
              <a:gdLst>
                <a:gd name="connsiteX0" fmla="*/ 273822 w 282119"/>
                <a:gd name="connsiteY0" fmla="*/ 0 h 29041"/>
                <a:gd name="connsiteX1" fmla="*/ 282120 w 282119"/>
                <a:gd name="connsiteY1" fmla="*/ 8298 h 29041"/>
                <a:gd name="connsiteX2" fmla="*/ 282120 w 282119"/>
                <a:gd name="connsiteY2" fmla="*/ 20744 h 29041"/>
                <a:gd name="connsiteX3" fmla="*/ 273822 w 282119"/>
                <a:gd name="connsiteY3" fmla="*/ 29042 h 29041"/>
                <a:gd name="connsiteX4" fmla="*/ 8298 w 282119"/>
                <a:gd name="connsiteY4" fmla="*/ 29042 h 29041"/>
                <a:gd name="connsiteX5" fmla="*/ 0 w 282119"/>
                <a:gd name="connsiteY5" fmla="*/ 20744 h 29041"/>
                <a:gd name="connsiteX6" fmla="*/ 0 w 282119"/>
                <a:gd name="connsiteY6" fmla="*/ 8298 h 29041"/>
                <a:gd name="connsiteX7" fmla="*/ 8298 w 282119"/>
                <a:gd name="connsiteY7" fmla="*/ 0 h 2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19" h="29041">
                  <a:moveTo>
                    <a:pt x="273822" y="0"/>
                  </a:moveTo>
                  <a:cubicBezTo>
                    <a:pt x="278405" y="0"/>
                    <a:pt x="282120" y="3715"/>
                    <a:pt x="282120" y="8298"/>
                  </a:cubicBezTo>
                  <a:lnTo>
                    <a:pt x="282120" y="20744"/>
                  </a:lnTo>
                  <a:cubicBezTo>
                    <a:pt x="282120" y="25327"/>
                    <a:pt x="278405" y="29042"/>
                    <a:pt x="273822" y="29042"/>
                  </a:cubicBezTo>
                  <a:lnTo>
                    <a:pt x="8298" y="29042"/>
                  </a:lnTo>
                  <a:cubicBezTo>
                    <a:pt x="3715" y="29042"/>
                    <a:pt x="0" y="25327"/>
                    <a:pt x="0" y="20744"/>
                  </a:cubicBezTo>
                  <a:lnTo>
                    <a:pt x="0" y="8298"/>
                  </a:lnTo>
                  <a:cubicBezTo>
                    <a:pt x="0" y="3715"/>
                    <a:pt x="3715" y="0"/>
                    <a:pt x="8298" y="0"/>
                  </a:cubicBezTo>
                  <a:close/>
                </a:path>
              </a:pathLst>
            </a:custGeom>
            <a:noFill/>
            <a:ln w="12700" cap="flat">
              <a:solidFill>
                <a:schemeClr val="tx1"/>
              </a:solidFill>
              <a:prstDash val="solid"/>
              <a:miter/>
            </a:ln>
          </p:spPr>
          <p:txBody>
            <a:bodyPr rtlCol="0" anchor="ctr"/>
            <a:lstStyle/>
            <a:p>
              <a:endParaRPr lang="en-US" sz="500" dirty="0"/>
            </a:p>
          </p:txBody>
        </p:sp>
        <p:sp>
          <p:nvSpPr>
            <p:cNvPr id="22" name="Freeform: Shape 7191">
              <a:extLst>
                <a:ext uri="{FF2B5EF4-FFF2-40B4-BE49-F238E27FC236}">
                  <a16:creationId xmlns:a16="http://schemas.microsoft.com/office/drawing/2014/main" id="{BE9E650F-0A80-7FA6-F0AF-C311A7B0CAC2}"/>
                </a:ext>
              </a:extLst>
            </p:cNvPr>
            <p:cNvSpPr/>
            <p:nvPr/>
          </p:nvSpPr>
          <p:spPr>
            <a:xfrm>
              <a:off x="3717481" y="2337391"/>
              <a:ext cx="282119" cy="29041"/>
            </a:xfrm>
            <a:custGeom>
              <a:avLst/>
              <a:gdLst>
                <a:gd name="connsiteX0" fmla="*/ 273822 w 282119"/>
                <a:gd name="connsiteY0" fmla="*/ 0 h 29041"/>
                <a:gd name="connsiteX1" fmla="*/ 282120 w 282119"/>
                <a:gd name="connsiteY1" fmla="*/ 8298 h 29041"/>
                <a:gd name="connsiteX2" fmla="*/ 282120 w 282119"/>
                <a:gd name="connsiteY2" fmla="*/ 20744 h 29041"/>
                <a:gd name="connsiteX3" fmla="*/ 273822 w 282119"/>
                <a:gd name="connsiteY3" fmla="*/ 29042 h 29041"/>
                <a:gd name="connsiteX4" fmla="*/ 8298 w 282119"/>
                <a:gd name="connsiteY4" fmla="*/ 29042 h 29041"/>
                <a:gd name="connsiteX5" fmla="*/ 0 w 282119"/>
                <a:gd name="connsiteY5" fmla="*/ 20744 h 29041"/>
                <a:gd name="connsiteX6" fmla="*/ 0 w 282119"/>
                <a:gd name="connsiteY6" fmla="*/ 8298 h 29041"/>
                <a:gd name="connsiteX7" fmla="*/ 8298 w 282119"/>
                <a:gd name="connsiteY7" fmla="*/ 0 h 2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119" h="29041">
                  <a:moveTo>
                    <a:pt x="273822" y="0"/>
                  </a:moveTo>
                  <a:cubicBezTo>
                    <a:pt x="278405" y="0"/>
                    <a:pt x="282120" y="3715"/>
                    <a:pt x="282120" y="8298"/>
                  </a:cubicBezTo>
                  <a:lnTo>
                    <a:pt x="282120" y="20744"/>
                  </a:lnTo>
                  <a:cubicBezTo>
                    <a:pt x="282120" y="25327"/>
                    <a:pt x="278405" y="29042"/>
                    <a:pt x="273822" y="29042"/>
                  </a:cubicBezTo>
                  <a:lnTo>
                    <a:pt x="8298" y="29042"/>
                  </a:lnTo>
                  <a:cubicBezTo>
                    <a:pt x="3715" y="29042"/>
                    <a:pt x="0" y="25327"/>
                    <a:pt x="0" y="20744"/>
                  </a:cubicBezTo>
                  <a:lnTo>
                    <a:pt x="0" y="8298"/>
                  </a:lnTo>
                  <a:cubicBezTo>
                    <a:pt x="0" y="3715"/>
                    <a:pt x="3715" y="0"/>
                    <a:pt x="8298" y="0"/>
                  </a:cubicBezTo>
                  <a:close/>
                </a:path>
              </a:pathLst>
            </a:custGeom>
            <a:noFill/>
            <a:ln w="12700" cap="flat">
              <a:solidFill>
                <a:schemeClr val="tx1"/>
              </a:solidFill>
              <a:prstDash val="solid"/>
              <a:miter/>
            </a:ln>
          </p:spPr>
          <p:txBody>
            <a:bodyPr rtlCol="0" anchor="ctr"/>
            <a:lstStyle/>
            <a:p>
              <a:endParaRPr lang="en-US" sz="500" dirty="0"/>
            </a:p>
          </p:txBody>
        </p:sp>
      </p:grpSp>
      <p:sp>
        <p:nvSpPr>
          <p:cNvPr id="18" name="Content Placeholder 5">
            <a:extLst>
              <a:ext uri="{FF2B5EF4-FFF2-40B4-BE49-F238E27FC236}">
                <a16:creationId xmlns:a16="http://schemas.microsoft.com/office/drawing/2014/main" id="{9755E5D0-B8B8-EDF5-7D1B-509108AB08FF}"/>
              </a:ext>
            </a:extLst>
          </p:cNvPr>
          <p:cNvSpPr txBox="1">
            <a:spLocks/>
          </p:cNvSpPr>
          <p:nvPr/>
        </p:nvSpPr>
        <p:spPr>
          <a:xfrm>
            <a:off x="842515" y="3764908"/>
            <a:ext cx="2829353" cy="579582"/>
          </a:xfrm>
          <a:prstGeom prst="rect">
            <a:avLst/>
          </a:prstGeom>
        </p:spPr>
        <p:txBody>
          <a:bodyPr wrap="square" lIns="0" tIns="0" rIns="0" bIns="0">
            <a:spAutoFit/>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defTabSz="914327">
              <a:lnSpc>
                <a:spcPct val="107000"/>
              </a:lnSpc>
              <a:buNone/>
            </a:pPr>
            <a:r>
              <a:rPr lang="en-US" sz="1800" dirty="0"/>
              <a:t>Software Assurance strategy for Windows &amp; SQL Server</a:t>
            </a:r>
            <a:endParaRPr lang="en-US" sz="1800" dirty="0">
              <a:cs typeface="Times New Roman" panose="02020603050405020304" pitchFamily="18" charset="0"/>
            </a:endParaRPr>
          </a:p>
        </p:txBody>
      </p:sp>
      <p:grpSp>
        <p:nvGrpSpPr>
          <p:cNvPr id="125" name="Group 124">
            <a:extLst>
              <a:ext uri="{FF2B5EF4-FFF2-40B4-BE49-F238E27FC236}">
                <a16:creationId xmlns:a16="http://schemas.microsoft.com/office/drawing/2014/main" id="{567EFBD1-E10C-2638-4FF9-E4461429238D}"/>
              </a:ext>
              <a:ext uri="{C183D7F6-B498-43B3-948B-1728B52AA6E4}">
                <adec:decorative xmlns:adec="http://schemas.microsoft.com/office/drawing/2017/decorative" val="1"/>
              </a:ext>
            </a:extLst>
          </p:cNvPr>
          <p:cNvGrpSpPr/>
          <p:nvPr/>
        </p:nvGrpSpPr>
        <p:grpSpPr>
          <a:xfrm>
            <a:off x="5723373" y="2655644"/>
            <a:ext cx="476593" cy="476587"/>
            <a:chOff x="5894629" y="2173529"/>
            <a:chExt cx="391974" cy="391975"/>
          </a:xfrm>
        </p:grpSpPr>
        <p:sp>
          <p:nvSpPr>
            <p:cNvPr id="128" name="Freeform: Shape 4">
              <a:extLst>
                <a:ext uri="{FF2B5EF4-FFF2-40B4-BE49-F238E27FC236}">
                  <a16:creationId xmlns:a16="http://schemas.microsoft.com/office/drawing/2014/main" id="{D6F770C9-52BB-FF05-F83A-395CAED32487}"/>
                </a:ext>
              </a:extLst>
            </p:cNvPr>
            <p:cNvSpPr/>
            <p:nvPr/>
          </p:nvSpPr>
          <p:spPr>
            <a:xfrm>
              <a:off x="6057952" y="2238858"/>
              <a:ext cx="65329" cy="6532"/>
            </a:xfrm>
            <a:custGeom>
              <a:avLst/>
              <a:gdLst>
                <a:gd name="connsiteX0" fmla="*/ 0 w 65329"/>
                <a:gd name="connsiteY0" fmla="*/ 0 h 6532"/>
                <a:gd name="connsiteX1" fmla="*/ 65329 w 65329"/>
                <a:gd name="connsiteY1" fmla="*/ 0 h 6532"/>
              </a:gdLst>
              <a:ahLst/>
              <a:cxnLst>
                <a:cxn ang="0">
                  <a:pos x="connsiteX0" y="connsiteY0"/>
                </a:cxn>
                <a:cxn ang="0">
                  <a:pos x="connsiteX1" y="connsiteY1"/>
                </a:cxn>
              </a:cxnLst>
              <a:rect l="l" t="t" r="r" b="b"/>
              <a:pathLst>
                <a:path w="65329" h="6532">
                  <a:moveTo>
                    <a:pt x="0" y="0"/>
                  </a:moveTo>
                  <a:lnTo>
                    <a:pt x="65329" y="0"/>
                  </a:lnTo>
                </a:path>
              </a:pathLst>
            </a:custGeom>
            <a:ln w="12859" cap="flat">
              <a:solidFill>
                <a:schemeClr val="tx1"/>
              </a:solidFill>
              <a:prstDash val="solid"/>
              <a:round/>
            </a:ln>
          </p:spPr>
          <p:txBody>
            <a:bodyPr rtlCol="0" anchor="ctr"/>
            <a:lstStyle/>
            <a:p>
              <a:endParaRPr lang="en-US" dirty="0"/>
            </a:p>
          </p:txBody>
        </p:sp>
        <p:sp>
          <p:nvSpPr>
            <p:cNvPr id="129" name="Freeform: Shape 6">
              <a:extLst>
                <a:ext uri="{FF2B5EF4-FFF2-40B4-BE49-F238E27FC236}">
                  <a16:creationId xmlns:a16="http://schemas.microsoft.com/office/drawing/2014/main" id="{EB9AF2FF-B927-ECAE-ED29-4C7B4DC30C8A}"/>
                </a:ext>
              </a:extLst>
            </p:cNvPr>
            <p:cNvSpPr/>
            <p:nvPr/>
          </p:nvSpPr>
          <p:spPr>
            <a:xfrm>
              <a:off x="6057952" y="2500175"/>
              <a:ext cx="65329" cy="6532"/>
            </a:xfrm>
            <a:custGeom>
              <a:avLst/>
              <a:gdLst>
                <a:gd name="connsiteX0" fmla="*/ 0 w 65329"/>
                <a:gd name="connsiteY0" fmla="*/ 0 h 6532"/>
                <a:gd name="connsiteX1" fmla="*/ 65329 w 65329"/>
                <a:gd name="connsiteY1" fmla="*/ 0 h 6532"/>
              </a:gdLst>
              <a:ahLst/>
              <a:cxnLst>
                <a:cxn ang="0">
                  <a:pos x="connsiteX0" y="connsiteY0"/>
                </a:cxn>
                <a:cxn ang="0">
                  <a:pos x="connsiteX1" y="connsiteY1"/>
                </a:cxn>
              </a:cxnLst>
              <a:rect l="l" t="t" r="r" b="b"/>
              <a:pathLst>
                <a:path w="65329" h="6532">
                  <a:moveTo>
                    <a:pt x="0" y="0"/>
                  </a:moveTo>
                  <a:lnTo>
                    <a:pt x="65329" y="0"/>
                  </a:lnTo>
                </a:path>
              </a:pathLst>
            </a:custGeom>
            <a:ln w="12859" cap="flat">
              <a:solidFill>
                <a:schemeClr val="tx1"/>
              </a:solidFill>
              <a:prstDash val="solid"/>
              <a:round/>
            </a:ln>
          </p:spPr>
          <p:txBody>
            <a:bodyPr rtlCol="0" anchor="ctr"/>
            <a:lstStyle/>
            <a:p>
              <a:endParaRPr lang="en-US" dirty="0"/>
            </a:p>
          </p:txBody>
        </p:sp>
        <p:sp>
          <p:nvSpPr>
            <p:cNvPr id="130" name="Freeform: Shape 7">
              <a:extLst>
                <a:ext uri="{FF2B5EF4-FFF2-40B4-BE49-F238E27FC236}">
                  <a16:creationId xmlns:a16="http://schemas.microsoft.com/office/drawing/2014/main" id="{152A6819-2BCE-87F1-2A01-D7E3BAAC739A}"/>
                </a:ext>
              </a:extLst>
            </p:cNvPr>
            <p:cNvSpPr/>
            <p:nvPr/>
          </p:nvSpPr>
          <p:spPr>
            <a:xfrm>
              <a:off x="6221275" y="2336852"/>
              <a:ext cx="6532" cy="65329"/>
            </a:xfrm>
            <a:custGeom>
              <a:avLst/>
              <a:gdLst>
                <a:gd name="connsiteX0" fmla="*/ 0 w 6532"/>
                <a:gd name="connsiteY0" fmla="*/ 0 h 65329"/>
                <a:gd name="connsiteX1" fmla="*/ 0 w 6532"/>
                <a:gd name="connsiteY1" fmla="*/ 65329 h 65329"/>
              </a:gdLst>
              <a:ahLst/>
              <a:cxnLst>
                <a:cxn ang="0">
                  <a:pos x="connsiteX0" y="connsiteY0"/>
                </a:cxn>
                <a:cxn ang="0">
                  <a:pos x="connsiteX1" y="connsiteY1"/>
                </a:cxn>
              </a:cxnLst>
              <a:rect l="l" t="t" r="r" b="b"/>
              <a:pathLst>
                <a:path w="6532" h="65329">
                  <a:moveTo>
                    <a:pt x="0" y="0"/>
                  </a:moveTo>
                  <a:lnTo>
                    <a:pt x="0" y="65329"/>
                  </a:lnTo>
                </a:path>
              </a:pathLst>
            </a:custGeom>
            <a:ln w="12859" cap="flat">
              <a:solidFill>
                <a:schemeClr val="tx1"/>
              </a:solidFill>
              <a:prstDash val="solid"/>
              <a:round/>
            </a:ln>
          </p:spPr>
          <p:txBody>
            <a:bodyPr rtlCol="0" anchor="ctr"/>
            <a:lstStyle/>
            <a:p>
              <a:endParaRPr lang="en-US" dirty="0"/>
            </a:p>
          </p:txBody>
        </p:sp>
        <p:sp>
          <p:nvSpPr>
            <p:cNvPr id="131" name="Freeform: Shape 8">
              <a:extLst>
                <a:ext uri="{FF2B5EF4-FFF2-40B4-BE49-F238E27FC236}">
                  <a16:creationId xmlns:a16="http://schemas.microsoft.com/office/drawing/2014/main" id="{0087ED1E-649D-045A-60C2-ECD056139FF4}"/>
                </a:ext>
              </a:extLst>
            </p:cNvPr>
            <p:cNvSpPr/>
            <p:nvPr/>
          </p:nvSpPr>
          <p:spPr>
            <a:xfrm>
              <a:off x="5959958" y="2336852"/>
              <a:ext cx="6532" cy="65329"/>
            </a:xfrm>
            <a:custGeom>
              <a:avLst/>
              <a:gdLst>
                <a:gd name="connsiteX0" fmla="*/ 0 w 6532"/>
                <a:gd name="connsiteY0" fmla="*/ 0 h 65329"/>
                <a:gd name="connsiteX1" fmla="*/ 0 w 6532"/>
                <a:gd name="connsiteY1" fmla="*/ 65329 h 65329"/>
              </a:gdLst>
              <a:ahLst/>
              <a:cxnLst>
                <a:cxn ang="0">
                  <a:pos x="connsiteX0" y="connsiteY0"/>
                </a:cxn>
                <a:cxn ang="0">
                  <a:pos x="connsiteX1" y="connsiteY1"/>
                </a:cxn>
              </a:cxnLst>
              <a:rect l="l" t="t" r="r" b="b"/>
              <a:pathLst>
                <a:path w="6532" h="65329">
                  <a:moveTo>
                    <a:pt x="0" y="0"/>
                  </a:moveTo>
                  <a:lnTo>
                    <a:pt x="0" y="65329"/>
                  </a:lnTo>
                </a:path>
              </a:pathLst>
            </a:custGeom>
            <a:ln w="12859" cap="flat">
              <a:solidFill>
                <a:schemeClr val="tx1"/>
              </a:solidFill>
              <a:prstDash val="solid"/>
              <a:round/>
            </a:ln>
          </p:spPr>
          <p:txBody>
            <a:bodyPr rtlCol="0" anchor="ctr"/>
            <a:lstStyle/>
            <a:p>
              <a:endParaRPr lang="en-US" dirty="0"/>
            </a:p>
          </p:txBody>
        </p:sp>
        <p:sp>
          <p:nvSpPr>
            <p:cNvPr id="132" name="Freeform: Shape 18">
              <a:extLst>
                <a:ext uri="{FF2B5EF4-FFF2-40B4-BE49-F238E27FC236}">
                  <a16:creationId xmlns:a16="http://schemas.microsoft.com/office/drawing/2014/main" id="{0F71260C-2CCA-3A45-3F9B-B6B4530822C4}"/>
                </a:ext>
              </a:extLst>
            </p:cNvPr>
            <p:cNvSpPr/>
            <p:nvPr/>
          </p:nvSpPr>
          <p:spPr>
            <a:xfrm>
              <a:off x="6182077" y="2460977"/>
              <a:ext cx="39197" cy="39197"/>
            </a:xfrm>
            <a:custGeom>
              <a:avLst/>
              <a:gdLst>
                <a:gd name="connsiteX0" fmla="*/ 39198 w 39197"/>
                <a:gd name="connsiteY0" fmla="*/ 0 h 39197"/>
                <a:gd name="connsiteX1" fmla="*/ 39198 w 39197"/>
                <a:gd name="connsiteY1" fmla="*/ 39198 h 39197"/>
                <a:gd name="connsiteX2" fmla="*/ 0 w 39197"/>
                <a:gd name="connsiteY2" fmla="*/ 39198 h 39197"/>
              </a:gdLst>
              <a:ahLst/>
              <a:cxnLst>
                <a:cxn ang="0">
                  <a:pos x="connsiteX0" y="connsiteY0"/>
                </a:cxn>
                <a:cxn ang="0">
                  <a:pos x="connsiteX1" y="connsiteY1"/>
                </a:cxn>
                <a:cxn ang="0">
                  <a:pos x="connsiteX2" y="connsiteY2"/>
                </a:cxn>
              </a:cxnLst>
              <a:rect l="l" t="t" r="r" b="b"/>
              <a:pathLst>
                <a:path w="39197" h="39197">
                  <a:moveTo>
                    <a:pt x="39198" y="0"/>
                  </a:moveTo>
                  <a:lnTo>
                    <a:pt x="39198" y="39198"/>
                  </a:lnTo>
                  <a:lnTo>
                    <a:pt x="0" y="39198"/>
                  </a:lnTo>
                </a:path>
              </a:pathLst>
            </a:custGeom>
            <a:noFill/>
            <a:ln w="12859" cap="flat">
              <a:solidFill>
                <a:schemeClr val="tx1"/>
              </a:solidFill>
              <a:prstDash val="solid"/>
              <a:round/>
            </a:ln>
          </p:spPr>
          <p:txBody>
            <a:bodyPr rtlCol="0" anchor="ctr"/>
            <a:lstStyle/>
            <a:p>
              <a:endParaRPr lang="en-US" dirty="0"/>
            </a:p>
          </p:txBody>
        </p:sp>
        <p:sp>
          <p:nvSpPr>
            <p:cNvPr id="133" name="Freeform: Shape 19">
              <a:extLst>
                <a:ext uri="{FF2B5EF4-FFF2-40B4-BE49-F238E27FC236}">
                  <a16:creationId xmlns:a16="http://schemas.microsoft.com/office/drawing/2014/main" id="{3C2FD837-24C3-67FC-36FB-B4340FF0360B}"/>
                </a:ext>
              </a:extLst>
            </p:cNvPr>
            <p:cNvSpPr/>
            <p:nvPr/>
          </p:nvSpPr>
          <p:spPr>
            <a:xfrm>
              <a:off x="5959958" y="2238858"/>
              <a:ext cx="39197" cy="39197"/>
            </a:xfrm>
            <a:custGeom>
              <a:avLst/>
              <a:gdLst>
                <a:gd name="connsiteX0" fmla="*/ 0 w 39197"/>
                <a:gd name="connsiteY0" fmla="*/ 39198 h 39197"/>
                <a:gd name="connsiteX1" fmla="*/ 0 w 39197"/>
                <a:gd name="connsiteY1" fmla="*/ 0 h 39197"/>
                <a:gd name="connsiteX2" fmla="*/ 39198 w 39197"/>
                <a:gd name="connsiteY2" fmla="*/ 0 h 39197"/>
              </a:gdLst>
              <a:ahLst/>
              <a:cxnLst>
                <a:cxn ang="0">
                  <a:pos x="connsiteX0" y="connsiteY0"/>
                </a:cxn>
                <a:cxn ang="0">
                  <a:pos x="connsiteX1" y="connsiteY1"/>
                </a:cxn>
                <a:cxn ang="0">
                  <a:pos x="connsiteX2" y="connsiteY2"/>
                </a:cxn>
              </a:cxnLst>
              <a:rect l="l" t="t" r="r" b="b"/>
              <a:pathLst>
                <a:path w="39197" h="39197">
                  <a:moveTo>
                    <a:pt x="0" y="39198"/>
                  </a:moveTo>
                  <a:lnTo>
                    <a:pt x="0" y="0"/>
                  </a:lnTo>
                  <a:lnTo>
                    <a:pt x="39198" y="0"/>
                  </a:lnTo>
                </a:path>
              </a:pathLst>
            </a:custGeom>
            <a:noFill/>
            <a:ln w="12859" cap="flat">
              <a:solidFill>
                <a:schemeClr val="tx1"/>
              </a:solidFill>
              <a:prstDash val="solid"/>
              <a:round/>
            </a:ln>
          </p:spPr>
          <p:txBody>
            <a:bodyPr rtlCol="0" anchor="ctr"/>
            <a:lstStyle/>
            <a:p>
              <a:endParaRPr lang="en-US" dirty="0"/>
            </a:p>
          </p:txBody>
        </p:sp>
        <p:sp>
          <p:nvSpPr>
            <p:cNvPr id="134" name="Freeform: Shape 21">
              <a:extLst>
                <a:ext uri="{FF2B5EF4-FFF2-40B4-BE49-F238E27FC236}">
                  <a16:creationId xmlns:a16="http://schemas.microsoft.com/office/drawing/2014/main" id="{957DAD71-D270-64B2-29B1-DFBF2C4CACC3}"/>
                </a:ext>
              </a:extLst>
            </p:cNvPr>
            <p:cNvSpPr/>
            <p:nvPr/>
          </p:nvSpPr>
          <p:spPr>
            <a:xfrm>
              <a:off x="6195143" y="2173529"/>
              <a:ext cx="91460" cy="91460"/>
            </a:xfrm>
            <a:custGeom>
              <a:avLst/>
              <a:gdLst>
                <a:gd name="connsiteX0" fmla="*/ 0 w 91460"/>
                <a:gd name="connsiteY0" fmla="*/ 91461 h 91460"/>
                <a:gd name="connsiteX1" fmla="*/ 91461 w 91460"/>
                <a:gd name="connsiteY1" fmla="*/ 0 h 91460"/>
              </a:gdLst>
              <a:ahLst/>
              <a:cxnLst>
                <a:cxn ang="0">
                  <a:pos x="connsiteX0" y="connsiteY0"/>
                </a:cxn>
                <a:cxn ang="0">
                  <a:pos x="connsiteX1" y="connsiteY1"/>
                </a:cxn>
              </a:cxnLst>
              <a:rect l="l" t="t" r="r" b="b"/>
              <a:pathLst>
                <a:path w="91460" h="91460">
                  <a:moveTo>
                    <a:pt x="0" y="91461"/>
                  </a:moveTo>
                  <a:lnTo>
                    <a:pt x="91461" y="0"/>
                  </a:lnTo>
                </a:path>
              </a:pathLst>
            </a:custGeom>
            <a:ln w="12859" cap="flat">
              <a:solidFill>
                <a:schemeClr val="tx1"/>
              </a:solidFill>
              <a:prstDash val="solid"/>
              <a:round/>
            </a:ln>
          </p:spPr>
          <p:txBody>
            <a:bodyPr rtlCol="0" anchor="ctr"/>
            <a:lstStyle/>
            <a:p>
              <a:endParaRPr lang="en-US" dirty="0"/>
            </a:p>
          </p:txBody>
        </p:sp>
        <p:sp>
          <p:nvSpPr>
            <p:cNvPr id="135" name="Freeform: Shape 22">
              <a:extLst>
                <a:ext uri="{FF2B5EF4-FFF2-40B4-BE49-F238E27FC236}">
                  <a16:creationId xmlns:a16="http://schemas.microsoft.com/office/drawing/2014/main" id="{169B1DEB-F216-D0B1-A658-FF40528BB900}"/>
                </a:ext>
              </a:extLst>
            </p:cNvPr>
            <p:cNvSpPr/>
            <p:nvPr/>
          </p:nvSpPr>
          <p:spPr>
            <a:xfrm>
              <a:off x="6195143" y="2193128"/>
              <a:ext cx="71862" cy="71862"/>
            </a:xfrm>
            <a:custGeom>
              <a:avLst/>
              <a:gdLst>
                <a:gd name="connsiteX0" fmla="*/ 71862 w 71862"/>
                <a:gd name="connsiteY0" fmla="*/ 71862 h 71862"/>
                <a:gd name="connsiteX1" fmla="*/ 0 w 71862"/>
                <a:gd name="connsiteY1" fmla="*/ 71862 h 71862"/>
                <a:gd name="connsiteX2" fmla="*/ 0 w 71862"/>
                <a:gd name="connsiteY2" fmla="*/ 0 h 71862"/>
              </a:gdLst>
              <a:ahLst/>
              <a:cxnLst>
                <a:cxn ang="0">
                  <a:pos x="connsiteX0" y="connsiteY0"/>
                </a:cxn>
                <a:cxn ang="0">
                  <a:pos x="connsiteX1" y="connsiteY1"/>
                </a:cxn>
                <a:cxn ang="0">
                  <a:pos x="connsiteX2" y="connsiteY2"/>
                </a:cxn>
              </a:cxnLst>
              <a:rect l="l" t="t" r="r" b="b"/>
              <a:pathLst>
                <a:path w="71862" h="71862">
                  <a:moveTo>
                    <a:pt x="71862" y="71862"/>
                  </a:moveTo>
                  <a:lnTo>
                    <a:pt x="0" y="71862"/>
                  </a:lnTo>
                  <a:lnTo>
                    <a:pt x="0" y="0"/>
                  </a:lnTo>
                </a:path>
              </a:pathLst>
            </a:custGeom>
            <a:noFill/>
            <a:ln w="12859" cap="flat">
              <a:solidFill>
                <a:schemeClr val="tx1"/>
              </a:solidFill>
              <a:prstDash val="solid"/>
              <a:round/>
            </a:ln>
          </p:spPr>
          <p:txBody>
            <a:bodyPr rtlCol="0" anchor="ctr"/>
            <a:lstStyle/>
            <a:p>
              <a:endParaRPr lang="en-US" dirty="0"/>
            </a:p>
          </p:txBody>
        </p:sp>
        <p:sp>
          <p:nvSpPr>
            <p:cNvPr id="136" name="Freeform: Shape 23">
              <a:extLst>
                <a:ext uri="{FF2B5EF4-FFF2-40B4-BE49-F238E27FC236}">
                  <a16:creationId xmlns:a16="http://schemas.microsoft.com/office/drawing/2014/main" id="{A687CA5E-63C9-C93A-A054-40A76620FBBA}"/>
                </a:ext>
              </a:extLst>
            </p:cNvPr>
            <p:cNvSpPr/>
            <p:nvPr/>
          </p:nvSpPr>
          <p:spPr>
            <a:xfrm>
              <a:off x="5894629" y="2477310"/>
              <a:ext cx="88194" cy="88194"/>
            </a:xfrm>
            <a:custGeom>
              <a:avLst/>
              <a:gdLst>
                <a:gd name="connsiteX0" fmla="*/ 0 w 88194"/>
                <a:gd name="connsiteY0" fmla="*/ 88194 h 88194"/>
                <a:gd name="connsiteX1" fmla="*/ 88194 w 88194"/>
                <a:gd name="connsiteY1" fmla="*/ 0 h 88194"/>
              </a:gdLst>
              <a:ahLst/>
              <a:cxnLst>
                <a:cxn ang="0">
                  <a:pos x="connsiteX0" y="connsiteY0"/>
                </a:cxn>
                <a:cxn ang="0">
                  <a:pos x="connsiteX1" y="connsiteY1"/>
                </a:cxn>
              </a:cxnLst>
              <a:rect l="l" t="t" r="r" b="b"/>
              <a:pathLst>
                <a:path w="88194" h="88194">
                  <a:moveTo>
                    <a:pt x="0" y="88194"/>
                  </a:moveTo>
                  <a:lnTo>
                    <a:pt x="88194" y="0"/>
                  </a:lnTo>
                </a:path>
              </a:pathLst>
            </a:custGeom>
            <a:ln w="12859" cap="flat">
              <a:solidFill>
                <a:schemeClr val="tx1"/>
              </a:solidFill>
              <a:prstDash val="solid"/>
              <a:round/>
            </a:ln>
          </p:spPr>
          <p:txBody>
            <a:bodyPr rtlCol="0" anchor="ctr"/>
            <a:lstStyle/>
            <a:p>
              <a:endParaRPr lang="en-US" dirty="0"/>
            </a:p>
          </p:txBody>
        </p:sp>
        <p:sp>
          <p:nvSpPr>
            <p:cNvPr id="137" name="Freeform: Shape 26">
              <a:extLst>
                <a:ext uri="{FF2B5EF4-FFF2-40B4-BE49-F238E27FC236}">
                  <a16:creationId xmlns:a16="http://schemas.microsoft.com/office/drawing/2014/main" id="{D4DCF6ED-48BA-C40F-57F8-C40599D48FF3}"/>
                </a:ext>
              </a:extLst>
            </p:cNvPr>
            <p:cNvSpPr/>
            <p:nvPr/>
          </p:nvSpPr>
          <p:spPr>
            <a:xfrm>
              <a:off x="5914228" y="2474043"/>
              <a:ext cx="71862" cy="71862"/>
            </a:xfrm>
            <a:custGeom>
              <a:avLst/>
              <a:gdLst>
                <a:gd name="connsiteX0" fmla="*/ 0 w 71862"/>
                <a:gd name="connsiteY0" fmla="*/ 0 h 71862"/>
                <a:gd name="connsiteX1" fmla="*/ 71862 w 71862"/>
                <a:gd name="connsiteY1" fmla="*/ 0 h 71862"/>
                <a:gd name="connsiteX2" fmla="*/ 71862 w 71862"/>
                <a:gd name="connsiteY2" fmla="*/ 71862 h 71862"/>
              </a:gdLst>
              <a:ahLst/>
              <a:cxnLst>
                <a:cxn ang="0">
                  <a:pos x="connsiteX0" y="connsiteY0"/>
                </a:cxn>
                <a:cxn ang="0">
                  <a:pos x="connsiteX1" y="connsiteY1"/>
                </a:cxn>
                <a:cxn ang="0">
                  <a:pos x="connsiteX2" y="connsiteY2"/>
                </a:cxn>
              </a:cxnLst>
              <a:rect l="l" t="t" r="r" b="b"/>
              <a:pathLst>
                <a:path w="71862" h="71862">
                  <a:moveTo>
                    <a:pt x="0" y="0"/>
                  </a:moveTo>
                  <a:lnTo>
                    <a:pt x="71862" y="0"/>
                  </a:lnTo>
                  <a:lnTo>
                    <a:pt x="71862" y="71862"/>
                  </a:lnTo>
                </a:path>
              </a:pathLst>
            </a:custGeom>
            <a:noFill/>
            <a:ln w="12859" cap="flat">
              <a:solidFill>
                <a:schemeClr val="tx1"/>
              </a:solidFill>
              <a:prstDash val="solid"/>
              <a:round/>
            </a:ln>
          </p:spPr>
          <p:txBody>
            <a:bodyPr rtlCol="0" anchor="ctr"/>
            <a:lstStyle/>
            <a:p>
              <a:endParaRPr lang="en-US" dirty="0"/>
            </a:p>
          </p:txBody>
        </p:sp>
      </p:grpSp>
      <p:sp>
        <p:nvSpPr>
          <p:cNvPr id="127" name="Content Placeholder 7">
            <a:extLst>
              <a:ext uri="{FF2B5EF4-FFF2-40B4-BE49-F238E27FC236}">
                <a16:creationId xmlns:a16="http://schemas.microsoft.com/office/drawing/2014/main" id="{6210547D-266A-A0F4-6437-726355A59D28}"/>
              </a:ext>
            </a:extLst>
          </p:cNvPr>
          <p:cNvSpPr txBox="1">
            <a:spLocks/>
          </p:cNvSpPr>
          <p:nvPr/>
        </p:nvSpPr>
        <p:spPr>
          <a:xfrm>
            <a:off x="4697665" y="3763919"/>
            <a:ext cx="2750419" cy="875945"/>
          </a:xfrm>
          <a:prstGeom prst="rect">
            <a:avLst/>
          </a:prstGeom>
        </p:spPr>
        <p:txBody>
          <a:bodyPr wrap="square" lIns="0" tIns="0" rIns="0" bIns="0">
            <a:spAutoFit/>
          </a:bodyPr>
          <a:lstStyle>
            <a:defPPr>
              <a:defRPr lang="en-US"/>
            </a:defPPr>
            <a:lvl1pPr indent="0" defTabSz="914327">
              <a:lnSpc>
                <a:spcPct val="107000"/>
              </a:lnSpc>
              <a:spcBef>
                <a:spcPts val="0"/>
              </a:spcBef>
              <a:spcAft>
                <a:spcPts val="1200"/>
              </a:spcAft>
              <a:buClr>
                <a:schemeClr val="tx1"/>
              </a:buClr>
              <a:buSzPct val="90000"/>
              <a:buFont typeface="Amazon Ember Display" panose="020F0603020204020204" pitchFamily="34" charset="0"/>
              <a:buNone/>
              <a:defRPr>
                <a:effectLst/>
                <a:latin typeface="Calibri" panose="020F0502020204030204" pitchFamily="34" charset="0"/>
                <a:ea typeface="Calibri" panose="020F0502020204030204" pitchFamily="34" charset="0"/>
                <a:cs typeface="Times New Roman" panose="02020603050405020304" pitchFamily="18"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pPr algn="ctr"/>
            <a:r>
              <a:rPr lang="en-US" dirty="0"/>
              <a:t>SQL Server core count optimization (pre/post migration) </a:t>
            </a:r>
          </a:p>
        </p:txBody>
      </p:sp>
      <p:grpSp>
        <p:nvGrpSpPr>
          <p:cNvPr id="141" name="Group 140">
            <a:extLst>
              <a:ext uri="{FF2B5EF4-FFF2-40B4-BE49-F238E27FC236}">
                <a16:creationId xmlns:a16="http://schemas.microsoft.com/office/drawing/2014/main" id="{BE384F47-542D-D02F-B5C4-0187421B783E}"/>
              </a:ext>
              <a:ext uri="{C183D7F6-B498-43B3-948B-1728B52AA6E4}">
                <adec:decorative xmlns:adec="http://schemas.microsoft.com/office/drawing/2017/decorative" val="1"/>
              </a:ext>
            </a:extLst>
          </p:cNvPr>
          <p:cNvGrpSpPr/>
          <p:nvPr/>
        </p:nvGrpSpPr>
        <p:grpSpPr>
          <a:xfrm>
            <a:off x="9806267" y="2655373"/>
            <a:ext cx="338433" cy="482917"/>
            <a:chOff x="9789636" y="2120741"/>
            <a:chExt cx="334327" cy="482917"/>
          </a:xfrm>
        </p:grpSpPr>
        <p:sp>
          <p:nvSpPr>
            <p:cNvPr id="144" name="Freeform: Shape 29">
              <a:extLst>
                <a:ext uri="{FF2B5EF4-FFF2-40B4-BE49-F238E27FC236}">
                  <a16:creationId xmlns:a16="http://schemas.microsoft.com/office/drawing/2014/main" id="{575FC2AF-FFD0-62C2-FC11-D8B5F85882DD}"/>
                </a:ext>
              </a:extLst>
            </p:cNvPr>
            <p:cNvSpPr/>
            <p:nvPr/>
          </p:nvSpPr>
          <p:spPr>
            <a:xfrm>
              <a:off x="9820592" y="2182653"/>
              <a:ext cx="272415" cy="390048"/>
            </a:xfrm>
            <a:custGeom>
              <a:avLst/>
              <a:gdLst>
                <a:gd name="connsiteX0" fmla="*/ 247650 w 272415"/>
                <a:gd name="connsiteY0" fmla="*/ 0 h 390048"/>
                <a:gd name="connsiteX1" fmla="*/ 272415 w 272415"/>
                <a:gd name="connsiteY1" fmla="*/ 0 h 390048"/>
                <a:gd name="connsiteX2" fmla="*/ 272415 w 272415"/>
                <a:gd name="connsiteY2" fmla="*/ 390049 h 390048"/>
                <a:gd name="connsiteX3" fmla="*/ 0 w 272415"/>
                <a:gd name="connsiteY3" fmla="*/ 390049 h 390048"/>
                <a:gd name="connsiteX4" fmla="*/ 0 w 272415"/>
                <a:gd name="connsiteY4" fmla="*/ 0 h 390048"/>
                <a:gd name="connsiteX5" fmla="*/ 24765 w 272415"/>
                <a:gd name="connsiteY5" fmla="*/ 0 h 39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15" h="390048">
                  <a:moveTo>
                    <a:pt x="247650" y="0"/>
                  </a:moveTo>
                  <a:lnTo>
                    <a:pt x="272415" y="0"/>
                  </a:lnTo>
                  <a:lnTo>
                    <a:pt x="272415" y="390049"/>
                  </a:lnTo>
                  <a:lnTo>
                    <a:pt x="0" y="390049"/>
                  </a:lnTo>
                  <a:lnTo>
                    <a:pt x="0" y="0"/>
                  </a:lnTo>
                  <a:lnTo>
                    <a:pt x="24765" y="0"/>
                  </a:lnTo>
                </a:path>
              </a:pathLst>
            </a:custGeom>
            <a:noFill/>
            <a:ln w="12700" cap="flat">
              <a:solidFill>
                <a:schemeClr val="tx1"/>
              </a:solidFill>
              <a:prstDash val="solid"/>
              <a:round/>
            </a:ln>
          </p:spPr>
          <p:txBody>
            <a:bodyPr rtlCol="0" anchor="ctr"/>
            <a:lstStyle/>
            <a:p>
              <a:endParaRPr lang="en-US" dirty="0"/>
            </a:p>
          </p:txBody>
        </p:sp>
        <p:sp>
          <p:nvSpPr>
            <p:cNvPr id="145" name="Freeform: Shape 30">
              <a:extLst>
                <a:ext uri="{FF2B5EF4-FFF2-40B4-BE49-F238E27FC236}">
                  <a16:creationId xmlns:a16="http://schemas.microsoft.com/office/drawing/2014/main" id="{8883C53B-60F9-00AF-4891-35214145D36B}"/>
                </a:ext>
              </a:extLst>
            </p:cNvPr>
            <p:cNvSpPr/>
            <p:nvPr/>
          </p:nvSpPr>
          <p:spPr>
            <a:xfrm>
              <a:off x="9944417" y="2393156"/>
              <a:ext cx="111442" cy="6191"/>
            </a:xfrm>
            <a:custGeom>
              <a:avLst/>
              <a:gdLst>
                <a:gd name="connsiteX0" fmla="*/ 0 w 111442"/>
                <a:gd name="connsiteY0" fmla="*/ 0 h 6191"/>
                <a:gd name="connsiteX1" fmla="*/ 111443 w 111442"/>
                <a:gd name="connsiteY1" fmla="*/ 0 h 6191"/>
              </a:gdLst>
              <a:ahLst/>
              <a:cxnLst>
                <a:cxn ang="0">
                  <a:pos x="connsiteX0" y="connsiteY0"/>
                </a:cxn>
                <a:cxn ang="0">
                  <a:pos x="connsiteX1" y="connsiteY1"/>
                </a:cxn>
              </a:cxnLst>
              <a:rect l="l" t="t" r="r" b="b"/>
              <a:pathLst>
                <a:path w="111442" h="6191">
                  <a:moveTo>
                    <a:pt x="0" y="0"/>
                  </a:moveTo>
                  <a:lnTo>
                    <a:pt x="111443" y="0"/>
                  </a:lnTo>
                </a:path>
              </a:pathLst>
            </a:custGeom>
            <a:ln w="12700" cap="flat">
              <a:solidFill>
                <a:schemeClr val="tx1"/>
              </a:solidFill>
              <a:prstDash val="solid"/>
              <a:round/>
            </a:ln>
          </p:spPr>
          <p:txBody>
            <a:bodyPr rtlCol="0" anchor="ctr"/>
            <a:lstStyle/>
            <a:p>
              <a:endParaRPr lang="en-US" dirty="0"/>
            </a:p>
          </p:txBody>
        </p:sp>
        <p:sp>
          <p:nvSpPr>
            <p:cNvPr id="146" name="Freeform: Shape 31">
              <a:extLst>
                <a:ext uri="{FF2B5EF4-FFF2-40B4-BE49-F238E27FC236}">
                  <a16:creationId xmlns:a16="http://schemas.microsoft.com/office/drawing/2014/main" id="{43CBF444-5C80-E734-AD31-104A4D979227}"/>
                </a:ext>
              </a:extLst>
            </p:cNvPr>
            <p:cNvSpPr/>
            <p:nvPr/>
          </p:nvSpPr>
          <p:spPr>
            <a:xfrm>
              <a:off x="9944417" y="2492216"/>
              <a:ext cx="111442" cy="6191"/>
            </a:xfrm>
            <a:custGeom>
              <a:avLst/>
              <a:gdLst>
                <a:gd name="connsiteX0" fmla="*/ 0 w 111442"/>
                <a:gd name="connsiteY0" fmla="*/ 0 h 6191"/>
                <a:gd name="connsiteX1" fmla="*/ 111443 w 111442"/>
                <a:gd name="connsiteY1" fmla="*/ 0 h 6191"/>
              </a:gdLst>
              <a:ahLst/>
              <a:cxnLst>
                <a:cxn ang="0">
                  <a:pos x="connsiteX0" y="connsiteY0"/>
                </a:cxn>
                <a:cxn ang="0">
                  <a:pos x="connsiteX1" y="connsiteY1"/>
                </a:cxn>
              </a:cxnLst>
              <a:rect l="l" t="t" r="r" b="b"/>
              <a:pathLst>
                <a:path w="111442" h="6191">
                  <a:moveTo>
                    <a:pt x="0" y="0"/>
                  </a:moveTo>
                  <a:lnTo>
                    <a:pt x="111443" y="0"/>
                  </a:lnTo>
                </a:path>
              </a:pathLst>
            </a:custGeom>
            <a:ln w="12700" cap="flat">
              <a:solidFill>
                <a:schemeClr val="tx1"/>
              </a:solidFill>
              <a:prstDash val="solid"/>
              <a:round/>
            </a:ln>
          </p:spPr>
          <p:txBody>
            <a:bodyPr rtlCol="0" anchor="ctr"/>
            <a:lstStyle/>
            <a:p>
              <a:endParaRPr lang="en-US" dirty="0"/>
            </a:p>
          </p:txBody>
        </p:sp>
        <p:sp>
          <p:nvSpPr>
            <p:cNvPr id="147" name="Freeform: Shape 32">
              <a:extLst>
                <a:ext uri="{FF2B5EF4-FFF2-40B4-BE49-F238E27FC236}">
                  <a16:creationId xmlns:a16="http://schemas.microsoft.com/office/drawing/2014/main" id="{A10FC57A-1710-FF15-9553-F44811D4C143}"/>
                </a:ext>
              </a:extLst>
            </p:cNvPr>
            <p:cNvSpPr/>
            <p:nvPr/>
          </p:nvSpPr>
          <p:spPr>
            <a:xfrm>
              <a:off x="9944417" y="2294096"/>
              <a:ext cx="111442" cy="6191"/>
            </a:xfrm>
            <a:custGeom>
              <a:avLst/>
              <a:gdLst>
                <a:gd name="connsiteX0" fmla="*/ 0 w 111442"/>
                <a:gd name="connsiteY0" fmla="*/ 0 h 6191"/>
                <a:gd name="connsiteX1" fmla="*/ 111443 w 111442"/>
                <a:gd name="connsiteY1" fmla="*/ 0 h 6191"/>
              </a:gdLst>
              <a:ahLst/>
              <a:cxnLst>
                <a:cxn ang="0">
                  <a:pos x="connsiteX0" y="connsiteY0"/>
                </a:cxn>
                <a:cxn ang="0">
                  <a:pos x="connsiteX1" y="connsiteY1"/>
                </a:cxn>
              </a:cxnLst>
              <a:rect l="l" t="t" r="r" b="b"/>
              <a:pathLst>
                <a:path w="111442" h="6191">
                  <a:moveTo>
                    <a:pt x="0" y="0"/>
                  </a:moveTo>
                  <a:lnTo>
                    <a:pt x="111443" y="0"/>
                  </a:lnTo>
                </a:path>
              </a:pathLst>
            </a:custGeom>
            <a:ln w="12700" cap="flat">
              <a:solidFill>
                <a:schemeClr val="tx1"/>
              </a:solidFill>
              <a:prstDash val="solid"/>
              <a:round/>
            </a:ln>
          </p:spPr>
          <p:txBody>
            <a:bodyPr rtlCol="0" anchor="ctr"/>
            <a:lstStyle/>
            <a:p>
              <a:endParaRPr lang="en-US" dirty="0"/>
            </a:p>
          </p:txBody>
        </p:sp>
        <p:sp>
          <p:nvSpPr>
            <p:cNvPr id="148" name="Freeform: Shape 35">
              <a:extLst>
                <a:ext uri="{FF2B5EF4-FFF2-40B4-BE49-F238E27FC236}">
                  <a16:creationId xmlns:a16="http://schemas.microsoft.com/office/drawing/2014/main" id="{5D53E176-F62F-7660-46CB-790CFA195AF7}"/>
                </a:ext>
              </a:extLst>
            </p:cNvPr>
            <p:cNvSpPr/>
            <p:nvPr/>
          </p:nvSpPr>
          <p:spPr>
            <a:xfrm>
              <a:off x="9866593" y="2374582"/>
              <a:ext cx="37147" cy="37147"/>
            </a:xfrm>
            <a:custGeom>
              <a:avLst/>
              <a:gdLst>
                <a:gd name="connsiteX0" fmla="*/ 0 w 37147"/>
                <a:gd name="connsiteY0" fmla="*/ 0 h 37147"/>
                <a:gd name="connsiteX1" fmla="*/ 37148 w 37147"/>
                <a:gd name="connsiteY1" fmla="*/ 37148 h 37147"/>
              </a:gdLst>
              <a:ahLst/>
              <a:cxnLst>
                <a:cxn ang="0">
                  <a:pos x="connsiteX0" y="connsiteY0"/>
                </a:cxn>
                <a:cxn ang="0">
                  <a:pos x="connsiteX1" y="connsiteY1"/>
                </a:cxn>
              </a:cxnLst>
              <a:rect l="l" t="t" r="r" b="b"/>
              <a:pathLst>
                <a:path w="37147" h="37147">
                  <a:moveTo>
                    <a:pt x="0" y="0"/>
                  </a:moveTo>
                  <a:lnTo>
                    <a:pt x="37148" y="37148"/>
                  </a:lnTo>
                </a:path>
              </a:pathLst>
            </a:custGeom>
            <a:ln w="12700" cap="rnd">
              <a:solidFill>
                <a:schemeClr val="tx1"/>
              </a:solidFill>
              <a:prstDash val="solid"/>
              <a:round/>
            </a:ln>
          </p:spPr>
          <p:txBody>
            <a:bodyPr rtlCol="0" anchor="ctr"/>
            <a:lstStyle/>
            <a:p>
              <a:endParaRPr lang="en-US" dirty="0"/>
            </a:p>
          </p:txBody>
        </p:sp>
        <p:sp>
          <p:nvSpPr>
            <p:cNvPr id="149" name="Freeform: Shape 40">
              <a:extLst>
                <a:ext uri="{FF2B5EF4-FFF2-40B4-BE49-F238E27FC236}">
                  <a16:creationId xmlns:a16="http://schemas.microsoft.com/office/drawing/2014/main" id="{B9BD82E0-E61B-03FA-5587-F1647E360C14}"/>
                </a:ext>
              </a:extLst>
            </p:cNvPr>
            <p:cNvSpPr/>
            <p:nvPr/>
          </p:nvSpPr>
          <p:spPr>
            <a:xfrm>
              <a:off x="9866717" y="2374458"/>
              <a:ext cx="37023" cy="37395"/>
            </a:xfrm>
            <a:custGeom>
              <a:avLst/>
              <a:gdLst>
                <a:gd name="connsiteX0" fmla="*/ 37024 w 37023"/>
                <a:gd name="connsiteY0" fmla="*/ 0 h 37395"/>
                <a:gd name="connsiteX1" fmla="*/ 0 w 37023"/>
                <a:gd name="connsiteY1" fmla="*/ 37395 h 37395"/>
              </a:gdLst>
              <a:ahLst/>
              <a:cxnLst>
                <a:cxn ang="0">
                  <a:pos x="connsiteX0" y="connsiteY0"/>
                </a:cxn>
                <a:cxn ang="0">
                  <a:pos x="connsiteX1" y="connsiteY1"/>
                </a:cxn>
              </a:cxnLst>
              <a:rect l="l" t="t" r="r" b="b"/>
              <a:pathLst>
                <a:path w="37023" h="37395">
                  <a:moveTo>
                    <a:pt x="37024" y="0"/>
                  </a:moveTo>
                  <a:lnTo>
                    <a:pt x="0" y="37395"/>
                  </a:lnTo>
                </a:path>
              </a:pathLst>
            </a:custGeom>
            <a:ln w="12700" cap="rnd">
              <a:solidFill>
                <a:schemeClr val="tx1"/>
              </a:solidFill>
              <a:prstDash val="solid"/>
              <a:round/>
            </a:ln>
          </p:spPr>
          <p:txBody>
            <a:bodyPr rtlCol="0" anchor="ctr"/>
            <a:lstStyle/>
            <a:p>
              <a:endParaRPr lang="en-US" dirty="0"/>
            </a:p>
          </p:txBody>
        </p:sp>
        <p:sp>
          <p:nvSpPr>
            <p:cNvPr id="150" name="Freeform: Shape 42">
              <a:extLst>
                <a:ext uri="{FF2B5EF4-FFF2-40B4-BE49-F238E27FC236}">
                  <a16:creationId xmlns:a16="http://schemas.microsoft.com/office/drawing/2014/main" id="{4239E6E0-A49B-EE7C-F1E7-51B9AFD1922C}"/>
                </a:ext>
              </a:extLst>
            </p:cNvPr>
            <p:cNvSpPr/>
            <p:nvPr/>
          </p:nvSpPr>
          <p:spPr>
            <a:xfrm>
              <a:off x="9866655" y="2277194"/>
              <a:ext cx="37147" cy="37147"/>
            </a:xfrm>
            <a:custGeom>
              <a:avLst/>
              <a:gdLst>
                <a:gd name="connsiteX0" fmla="*/ 0 w 37147"/>
                <a:gd name="connsiteY0" fmla="*/ 0 h 37147"/>
                <a:gd name="connsiteX1" fmla="*/ 37148 w 37147"/>
                <a:gd name="connsiteY1" fmla="*/ 37148 h 37147"/>
              </a:gdLst>
              <a:ahLst/>
              <a:cxnLst>
                <a:cxn ang="0">
                  <a:pos x="connsiteX0" y="connsiteY0"/>
                </a:cxn>
                <a:cxn ang="0">
                  <a:pos x="connsiteX1" y="connsiteY1"/>
                </a:cxn>
              </a:cxnLst>
              <a:rect l="l" t="t" r="r" b="b"/>
              <a:pathLst>
                <a:path w="37147" h="37147">
                  <a:moveTo>
                    <a:pt x="0" y="0"/>
                  </a:moveTo>
                  <a:lnTo>
                    <a:pt x="37148" y="37148"/>
                  </a:lnTo>
                </a:path>
              </a:pathLst>
            </a:custGeom>
            <a:ln w="12700" cap="rnd">
              <a:solidFill>
                <a:schemeClr val="tx1"/>
              </a:solidFill>
              <a:prstDash val="solid"/>
              <a:round/>
            </a:ln>
          </p:spPr>
          <p:txBody>
            <a:bodyPr rtlCol="0" anchor="ctr"/>
            <a:lstStyle/>
            <a:p>
              <a:endParaRPr lang="en-US" dirty="0"/>
            </a:p>
          </p:txBody>
        </p:sp>
        <p:sp>
          <p:nvSpPr>
            <p:cNvPr id="151" name="Freeform: Shape 58">
              <a:extLst>
                <a:ext uri="{FF2B5EF4-FFF2-40B4-BE49-F238E27FC236}">
                  <a16:creationId xmlns:a16="http://schemas.microsoft.com/office/drawing/2014/main" id="{B6F2C10A-64A0-8D47-EE8C-6A802C1BA241}"/>
                </a:ext>
              </a:extLst>
            </p:cNvPr>
            <p:cNvSpPr/>
            <p:nvPr/>
          </p:nvSpPr>
          <p:spPr>
            <a:xfrm>
              <a:off x="9866779" y="2277070"/>
              <a:ext cx="36961" cy="37333"/>
            </a:xfrm>
            <a:custGeom>
              <a:avLst/>
              <a:gdLst>
                <a:gd name="connsiteX0" fmla="*/ 36962 w 36961"/>
                <a:gd name="connsiteY0" fmla="*/ 0 h 37333"/>
                <a:gd name="connsiteX1" fmla="*/ 0 w 36961"/>
                <a:gd name="connsiteY1" fmla="*/ 37333 h 37333"/>
              </a:gdLst>
              <a:ahLst/>
              <a:cxnLst>
                <a:cxn ang="0">
                  <a:pos x="connsiteX0" y="connsiteY0"/>
                </a:cxn>
                <a:cxn ang="0">
                  <a:pos x="connsiteX1" y="connsiteY1"/>
                </a:cxn>
              </a:cxnLst>
              <a:rect l="l" t="t" r="r" b="b"/>
              <a:pathLst>
                <a:path w="36961" h="37333">
                  <a:moveTo>
                    <a:pt x="36962" y="0"/>
                  </a:moveTo>
                  <a:lnTo>
                    <a:pt x="0" y="37333"/>
                  </a:lnTo>
                </a:path>
              </a:pathLst>
            </a:custGeom>
            <a:ln w="12700" cap="rnd">
              <a:solidFill>
                <a:schemeClr val="tx1"/>
              </a:solidFill>
              <a:prstDash val="solid"/>
              <a:round/>
            </a:ln>
          </p:spPr>
          <p:txBody>
            <a:bodyPr rtlCol="0" anchor="ctr"/>
            <a:lstStyle/>
            <a:p>
              <a:endParaRPr lang="en-US" dirty="0"/>
            </a:p>
          </p:txBody>
        </p:sp>
        <p:sp>
          <p:nvSpPr>
            <p:cNvPr id="152" name="Freeform: Shape 59">
              <a:extLst>
                <a:ext uri="{FF2B5EF4-FFF2-40B4-BE49-F238E27FC236}">
                  <a16:creationId xmlns:a16="http://schemas.microsoft.com/office/drawing/2014/main" id="{C577DF64-FDAD-FE1F-4D6D-C574CAEF136D}"/>
                </a:ext>
              </a:extLst>
            </p:cNvPr>
            <p:cNvSpPr/>
            <p:nvPr/>
          </p:nvSpPr>
          <p:spPr>
            <a:xfrm>
              <a:off x="9866655" y="2475314"/>
              <a:ext cx="37147" cy="37147"/>
            </a:xfrm>
            <a:custGeom>
              <a:avLst/>
              <a:gdLst>
                <a:gd name="connsiteX0" fmla="*/ 0 w 37147"/>
                <a:gd name="connsiteY0" fmla="*/ 0 h 37147"/>
                <a:gd name="connsiteX1" fmla="*/ 37148 w 37147"/>
                <a:gd name="connsiteY1" fmla="*/ 37147 h 37147"/>
              </a:gdLst>
              <a:ahLst/>
              <a:cxnLst>
                <a:cxn ang="0">
                  <a:pos x="connsiteX0" y="connsiteY0"/>
                </a:cxn>
                <a:cxn ang="0">
                  <a:pos x="connsiteX1" y="connsiteY1"/>
                </a:cxn>
              </a:cxnLst>
              <a:rect l="l" t="t" r="r" b="b"/>
              <a:pathLst>
                <a:path w="37147" h="37147">
                  <a:moveTo>
                    <a:pt x="0" y="0"/>
                  </a:moveTo>
                  <a:lnTo>
                    <a:pt x="37148" y="37147"/>
                  </a:lnTo>
                </a:path>
              </a:pathLst>
            </a:custGeom>
            <a:ln w="12700" cap="rnd">
              <a:solidFill>
                <a:schemeClr val="tx1"/>
              </a:solidFill>
              <a:prstDash val="solid"/>
              <a:round/>
            </a:ln>
          </p:spPr>
          <p:txBody>
            <a:bodyPr rtlCol="0" anchor="ctr"/>
            <a:lstStyle/>
            <a:p>
              <a:endParaRPr lang="en-US" dirty="0"/>
            </a:p>
          </p:txBody>
        </p:sp>
        <p:sp>
          <p:nvSpPr>
            <p:cNvPr id="153" name="Freeform: Shape 60">
              <a:extLst>
                <a:ext uri="{FF2B5EF4-FFF2-40B4-BE49-F238E27FC236}">
                  <a16:creationId xmlns:a16="http://schemas.microsoft.com/office/drawing/2014/main" id="{03AAD86F-FC11-F00E-1B69-FF9BAB51F1F4}"/>
                </a:ext>
              </a:extLst>
            </p:cNvPr>
            <p:cNvSpPr/>
            <p:nvPr/>
          </p:nvSpPr>
          <p:spPr>
            <a:xfrm>
              <a:off x="9866779" y="2475190"/>
              <a:ext cx="36961" cy="37333"/>
            </a:xfrm>
            <a:custGeom>
              <a:avLst/>
              <a:gdLst>
                <a:gd name="connsiteX0" fmla="*/ 36962 w 36961"/>
                <a:gd name="connsiteY0" fmla="*/ 0 h 37333"/>
                <a:gd name="connsiteX1" fmla="*/ 0 w 36961"/>
                <a:gd name="connsiteY1" fmla="*/ 37333 h 37333"/>
              </a:gdLst>
              <a:ahLst/>
              <a:cxnLst>
                <a:cxn ang="0">
                  <a:pos x="connsiteX0" y="connsiteY0"/>
                </a:cxn>
                <a:cxn ang="0">
                  <a:pos x="connsiteX1" y="connsiteY1"/>
                </a:cxn>
              </a:cxnLst>
              <a:rect l="l" t="t" r="r" b="b"/>
              <a:pathLst>
                <a:path w="36961" h="37333">
                  <a:moveTo>
                    <a:pt x="36962" y="0"/>
                  </a:moveTo>
                  <a:lnTo>
                    <a:pt x="0" y="37333"/>
                  </a:lnTo>
                </a:path>
              </a:pathLst>
            </a:custGeom>
            <a:ln w="12700" cap="rnd">
              <a:solidFill>
                <a:schemeClr val="tx1"/>
              </a:solidFill>
              <a:prstDash val="solid"/>
              <a:round/>
            </a:ln>
          </p:spPr>
          <p:txBody>
            <a:bodyPr rtlCol="0" anchor="ctr"/>
            <a:lstStyle/>
            <a:p>
              <a:endParaRPr lang="en-US" dirty="0"/>
            </a:p>
          </p:txBody>
        </p:sp>
        <p:sp>
          <p:nvSpPr>
            <p:cNvPr id="154" name="Freeform: Shape 61">
              <a:extLst>
                <a:ext uri="{FF2B5EF4-FFF2-40B4-BE49-F238E27FC236}">
                  <a16:creationId xmlns:a16="http://schemas.microsoft.com/office/drawing/2014/main" id="{BED1401E-8D22-3AEF-5EE6-EDAE9D9D3E24}"/>
                </a:ext>
              </a:extLst>
            </p:cNvPr>
            <p:cNvSpPr/>
            <p:nvPr/>
          </p:nvSpPr>
          <p:spPr>
            <a:xfrm>
              <a:off x="9789636" y="2120741"/>
              <a:ext cx="334327" cy="482917"/>
            </a:xfrm>
            <a:custGeom>
              <a:avLst/>
              <a:gdLst>
                <a:gd name="connsiteX0" fmla="*/ 321945 w 334327"/>
                <a:gd name="connsiteY0" fmla="*/ 0 h 482917"/>
                <a:gd name="connsiteX1" fmla="*/ 334328 w 334327"/>
                <a:gd name="connsiteY1" fmla="*/ 12383 h 482917"/>
                <a:gd name="connsiteX2" fmla="*/ 334328 w 334327"/>
                <a:gd name="connsiteY2" fmla="*/ 470535 h 482917"/>
                <a:gd name="connsiteX3" fmla="*/ 321945 w 334327"/>
                <a:gd name="connsiteY3" fmla="*/ 482918 h 482917"/>
                <a:gd name="connsiteX4" fmla="*/ 12383 w 334327"/>
                <a:gd name="connsiteY4" fmla="*/ 482918 h 482917"/>
                <a:gd name="connsiteX5" fmla="*/ 0 w 334327"/>
                <a:gd name="connsiteY5" fmla="*/ 470535 h 482917"/>
                <a:gd name="connsiteX6" fmla="*/ 0 w 334327"/>
                <a:gd name="connsiteY6" fmla="*/ 12383 h 482917"/>
                <a:gd name="connsiteX7" fmla="*/ 12383 w 334327"/>
                <a:gd name="connsiteY7" fmla="*/ 0 h 4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327" h="482917">
                  <a:moveTo>
                    <a:pt x="321945" y="0"/>
                  </a:moveTo>
                  <a:cubicBezTo>
                    <a:pt x="328784" y="0"/>
                    <a:pt x="334328" y="5544"/>
                    <a:pt x="334328" y="12383"/>
                  </a:cubicBezTo>
                  <a:lnTo>
                    <a:pt x="334328" y="470535"/>
                  </a:lnTo>
                  <a:cubicBezTo>
                    <a:pt x="334328" y="477374"/>
                    <a:pt x="328784" y="482918"/>
                    <a:pt x="321945" y="482918"/>
                  </a:cubicBezTo>
                  <a:lnTo>
                    <a:pt x="12383" y="482918"/>
                  </a:lnTo>
                  <a:cubicBezTo>
                    <a:pt x="5544" y="482918"/>
                    <a:pt x="0" y="477374"/>
                    <a:pt x="0" y="470535"/>
                  </a:cubicBezTo>
                  <a:lnTo>
                    <a:pt x="0" y="12383"/>
                  </a:lnTo>
                  <a:cubicBezTo>
                    <a:pt x="0" y="5544"/>
                    <a:pt x="5544" y="0"/>
                    <a:pt x="12383" y="0"/>
                  </a:cubicBezTo>
                  <a:close/>
                </a:path>
              </a:pathLst>
            </a:custGeom>
            <a:noFill/>
            <a:ln w="12700" cap="rnd">
              <a:solidFill>
                <a:schemeClr val="tx1"/>
              </a:solidFill>
              <a:prstDash val="solid"/>
              <a:round/>
            </a:ln>
          </p:spPr>
          <p:txBody>
            <a:bodyPr rtlCol="0" anchor="ctr"/>
            <a:lstStyle/>
            <a:p>
              <a:endParaRPr lang="en-US" dirty="0"/>
            </a:p>
          </p:txBody>
        </p:sp>
        <p:sp>
          <p:nvSpPr>
            <p:cNvPr id="155" name="Freeform: Shape 62">
              <a:extLst>
                <a:ext uri="{FF2B5EF4-FFF2-40B4-BE49-F238E27FC236}">
                  <a16:creationId xmlns:a16="http://schemas.microsoft.com/office/drawing/2014/main" id="{DEAAFFCA-2356-F636-81CF-34D364F1D847}"/>
                </a:ext>
              </a:extLst>
            </p:cNvPr>
            <p:cNvSpPr/>
            <p:nvPr/>
          </p:nvSpPr>
          <p:spPr>
            <a:xfrm>
              <a:off x="9857740" y="2164080"/>
              <a:ext cx="198120" cy="49530"/>
            </a:xfrm>
            <a:custGeom>
              <a:avLst/>
              <a:gdLst>
                <a:gd name="connsiteX0" fmla="*/ 117634 w 198120"/>
                <a:gd name="connsiteY0" fmla="*/ 0 h 49530"/>
                <a:gd name="connsiteX1" fmla="*/ 179546 w 198120"/>
                <a:gd name="connsiteY1" fmla="*/ 0 h 49530"/>
                <a:gd name="connsiteX2" fmla="*/ 198120 w 198120"/>
                <a:gd name="connsiteY2" fmla="*/ 49530 h 49530"/>
                <a:gd name="connsiteX3" fmla="*/ 0 w 198120"/>
                <a:gd name="connsiteY3" fmla="*/ 49530 h 49530"/>
                <a:gd name="connsiteX4" fmla="*/ 18574 w 198120"/>
                <a:gd name="connsiteY4" fmla="*/ 0 h 49530"/>
                <a:gd name="connsiteX5" fmla="*/ 80486 w 198120"/>
                <a:gd name="connsiteY5" fmla="*/ 0 h 49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20" h="49530">
                  <a:moveTo>
                    <a:pt x="117634" y="0"/>
                  </a:moveTo>
                  <a:lnTo>
                    <a:pt x="179546" y="0"/>
                  </a:lnTo>
                  <a:lnTo>
                    <a:pt x="198120" y="49530"/>
                  </a:lnTo>
                  <a:lnTo>
                    <a:pt x="0" y="49530"/>
                  </a:lnTo>
                  <a:lnTo>
                    <a:pt x="18574" y="0"/>
                  </a:lnTo>
                  <a:lnTo>
                    <a:pt x="80486" y="0"/>
                  </a:lnTo>
                </a:path>
              </a:pathLst>
            </a:custGeom>
            <a:noFill/>
            <a:ln w="12700" cap="rnd">
              <a:solidFill>
                <a:schemeClr val="tx1"/>
              </a:solidFill>
              <a:prstDash val="solid"/>
              <a:round/>
            </a:ln>
          </p:spPr>
          <p:txBody>
            <a:bodyPr rtlCol="0" anchor="ctr"/>
            <a:lstStyle/>
            <a:p>
              <a:endParaRPr lang="en-US" dirty="0"/>
            </a:p>
          </p:txBody>
        </p:sp>
        <p:sp>
          <p:nvSpPr>
            <p:cNvPr id="156" name="Freeform: Shape 7167">
              <a:extLst>
                <a:ext uri="{FF2B5EF4-FFF2-40B4-BE49-F238E27FC236}">
                  <a16:creationId xmlns:a16="http://schemas.microsoft.com/office/drawing/2014/main" id="{C511E114-2BAA-195E-B468-3F7E4C7B660A}"/>
                </a:ext>
              </a:extLst>
            </p:cNvPr>
            <p:cNvSpPr/>
            <p:nvPr/>
          </p:nvSpPr>
          <p:spPr>
            <a:xfrm>
              <a:off x="9938226" y="2145506"/>
              <a:ext cx="37147" cy="37147"/>
            </a:xfrm>
            <a:custGeom>
              <a:avLst/>
              <a:gdLst>
                <a:gd name="connsiteX0" fmla="*/ 37148 w 37147"/>
                <a:gd name="connsiteY0" fmla="*/ 18574 h 37147"/>
                <a:gd name="connsiteX1" fmla="*/ 18574 w 37147"/>
                <a:gd name="connsiteY1" fmla="*/ 37148 h 37147"/>
                <a:gd name="connsiteX2" fmla="*/ 0 w 37147"/>
                <a:gd name="connsiteY2" fmla="*/ 18574 h 37147"/>
                <a:gd name="connsiteX3" fmla="*/ 18574 w 37147"/>
                <a:gd name="connsiteY3" fmla="*/ 0 h 37147"/>
                <a:gd name="connsiteX4" fmla="*/ 37148 w 37147"/>
                <a:gd name="connsiteY4" fmla="*/ 18574 h 37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 h="37147">
                  <a:moveTo>
                    <a:pt x="37148" y="18574"/>
                  </a:moveTo>
                  <a:cubicBezTo>
                    <a:pt x="37148" y="28832"/>
                    <a:pt x="28832" y="37148"/>
                    <a:pt x="18574" y="37148"/>
                  </a:cubicBezTo>
                  <a:cubicBezTo>
                    <a:pt x="8316" y="37148"/>
                    <a:pt x="0" y="28832"/>
                    <a:pt x="0" y="18574"/>
                  </a:cubicBezTo>
                  <a:cubicBezTo>
                    <a:pt x="0" y="8316"/>
                    <a:pt x="8316" y="0"/>
                    <a:pt x="18574" y="0"/>
                  </a:cubicBezTo>
                  <a:cubicBezTo>
                    <a:pt x="28832" y="0"/>
                    <a:pt x="37148" y="8316"/>
                    <a:pt x="37148" y="18574"/>
                  </a:cubicBezTo>
                  <a:close/>
                </a:path>
              </a:pathLst>
            </a:custGeom>
            <a:noFill/>
            <a:ln w="12700" cap="rnd">
              <a:solidFill>
                <a:schemeClr val="tx1"/>
              </a:solidFill>
              <a:prstDash val="solid"/>
              <a:round/>
            </a:ln>
          </p:spPr>
          <p:txBody>
            <a:bodyPr rtlCol="0" anchor="ctr"/>
            <a:lstStyle/>
            <a:p>
              <a:endParaRPr lang="en-US" dirty="0"/>
            </a:p>
          </p:txBody>
        </p:sp>
      </p:grpSp>
      <p:sp>
        <p:nvSpPr>
          <p:cNvPr id="143" name="Content Placeholder 9">
            <a:extLst>
              <a:ext uri="{FF2B5EF4-FFF2-40B4-BE49-F238E27FC236}">
                <a16:creationId xmlns:a16="http://schemas.microsoft.com/office/drawing/2014/main" id="{00E01089-0E24-70B7-623E-4B38795456D4}"/>
              </a:ext>
            </a:extLst>
          </p:cNvPr>
          <p:cNvSpPr txBox="1">
            <a:spLocks/>
          </p:cNvSpPr>
          <p:nvPr/>
        </p:nvSpPr>
        <p:spPr>
          <a:xfrm>
            <a:off x="8745797" y="3751887"/>
            <a:ext cx="2661741" cy="747897"/>
          </a:xfrm>
          <a:prstGeom prst="rect">
            <a:avLst/>
          </a:prstGeom>
        </p:spPr>
        <p:txBody>
          <a:bodyPr wrap="square" lIns="0" tIns="0" rIns="0" bIns="0">
            <a:spAutoFit/>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None/>
            </a:pPr>
            <a:r>
              <a:rPr lang="en-US" sz="1800" dirty="0"/>
              <a:t>Strategic choices between AWS License Included vs BYOL instances</a:t>
            </a:r>
            <a:endParaRPr lang="en-US" sz="1800" dirty="0">
              <a:solidFill>
                <a:srgbClr val="FFFFFF"/>
              </a:solidFill>
              <a:latin typeface="Amazon Ember"/>
            </a:endParaRPr>
          </a:p>
        </p:txBody>
      </p:sp>
      <p:cxnSp>
        <p:nvCxnSpPr>
          <p:cNvPr id="157" name="Straight Connector 156">
            <a:extLst>
              <a:ext uri="{FF2B5EF4-FFF2-40B4-BE49-F238E27FC236}">
                <a16:creationId xmlns:a16="http://schemas.microsoft.com/office/drawing/2014/main" id="{3C8199CD-D04C-6C34-DFA0-214BA4487268}"/>
              </a:ext>
            </a:extLst>
          </p:cNvPr>
          <p:cNvCxnSpPr>
            <a:cxnSpLocks/>
          </p:cNvCxnSpPr>
          <p:nvPr/>
        </p:nvCxnSpPr>
        <p:spPr>
          <a:xfrm>
            <a:off x="674509" y="3576162"/>
            <a:ext cx="3090530" cy="0"/>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8032C4E-4356-9027-16CC-7B1E01D67423}"/>
              </a:ext>
            </a:extLst>
          </p:cNvPr>
          <p:cNvCxnSpPr>
            <a:cxnSpLocks/>
          </p:cNvCxnSpPr>
          <p:nvPr/>
        </p:nvCxnSpPr>
        <p:spPr>
          <a:xfrm>
            <a:off x="4550735" y="3576162"/>
            <a:ext cx="3090530" cy="0"/>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057E798-E0DC-6D11-3735-E3CA4CD420AE}"/>
              </a:ext>
            </a:extLst>
          </p:cNvPr>
          <p:cNvCxnSpPr>
            <a:cxnSpLocks/>
          </p:cNvCxnSpPr>
          <p:nvPr/>
        </p:nvCxnSpPr>
        <p:spPr>
          <a:xfrm>
            <a:off x="8449739" y="3576162"/>
            <a:ext cx="3090530" cy="0"/>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70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barn(outVertical)">
                                      <p:cBhvr>
                                        <p:cTn id="7" dur="500"/>
                                        <p:tgtEl>
                                          <p:spTgt spid="157"/>
                                        </p:tgtEl>
                                      </p:cBhvr>
                                    </p:animEffect>
                                  </p:childTnLst>
                                </p:cTn>
                              </p:par>
                              <p:par>
                                <p:cTn id="8" presetID="16" presetClass="entr" presetSubtype="37" fill="hold" nodeType="withEffect">
                                  <p:stCondLst>
                                    <p:cond delay="200"/>
                                  </p:stCondLst>
                                  <p:childTnLst>
                                    <p:set>
                                      <p:cBhvr>
                                        <p:cTn id="9" dur="1" fill="hold">
                                          <p:stCondLst>
                                            <p:cond delay="0"/>
                                          </p:stCondLst>
                                        </p:cTn>
                                        <p:tgtEl>
                                          <p:spTgt spid="158"/>
                                        </p:tgtEl>
                                        <p:attrNameLst>
                                          <p:attrName>style.visibility</p:attrName>
                                        </p:attrNameLst>
                                      </p:cBhvr>
                                      <p:to>
                                        <p:strVal val="visible"/>
                                      </p:to>
                                    </p:set>
                                    <p:animEffect transition="in" filter="barn(outVertical)">
                                      <p:cBhvr>
                                        <p:cTn id="10" dur="500"/>
                                        <p:tgtEl>
                                          <p:spTgt spid="158"/>
                                        </p:tgtEl>
                                      </p:cBhvr>
                                    </p:animEffect>
                                  </p:childTnLst>
                                </p:cTn>
                              </p:par>
                              <p:par>
                                <p:cTn id="11" presetID="16" presetClass="entr" presetSubtype="37" fill="hold" nodeType="withEffect">
                                  <p:stCondLst>
                                    <p:cond delay="400"/>
                                  </p:stCondLst>
                                  <p:childTnLst>
                                    <p:set>
                                      <p:cBhvr>
                                        <p:cTn id="12" dur="1" fill="hold">
                                          <p:stCondLst>
                                            <p:cond delay="0"/>
                                          </p:stCondLst>
                                        </p:cTn>
                                        <p:tgtEl>
                                          <p:spTgt spid="159"/>
                                        </p:tgtEl>
                                        <p:attrNameLst>
                                          <p:attrName>style.visibility</p:attrName>
                                        </p:attrNameLst>
                                      </p:cBhvr>
                                      <p:to>
                                        <p:strVal val="visible"/>
                                      </p:to>
                                    </p:set>
                                    <p:animEffect transition="in" filter="barn(outVertical)">
                                      <p:cBhvr>
                                        <p:cTn id="13"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5B87B-6225-F383-04BE-8DB94B07EDE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C3D49CC5-B0E8-D152-0A99-ECD1AABC35FA}"/>
              </a:ext>
            </a:extLst>
          </p:cNvPr>
          <p:cNvSpPr>
            <a:spLocks noGrp="1"/>
          </p:cNvSpPr>
          <p:nvPr>
            <p:ph type="title"/>
          </p:nvPr>
        </p:nvSpPr>
        <p:spPr>
          <a:xfrm>
            <a:off x="432124" y="327148"/>
            <a:ext cx="8880318" cy="535531"/>
          </a:xfrm>
        </p:spPr>
        <p:txBody>
          <a:bodyPr anchor="ctr">
            <a:noAutofit/>
          </a:bodyPr>
          <a:lstStyle/>
          <a:p>
            <a:r>
              <a:rPr lang="en-US" sz="4000" b="1" dirty="0"/>
              <a:t>Migration Acceleration Program</a:t>
            </a:r>
          </a:p>
        </p:txBody>
      </p:sp>
      <p:sp>
        <p:nvSpPr>
          <p:cNvPr id="2" name="Rectangle 1">
            <a:extLst>
              <a:ext uri="{FF2B5EF4-FFF2-40B4-BE49-F238E27FC236}">
                <a16:creationId xmlns:a16="http://schemas.microsoft.com/office/drawing/2014/main" id="{A646961B-EF0B-6BC4-E359-3651093CDA49}"/>
              </a:ext>
            </a:extLst>
          </p:cNvPr>
          <p:cNvSpPr/>
          <p:nvPr/>
        </p:nvSpPr>
        <p:spPr>
          <a:xfrm>
            <a:off x="445402" y="925192"/>
            <a:ext cx="11086185" cy="102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rtlCol="0" anchor="t" anchorCtr="0" compatLnSpc="1">
            <a:prstTxWarp prst="textNoShape">
              <a:avLst/>
            </a:prstTxWarp>
            <a:spAutoFit/>
          </a:bodyPr>
          <a:lstStyle/>
          <a:p>
            <a:pPr>
              <a:lnSpc>
                <a:spcPct val="90000"/>
              </a:lnSpc>
              <a:spcAft>
                <a:spcPts val="1000"/>
              </a:spcAft>
              <a:buSzPct val="90000"/>
            </a:pPr>
            <a:r>
              <a:rPr lang="en-US" sz="1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The Migration Acceleration Program provides a comprehensive and proven methodology, based on experience migrating hundreds of enterprise customers, making cloud adoption easier and allowing customers to gain cloud benefits sooner. MAP consists of an agile-based migration approach, a global network of vetted partners, automation tools, a training path to up-skill staff, professional services, and financial investment to help manage transition costs.</a:t>
            </a:r>
          </a:p>
        </p:txBody>
      </p:sp>
      <p:sp>
        <p:nvSpPr>
          <p:cNvPr id="3" name="Rectangle: Rounded Corners 146">
            <a:extLst>
              <a:ext uri="{FF2B5EF4-FFF2-40B4-BE49-F238E27FC236}">
                <a16:creationId xmlns:a16="http://schemas.microsoft.com/office/drawing/2014/main" id="{D4B7E820-82F3-4594-E6BB-E52DF0BF0E45}"/>
              </a:ext>
            </a:extLst>
          </p:cNvPr>
          <p:cNvSpPr/>
          <p:nvPr/>
        </p:nvSpPr>
        <p:spPr bwMode="auto">
          <a:xfrm>
            <a:off x="4997063" y="2817729"/>
            <a:ext cx="6115604" cy="2492005"/>
          </a:xfrm>
          <a:prstGeom prst="roundRect">
            <a:avLst>
              <a:gd name="adj" fmla="val 16612"/>
            </a:avLst>
          </a:prstGeom>
          <a:noFill/>
          <a:ln w="285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dirty="0">
              <a:solidFill>
                <a:srgbClr val="FFFFFF"/>
              </a:solidFill>
              <a:latin typeface="+mj-lt"/>
              <a:ea typeface="Amazon Ember Display" panose="020F0603020204020204" pitchFamily="34" charset="0"/>
              <a:cs typeface="Amazon Ember Display" panose="020F0603020204020204" pitchFamily="34" charset="0"/>
            </a:endParaRPr>
          </a:p>
        </p:txBody>
      </p:sp>
      <p:grpSp>
        <p:nvGrpSpPr>
          <p:cNvPr id="4" name="Group 3">
            <a:extLst>
              <a:ext uri="{FF2B5EF4-FFF2-40B4-BE49-F238E27FC236}">
                <a16:creationId xmlns:a16="http://schemas.microsoft.com/office/drawing/2014/main" id="{FDC11FCD-7DBE-01F8-B6DC-48243B2BC7E0}"/>
              </a:ext>
            </a:extLst>
          </p:cNvPr>
          <p:cNvGrpSpPr/>
          <p:nvPr/>
        </p:nvGrpSpPr>
        <p:grpSpPr>
          <a:xfrm>
            <a:off x="7466096" y="2123375"/>
            <a:ext cx="1364656" cy="1384098"/>
            <a:chOff x="6050893" y="1250066"/>
            <a:chExt cx="2480484" cy="2104676"/>
          </a:xfrm>
        </p:grpSpPr>
        <p:sp>
          <p:nvSpPr>
            <p:cNvPr id="6" name="Rectangle 5">
              <a:extLst>
                <a:ext uri="{FF2B5EF4-FFF2-40B4-BE49-F238E27FC236}">
                  <a16:creationId xmlns:a16="http://schemas.microsoft.com/office/drawing/2014/main" id="{3EC1BF9B-0A7A-9BBC-1902-7A2F75BC304E}"/>
                </a:ext>
              </a:extLst>
            </p:cNvPr>
            <p:cNvSpPr/>
            <p:nvPr/>
          </p:nvSpPr>
          <p:spPr>
            <a:xfrm>
              <a:off x="6050893" y="2559127"/>
              <a:ext cx="2480484" cy="795615"/>
            </a:xfrm>
            <a:prstGeom prst="rect">
              <a:avLst/>
            </a:prstGeom>
          </p:spPr>
          <p:txBody>
            <a:bodyPr wrap="square">
              <a:spAutoFit/>
            </a:bodyPr>
            <a:lstStyle/>
            <a:p>
              <a:pPr algn="ctr" defTabSz="1097234">
                <a:defRPr/>
              </a:pPr>
              <a:r>
                <a:rPr lang="en-US" sz="1400" dirty="0">
                  <a:solidFill>
                    <a:srgbClr val="FFFFFF"/>
                  </a:solidFill>
                </a:rPr>
                <a:t>AWS and Partner Tools</a:t>
              </a:r>
            </a:p>
          </p:txBody>
        </p:sp>
        <p:sp>
          <p:nvSpPr>
            <p:cNvPr id="7" name="Rectangle 6">
              <a:extLst>
                <a:ext uri="{FF2B5EF4-FFF2-40B4-BE49-F238E27FC236}">
                  <a16:creationId xmlns:a16="http://schemas.microsoft.com/office/drawing/2014/main" id="{EAA76FB8-0391-3A61-4035-F201FEB2C203}"/>
                </a:ext>
              </a:extLst>
            </p:cNvPr>
            <p:cNvSpPr/>
            <p:nvPr/>
          </p:nvSpPr>
          <p:spPr bwMode="auto">
            <a:xfrm>
              <a:off x="6607200" y="1427011"/>
              <a:ext cx="1367870" cy="1151580"/>
            </a:xfrm>
            <a:prstGeom prst="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8" name="Graphic 46">
              <a:extLst>
                <a:ext uri="{FF2B5EF4-FFF2-40B4-BE49-F238E27FC236}">
                  <a16:creationId xmlns:a16="http://schemas.microsoft.com/office/drawing/2014/main" id="{63014AAF-F2F7-F466-F844-FD751A93177C}"/>
                </a:ext>
              </a:extLst>
            </p:cNvPr>
            <p:cNvGrpSpPr/>
            <p:nvPr/>
          </p:nvGrpSpPr>
          <p:grpSpPr>
            <a:xfrm>
              <a:off x="6524342" y="1250066"/>
              <a:ext cx="1533587" cy="1533587"/>
              <a:chOff x="9180081" y="7468282"/>
              <a:chExt cx="643689" cy="643689"/>
            </a:xfrm>
          </p:grpSpPr>
          <p:sp>
            <p:nvSpPr>
              <p:cNvPr id="9" name="Freeform: Shape 28">
                <a:extLst>
                  <a:ext uri="{FF2B5EF4-FFF2-40B4-BE49-F238E27FC236}">
                    <a16:creationId xmlns:a16="http://schemas.microsoft.com/office/drawing/2014/main" id="{8B6A16A8-AEE1-0220-DBBC-A7BF217834C3}"/>
                  </a:ext>
                </a:extLst>
              </p:cNvPr>
              <p:cNvSpPr/>
              <p:nvPr/>
            </p:nvSpPr>
            <p:spPr>
              <a:xfrm>
                <a:off x="9283715" y="7665895"/>
                <a:ext cx="19311" cy="241383"/>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0" name="Freeform: Shape 29">
                <a:extLst>
                  <a:ext uri="{FF2B5EF4-FFF2-40B4-BE49-F238E27FC236}">
                    <a16:creationId xmlns:a16="http://schemas.microsoft.com/office/drawing/2014/main" id="{FE1D4151-219E-F46E-82B6-F34D58D1FE73}"/>
                  </a:ext>
                </a:extLst>
              </p:cNvPr>
              <p:cNvSpPr/>
              <p:nvPr/>
            </p:nvSpPr>
            <p:spPr>
              <a:xfrm>
                <a:off x="9283715" y="7915324"/>
                <a:ext cx="9655" cy="45058"/>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1" name="Freeform: Shape 30">
                <a:extLst>
                  <a:ext uri="{FF2B5EF4-FFF2-40B4-BE49-F238E27FC236}">
                    <a16:creationId xmlns:a16="http://schemas.microsoft.com/office/drawing/2014/main" id="{6089C396-E050-DBA7-1927-5C0A525B2851}"/>
                  </a:ext>
                </a:extLst>
              </p:cNvPr>
              <p:cNvSpPr/>
              <p:nvPr/>
            </p:nvSpPr>
            <p:spPr>
              <a:xfrm>
                <a:off x="9283715" y="7748609"/>
                <a:ext cx="45058" cy="26069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2" name="Freeform: Shape 31">
                <a:extLst>
                  <a:ext uri="{FF2B5EF4-FFF2-40B4-BE49-F238E27FC236}">
                    <a16:creationId xmlns:a16="http://schemas.microsoft.com/office/drawing/2014/main" id="{713B2EEE-02AE-DC43-2573-E7281F8F1E57}"/>
                  </a:ext>
                </a:extLst>
              </p:cNvPr>
              <p:cNvSpPr/>
              <p:nvPr/>
            </p:nvSpPr>
            <p:spPr>
              <a:xfrm>
                <a:off x="9675078" y="7665895"/>
                <a:ext cx="45058" cy="341155"/>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3" name="Freeform: Shape 32">
                <a:extLst>
                  <a:ext uri="{FF2B5EF4-FFF2-40B4-BE49-F238E27FC236}">
                    <a16:creationId xmlns:a16="http://schemas.microsoft.com/office/drawing/2014/main" id="{99A3B291-EE84-1BC0-1352-615D488A5AD3}"/>
                  </a:ext>
                </a:extLst>
              </p:cNvPr>
              <p:cNvSpPr/>
              <p:nvPr/>
            </p:nvSpPr>
            <p:spPr>
              <a:xfrm>
                <a:off x="9621008" y="7985164"/>
                <a:ext cx="48277" cy="9655"/>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4" name="Freeform: Shape 33">
                <a:extLst>
                  <a:ext uri="{FF2B5EF4-FFF2-40B4-BE49-F238E27FC236}">
                    <a16:creationId xmlns:a16="http://schemas.microsoft.com/office/drawing/2014/main" id="{BF36FA35-A024-01B0-5445-3D765ECE3F80}"/>
                  </a:ext>
                </a:extLst>
              </p:cNvPr>
              <p:cNvSpPr/>
              <p:nvPr/>
            </p:nvSpPr>
            <p:spPr>
              <a:xfrm>
                <a:off x="9560823" y="7985164"/>
                <a:ext cx="48277" cy="9655"/>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5" name="Freeform: Shape 34">
                <a:extLst>
                  <a:ext uri="{FF2B5EF4-FFF2-40B4-BE49-F238E27FC236}">
                    <a16:creationId xmlns:a16="http://schemas.microsoft.com/office/drawing/2014/main" id="{CF08FEBC-D870-C1BF-2062-9C5680ABF497}"/>
                  </a:ext>
                </a:extLst>
              </p:cNvPr>
              <p:cNvSpPr/>
              <p:nvPr/>
            </p:nvSpPr>
            <p:spPr>
              <a:xfrm>
                <a:off x="9333279" y="7985164"/>
                <a:ext cx="222073" cy="9655"/>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6" name="Freeform: Shape 35">
                <a:extLst>
                  <a:ext uri="{FF2B5EF4-FFF2-40B4-BE49-F238E27FC236}">
                    <a16:creationId xmlns:a16="http://schemas.microsoft.com/office/drawing/2014/main" id="{FE4103A3-5318-52B8-5210-20E6562DFAAE}"/>
                  </a:ext>
                </a:extLst>
              </p:cNvPr>
              <p:cNvSpPr/>
              <p:nvPr/>
            </p:nvSpPr>
            <p:spPr>
              <a:xfrm>
                <a:off x="9566938" y="7689711"/>
                <a:ext cx="70806" cy="9655"/>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7" name="Freeform: Shape 38">
                <a:extLst>
                  <a:ext uri="{FF2B5EF4-FFF2-40B4-BE49-F238E27FC236}">
                    <a16:creationId xmlns:a16="http://schemas.microsoft.com/office/drawing/2014/main" id="{9B25258E-C2E5-3FFF-1B93-91279A6C1524}"/>
                  </a:ext>
                </a:extLst>
              </p:cNvPr>
              <p:cNvSpPr/>
              <p:nvPr/>
            </p:nvSpPr>
            <p:spPr>
              <a:xfrm>
                <a:off x="9395717" y="7689711"/>
                <a:ext cx="51495" cy="9655"/>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8" name="Freeform: Shape 40">
                <a:extLst>
                  <a:ext uri="{FF2B5EF4-FFF2-40B4-BE49-F238E27FC236}">
                    <a16:creationId xmlns:a16="http://schemas.microsoft.com/office/drawing/2014/main" id="{004168D3-A33E-C803-4AD0-D7FB30C7C48C}"/>
                  </a:ext>
                </a:extLst>
              </p:cNvPr>
              <p:cNvSpPr/>
              <p:nvPr/>
            </p:nvSpPr>
            <p:spPr>
              <a:xfrm>
                <a:off x="9569835" y="7718033"/>
                <a:ext cx="70806" cy="9655"/>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9" name="Freeform: Shape 42">
                <a:extLst>
                  <a:ext uri="{FF2B5EF4-FFF2-40B4-BE49-F238E27FC236}">
                    <a16:creationId xmlns:a16="http://schemas.microsoft.com/office/drawing/2014/main" id="{AAC5C556-01BF-DADC-9814-F56E52399CD2}"/>
                  </a:ext>
                </a:extLst>
              </p:cNvPr>
              <p:cNvSpPr/>
              <p:nvPr/>
            </p:nvSpPr>
            <p:spPr>
              <a:xfrm>
                <a:off x="9490661" y="7718033"/>
                <a:ext cx="19311" cy="9655"/>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20" name="Freeform: Shape 44">
                <a:extLst>
                  <a:ext uri="{FF2B5EF4-FFF2-40B4-BE49-F238E27FC236}">
                    <a16:creationId xmlns:a16="http://schemas.microsoft.com/office/drawing/2014/main" id="{4F2BB4F9-0DFC-B1E5-8D54-74C19E841A36}"/>
                  </a:ext>
                </a:extLst>
              </p:cNvPr>
              <p:cNvSpPr/>
              <p:nvPr/>
            </p:nvSpPr>
            <p:spPr>
              <a:xfrm>
                <a:off x="9391855" y="7718033"/>
                <a:ext cx="51495" cy="9655"/>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21" name="Freeform: Shape 46">
                <a:extLst>
                  <a:ext uri="{FF2B5EF4-FFF2-40B4-BE49-F238E27FC236}">
                    <a16:creationId xmlns:a16="http://schemas.microsoft.com/office/drawing/2014/main" id="{9BFDE9D8-ABB8-6F47-A3DD-5CFFCCE0583B}"/>
                  </a:ext>
                </a:extLst>
              </p:cNvPr>
              <p:cNvSpPr/>
              <p:nvPr/>
            </p:nvSpPr>
            <p:spPr>
              <a:xfrm>
                <a:off x="9514477" y="7721252"/>
                <a:ext cx="25748" cy="9655"/>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22" name="Freeform: Shape 49">
                <a:extLst>
                  <a:ext uri="{FF2B5EF4-FFF2-40B4-BE49-F238E27FC236}">
                    <a16:creationId xmlns:a16="http://schemas.microsoft.com/office/drawing/2014/main" id="{5EA7A44C-97E6-91B8-A684-9847A8FE85C0}"/>
                  </a:ext>
                </a:extLst>
              </p:cNvPr>
              <p:cNvSpPr/>
              <p:nvPr/>
            </p:nvSpPr>
            <p:spPr>
              <a:xfrm>
                <a:off x="9517696" y="7751505"/>
                <a:ext cx="25748" cy="9655"/>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23" name="Freeform: Shape 50">
                <a:extLst>
                  <a:ext uri="{FF2B5EF4-FFF2-40B4-BE49-F238E27FC236}">
                    <a16:creationId xmlns:a16="http://schemas.microsoft.com/office/drawing/2014/main" id="{4D405D07-8864-013E-CBF5-B8F23E96C96A}"/>
                  </a:ext>
                </a:extLst>
              </p:cNvPr>
              <p:cNvSpPr/>
              <p:nvPr/>
            </p:nvSpPr>
            <p:spPr>
              <a:xfrm>
                <a:off x="9520914" y="7782080"/>
                <a:ext cx="25748" cy="9655"/>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24" name="Freeform: Shape 51">
                <a:extLst>
                  <a:ext uri="{FF2B5EF4-FFF2-40B4-BE49-F238E27FC236}">
                    <a16:creationId xmlns:a16="http://schemas.microsoft.com/office/drawing/2014/main" id="{8ABB880E-029E-078D-B04C-7F0B10196E37}"/>
                  </a:ext>
                </a:extLst>
              </p:cNvPr>
              <p:cNvSpPr/>
              <p:nvPr/>
            </p:nvSpPr>
            <p:spPr>
              <a:xfrm>
                <a:off x="9524133" y="7812656"/>
                <a:ext cx="25748" cy="9655"/>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25" name="Freeform: Shape 52">
                <a:extLst>
                  <a:ext uri="{FF2B5EF4-FFF2-40B4-BE49-F238E27FC236}">
                    <a16:creationId xmlns:a16="http://schemas.microsoft.com/office/drawing/2014/main" id="{B2815B86-2CD8-70BF-3EBE-B8DDF2B5087D}"/>
                  </a:ext>
                </a:extLst>
              </p:cNvPr>
              <p:cNvSpPr/>
              <p:nvPr/>
            </p:nvSpPr>
            <p:spPr>
              <a:xfrm>
                <a:off x="9509328" y="7680056"/>
                <a:ext cx="74024" cy="160922"/>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26" name="Freeform: Shape 53">
                <a:extLst>
                  <a:ext uri="{FF2B5EF4-FFF2-40B4-BE49-F238E27FC236}">
                    <a16:creationId xmlns:a16="http://schemas.microsoft.com/office/drawing/2014/main" id="{DCBA507C-B0B3-1F77-D10E-F99E2B73B136}"/>
                  </a:ext>
                </a:extLst>
              </p:cNvPr>
              <p:cNvSpPr/>
              <p:nvPr/>
            </p:nvSpPr>
            <p:spPr>
              <a:xfrm>
                <a:off x="9458155" y="7648837"/>
                <a:ext cx="48277" cy="193107"/>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27" name="Freeform: Shape 54">
                <a:extLst>
                  <a:ext uri="{FF2B5EF4-FFF2-40B4-BE49-F238E27FC236}">
                    <a16:creationId xmlns:a16="http://schemas.microsoft.com/office/drawing/2014/main" id="{CBE75DF6-205A-3DCA-1DBE-072427529B86}"/>
                  </a:ext>
                </a:extLst>
              </p:cNvPr>
              <p:cNvSpPr/>
              <p:nvPr/>
            </p:nvSpPr>
            <p:spPr>
              <a:xfrm>
                <a:off x="9418246" y="7641434"/>
                <a:ext cx="48277" cy="199544"/>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28" name="Freeform: Shape 55">
                <a:extLst>
                  <a:ext uri="{FF2B5EF4-FFF2-40B4-BE49-F238E27FC236}">
                    <a16:creationId xmlns:a16="http://schemas.microsoft.com/office/drawing/2014/main" id="{8DD94679-F57E-414B-7B8C-6FE18A12B5F9}"/>
                  </a:ext>
                </a:extLst>
              </p:cNvPr>
              <p:cNvSpPr/>
              <p:nvPr/>
            </p:nvSpPr>
            <p:spPr>
              <a:xfrm>
                <a:off x="9524455" y="7586721"/>
                <a:ext cx="41840" cy="19311"/>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29" name="Freeform: Shape 56">
                <a:extLst>
                  <a:ext uri="{FF2B5EF4-FFF2-40B4-BE49-F238E27FC236}">
                    <a16:creationId xmlns:a16="http://schemas.microsoft.com/office/drawing/2014/main" id="{1F0DFD50-6865-8B93-BDA6-D68293BA44A6}"/>
                  </a:ext>
                </a:extLst>
              </p:cNvPr>
              <p:cNvSpPr/>
              <p:nvPr/>
            </p:nvSpPr>
            <p:spPr>
              <a:xfrm>
                <a:off x="9517374" y="7618659"/>
                <a:ext cx="38621" cy="16092"/>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30" name="Freeform: Shape 57">
                <a:extLst>
                  <a:ext uri="{FF2B5EF4-FFF2-40B4-BE49-F238E27FC236}">
                    <a16:creationId xmlns:a16="http://schemas.microsoft.com/office/drawing/2014/main" id="{B72259A8-E433-304F-8FBE-4CC3A480EC7B}"/>
                  </a:ext>
                </a:extLst>
              </p:cNvPr>
              <p:cNvSpPr/>
              <p:nvPr/>
            </p:nvSpPr>
            <p:spPr>
              <a:xfrm>
                <a:off x="9378979" y="7570998"/>
                <a:ext cx="154485" cy="8689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31" name="Freeform: Shape 58">
                <a:extLst>
                  <a:ext uri="{FF2B5EF4-FFF2-40B4-BE49-F238E27FC236}">
                    <a16:creationId xmlns:a16="http://schemas.microsoft.com/office/drawing/2014/main" id="{7FE4D3DC-AD3A-E5D5-6E67-FF26EA3F4988}"/>
                  </a:ext>
                </a:extLst>
              </p:cNvPr>
              <p:cNvSpPr/>
              <p:nvPr/>
            </p:nvSpPr>
            <p:spPr>
              <a:xfrm>
                <a:off x="9675078" y="7857392"/>
                <a:ext cx="45058" cy="9655"/>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32" name="Freeform: Shape 59">
                <a:extLst>
                  <a:ext uri="{FF2B5EF4-FFF2-40B4-BE49-F238E27FC236}">
                    <a16:creationId xmlns:a16="http://schemas.microsoft.com/office/drawing/2014/main" id="{36EDD503-86BE-23ED-7958-FB3CB7B083C6}"/>
                  </a:ext>
                </a:extLst>
              </p:cNvPr>
              <p:cNvSpPr/>
              <p:nvPr/>
            </p:nvSpPr>
            <p:spPr>
              <a:xfrm>
                <a:off x="9576593" y="7857392"/>
                <a:ext cx="86898" cy="9655"/>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33" name="Freeform: Shape 60">
                <a:extLst>
                  <a:ext uri="{FF2B5EF4-FFF2-40B4-BE49-F238E27FC236}">
                    <a16:creationId xmlns:a16="http://schemas.microsoft.com/office/drawing/2014/main" id="{08F2093D-2A71-6817-B20F-C3BF27705D8E}"/>
                  </a:ext>
                </a:extLst>
              </p:cNvPr>
              <p:cNvSpPr/>
              <p:nvPr/>
            </p:nvSpPr>
            <p:spPr>
              <a:xfrm>
                <a:off x="9333923" y="7857392"/>
                <a:ext cx="251039" cy="9655"/>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34" name="Freeform: Shape 61">
                <a:extLst>
                  <a:ext uri="{FF2B5EF4-FFF2-40B4-BE49-F238E27FC236}">
                    <a16:creationId xmlns:a16="http://schemas.microsoft.com/office/drawing/2014/main" id="{A1595049-F1E5-783A-6C93-36A1D3171C67}"/>
                  </a:ext>
                </a:extLst>
              </p:cNvPr>
              <p:cNvSpPr/>
              <p:nvPr/>
            </p:nvSpPr>
            <p:spPr>
              <a:xfrm>
                <a:off x="9283715" y="7857392"/>
                <a:ext cx="45058" cy="9655"/>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35" name="Freeform: Shape 62">
                <a:extLst>
                  <a:ext uri="{FF2B5EF4-FFF2-40B4-BE49-F238E27FC236}">
                    <a16:creationId xmlns:a16="http://schemas.microsoft.com/office/drawing/2014/main" id="{3F133830-6243-20F8-C49D-DBCB5F657AFD}"/>
                  </a:ext>
                </a:extLst>
              </p:cNvPr>
              <p:cNvSpPr/>
              <p:nvPr/>
            </p:nvSpPr>
            <p:spPr>
              <a:xfrm>
                <a:off x="9305600" y="7713206"/>
                <a:ext cx="93335" cy="128738"/>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36" name="Freeform: Shape 63">
                <a:extLst>
                  <a:ext uri="{FF2B5EF4-FFF2-40B4-BE49-F238E27FC236}">
                    <a16:creationId xmlns:a16="http://schemas.microsoft.com/office/drawing/2014/main" id="{D000D499-1523-2663-6BEF-237185751D09}"/>
                  </a:ext>
                </a:extLst>
              </p:cNvPr>
              <p:cNvSpPr/>
              <p:nvPr/>
            </p:nvSpPr>
            <p:spPr>
              <a:xfrm>
                <a:off x="9301404" y="7652045"/>
                <a:ext cx="119082" cy="151267"/>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37" name="Freeform: Shape 64">
                <a:extLst>
                  <a:ext uri="{FF2B5EF4-FFF2-40B4-BE49-F238E27FC236}">
                    <a16:creationId xmlns:a16="http://schemas.microsoft.com/office/drawing/2014/main" id="{7DA2447D-1A10-57EA-34A5-61254811FA77}"/>
                  </a:ext>
                </a:extLst>
              </p:cNvPr>
              <p:cNvSpPr/>
              <p:nvPr/>
            </p:nvSpPr>
            <p:spPr>
              <a:xfrm>
                <a:off x="9621008" y="7641560"/>
                <a:ext cx="74024" cy="154485"/>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38" name="Freeform: Shape 65">
                <a:extLst>
                  <a:ext uri="{FF2B5EF4-FFF2-40B4-BE49-F238E27FC236}">
                    <a16:creationId xmlns:a16="http://schemas.microsoft.com/office/drawing/2014/main" id="{211D117B-C558-E77C-5504-F5183AE587C1}"/>
                  </a:ext>
                </a:extLst>
              </p:cNvPr>
              <p:cNvSpPr/>
              <p:nvPr/>
            </p:nvSpPr>
            <p:spPr>
              <a:xfrm>
                <a:off x="9586571" y="7776738"/>
                <a:ext cx="77243" cy="64369"/>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39" name="Freeform: Shape 66">
                <a:extLst>
                  <a:ext uri="{FF2B5EF4-FFF2-40B4-BE49-F238E27FC236}">
                    <a16:creationId xmlns:a16="http://schemas.microsoft.com/office/drawing/2014/main" id="{DFE50800-CD5B-4837-2053-715788C55D7B}"/>
                  </a:ext>
                </a:extLst>
              </p:cNvPr>
              <p:cNvSpPr/>
              <p:nvPr/>
            </p:nvSpPr>
            <p:spPr>
              <a:xfrm>
                <a:off x="9543839" y="7591944"/>
                <a:ext cx="45058" cy="54714"/>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grpSp>
      </p:grpSp>
      <p:grpSp>
        <p:nvGrpSpPr>
          <p:cNvPr id="40" name="Group 39">
            <a:extLst>
              <a:ext uri="{FF2B5EF4-FFF2-40B4-BE49-F238E27FC236}">
                <a16:creationId xmlns:a16="http://schemas.microsoft.com/office/drawing/2014/main" id="{294DB0F9-3BA1-E69B-B8D2-122AEBC4872A}"/>
              </a:ext>
            </a:extLst>
          </p:cNvPr>
          <p:cNvGrpSpPr/>
          <p:nvPr/>
        </p:nvGrpSpPr>
        <p:grpSpPr>
          <a:xfrm>
            <a:off x="10455106" y="2360788"/>
            <a:ext cx="1364655" cy="1322087"/>
            <a:chOff x="11823102" y="1531724"/>
            <a:chExt cx="2312986" cy="2102576"/>
          </a:xfrm>
        </p:grpSpPr>
        <p:sp>
          <p:nvSpPr>
            <p:cNvPr id="41" name="TextBox 40">
              <a:extLst>
                <a:ext uri="{FF2B5EF4-FFF2-40B4-BE49-F238E27FC236}">
                  <a16:creationId xmlns:a16="http://schemas.microsoft.com/office/drawing/2014/main" id="{EA9DCDD2-EA8B-2D85-89AC-42C2414D6716}"/>
                </a:ext>
              </a:extLst>
            </p:cNvPr>
            <p:cNvSpPr txBox="1"/>
            <p:nvPr/>
          </p:nvSpPr>
          <p:spPr>
            <a:xfrm>
              <a:off x="11823102" y="2802199"/>
              <a:ext cx="2312986" cy="832101"/>
            </a:xfrm>
            <a:prstGeom prst="rect">
              <a:avLst/>
            </a:prstGeom>
            <a:solidFill>
              <a:srgbClr val="232F3E"/>
            </a:solidFill>
          </p:spPr>
          <p:txBody>
            <a:bodyPr wrap="square" rtlCol="0">
              <a:spAutoFit/>
            </a:bodyPr>
            <a:lstStyle/>
            <a:p>
              <a:pPr algn="ctr" defTabSz="2438388">
                <a:defRPr/>
              </a:pPr>
              <a:r>
                <a:rPr lang="en-US" sz="1400" dirty="0">
                  <a:solidFill>
                    <a:srgbClr val="FFFFFF"/>
                  </a:solidFill>
                  <a:cs typeface="Arial"/>
                  <a:sym typeface="Arial"/>
                </a:rPr>
                <a:t>AWS </a:t>
              </a:r>
            </a:p>
            <a:p>
              <a:pPr algn="ctr" defTabSz="2438388">
                <a:defRPr/>
              </a:pPr>
              <a:r>
                <a:rPr lang="en-US" sz="1400" dirty="0">
                  <a:solidFill>
                    <a:srgbClr val="FFFFFF"/>
                  </a:solidFill>
                  <a:cs typeface="Arial"/>
                  <a:sym typeface="Arial"/>
                </a:rPr>
                <a:t>Partners</a:t>
              </a:r>
            </a:p>
          </p:txBody>
        </p:sp>
        <p:sp>
          <p:nvSpPr>
            <p:cNvPr id="42" name="Rectangle 41">
              <a:extLst>
                <a:ext uri="{FF2B5EF4-FFF2-40B4-BE49-F238E27FC236}">
                  <a16:creationId xmlns:a16="http://schemas.microsoft.com/office/drawing/2014/main" id="{AD26F734-982B-97E3-98A0-ACA9F4C83069}"/>
                </a:ext>
              </a:extLst>
            </p:cNvPr>
            <p:cNvSpPr/>
            <p:nvPr/>
          </p:nvSpPr>
          <p:spPr bwMode="auto">
            <a:xfrm>
              <a:off x="12247043" y="1660459"/>
              <a:ext cx="1367870" cy="1151580"/>
            </a:xfrm>
            <a:prstGeom prst="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3" name="Graphic 194">
              <a:extLst>
                <a:ext uri="{FF2B5EF4-FFF2-40B4-BE49-F238E27FC236}">
                  <a16:creationId xmlns:a16="http://schemas.microsoft.com/office/drawing/2014/main" id="{6CDA0756-582A-9753-D081-EC7F07055085}"/>
                </a:ext>
              </a:extLst>
            </p:cNvPr>
            <p:cNvGrpSpPr/>
            <p:nvPr/>
          </p:nvGrpSpPr>
          <p:grpSpPr>
            <a:xfrm>
              <a:off x="12262521" y="1531724"/>
              <a:ext cx="1447285" cy="1447285"/>
              <a:chOff x="8182089" y="4250234"/>
              <a:chExt cx="643689" cy="643689"/>
            </a:xfrm>
          </p:grpSpPr>
          <p:sp>
            <p:nvSpPr>
              <p:cNvPr id="44" name="Freeform: Shape 68">
                <a:extLst>
                  <a:ext uri="{FF2B5EF4-FFF2-40B4-BE49-F238E27FC236}">
                    <a16:creationId xmlns:a16="http://schemas.microsoft.com/office/drawing/2014/main" id="{90E673A3-D7CE-9AFA-2A6A-4F14E08E7532}"/>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45" name="Freeform: Shape 69">
                <a:extLst>
                  <a:ext uri="{FF2B5EF4-FFF2-40B4-BE49-F238E27FC236}">
                    <a16:creationId xmlns:a16="http://schemas.microsoft.com/office/drawing/2014/main" id="{350D8180-354F-4F27-0229-C9B521A55E3F}"/>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46" name="Freeform: Shape 70">
                <a:extLst>
                  <a:ext uri="{FF2B5EF4-FFF2-40B4-BE49-F238E27FC236}">
                    <a16:creationId xmlns:a16="http://schemas.microsoft.com/office/drawing/2014/main" id="{1191792A-4440-3811-713B-A5240FC3FC71}"/>
                  </a:ext>
                </a:extLst>
              </p:cNvPr>
              <p:cNvSpPr/>
              <p:nvPr/>
            </p:nvSpPr>
            <p:spPr>
              <a:xfrm>
                <a:off x="8427334" y="4539894"/>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47" name="Freeform: Shape 71">
                <a:extLst>
                  <a:ext uri="{FF2B5EF4-FFF2-40B4-BE49-F238E27FC236}">
                    <a16:creationId xmlns:a16="http://schemas.microsoft.com/office/drawing/2014/main" id="{9A4E87D2-9AF5-CBFE-777D-8271DD7CB2A6}"/>
                  </a:ext>
                </a:extLst>
              </p:cNvPr>
              <p:cNvSpPr/>
              <p:nvPr/>
            </p:nvSpPr>
            <p:spPr>
              <a:xfrm>
                <a:off x="8414461" y="4594929"/>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48" name="Freeform: Shape 72">
                <a:extLst>
                  <a:ext uri="{FF2B5EF4-FFF2-40B4-BE49-F238E27FC236}">
                    <a16:creationId xmlns:a16="http://schemas.microsoft.com/office/drawing/2014/main" id="{FA4555FF-7063-A296-09EC-599E79589EC6}"/>
                  </a:ext>
                </a:extLst>
              </p:cNvPr>
              <p:cNvSpPr/>
              <p:nvPr/>
            </p:nvSpPr>
            <p:spPr>
              <a:xfrm>
                <a:off x="8560900" y="4594929"/>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49" name="Freeform: Shape 73">
                <a:extLst>
                  <a:ext uri="{FF2B5EF4-FFF2-40B4-BE49-F238E27FC236}">
                    <a16:creationId xmlns:a16="http://schemas.microsoft.com/office/drawing/2014/main" id="{7CA0D4BB-7D6E-47ED-C34F-2060934193D5}"/>
                  </a:ext>
                </a:extLst>
              </p:cNvPr>
              <p:cNvSpPr/>
              <p:nvPr/>
            </p:nvSpPr>
            <p:spPr>
              <a:xfrm>
                <a:off x="8327563" y="4363201"/>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50" name="Freeform: Shape 74">
                <a:extLst>
                  <a:ext uri="{FF2B5EF4-FFF2-40B4-BE49-F238E27FC236}">
                    <a16:creationId xmlns:a16="http://schemas.microsoft.com/office/drawing/2014/main" id="{E0134F37-2537-A9F2-AC73-185683D5B724}"/>
                  </a:ext>
                </a:extLst>
              </p:cNvPr>
              <p:cNvSpPr/>
              <p:nvPr/>
            </p:nvSpPr>
            <p:spPr>
              <a:xfrm>
                <a:off x="8313723" y="4335523"/>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51" name="Freeform: Shape 75">
                <a:extLst>
                  <a:ext uri="{FF2B5EF4-FFF2-40B4-BE49-F238E27FC236}">
                    <a16:creationId xmlns:a16="http://schemas.microsoft.com/office/drawing/2014/main" id="{63F40E15-E9D0-FC71-A29A-86834D180954}"/>
                  </a:ext>
                </a:extLst>
              </p:cNvPr>
              <p:cNvSpPr/>
              <p:nvPr/>
            </p:nvSpPr>
            <p:spPr>
              <a:xfrm>
                <a:off x="8300850"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52" name="Freeform: Shape 76">
                <a:extLst>
                  <a:ext uri="{FF2B5EF4-FFF2-40B4-BE49-F238E27FC236}">
                    <a16:creationId xmlns:a16="http://schemas.microsoft.com/office/drawing/2014/main" id="{4698E854-B961-B34E-7E8F-80AB496A4F1F}"/>
                  </a:ext>
                </a:extLst>
              </p:cNvPr>
              <p:cNvSpPr/>
              <p:nvPr/>
            </p:nvSpPr>
            <p:spPr>
              <a:xfrm>
                <a:off x="8447611"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53" name="Freeform: Shape 77">
                <a:extLst>
                  <a:ext uri="{FF2B5EF4-FFF2-40B4-BE49-F238E27FC236}">
                    <a16:creationId xmlns:a16="http://schemas.microsoft.com/office/drawing/2014/main" id="{227F27E0-23BD-B6D5-3CA9-A9AC80C2CF2F}"/>
                  </a:ext>
                </a:extLst>
              </p:cNvPr>
              <p:cNvSpPr/>
              <p:nvPr/>
            </p:nvSpPr>
            <p:spPr>
              <a:xfrm>
                <a:off x="8282183" y="4486765"/>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54" name="Freeform: Shape 78">
                <a:extLst>
                  <a:ext uri="{FF2B5EF4-FFF2-40B4-BE49-F238E27FC236}">
                    <a16:creationId xmlns:a16="http://schemas.microsoft.com/office/drawing/2014/main" id="{98EDBDE0-1EA7-DA92-90CD-3A5DC937E599}"/>
                  </a:ext>
                </a:extLst>
              </p:cNvPr>
              <p:cNvSpPr/>
              <p:nvPr/>
            </p:nvSpPr>
            <p:spPr>
              <a:xfrm>
                <a:off x="8549957" y="4363201"/>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55" name="Freeform: Shape 79">
                <a:extLst>
                  <a:ext uri="{FF2B5EF4-FFF2-40B4-BE49-F238E27FC236}">
                    <a16:creationId xmlns:a16="http://schemas.microsoft.com/office/drawing/2014/main" id="{67897898-B2D3-1E28-8A8D-423F603391C6}"/>
                  </a:ext>
                </a:extLst>
              </p:cNvPr>
              <p:cNvSpPr/>
              <p:nvPr/>
            </p:nvSpPr>
            <p:spPr>
              <a:xfrm>
                <a:off x="8536118" y="4335523"/>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56" name="Freeform: Shape 80">
                <a:extLst>
                  <a:ext uri="{FF2B5EF4-FFF2-40B4-BE49-F238E27FC236}">
                    <a16:creationId xmlns:a16="http://schemas.microsoft.com/office/drawing/2014/main" id="{96E07B7B-F41F-C432-19A7-DDC757E3D064}"/>
                  </a:ext>
                </a:extLst>
              </p:cNvPr>
              <p:cNvSpPr/>
              <p:nvPr/>
            </p:nvSpPr>
            <p:spPr>
              <a:xfrm>
                <a:off x="8523244"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57" name="Freeform: Shape 81">
                <a:extLst>
                  <a:ext uri="{FF2B5EF4-FFF2-40B4-BE49-F238E27FC236}">
                    <a16:creationId xmlns:a16="http://schemas.microsoft.com/office/drawing/2014/main" id="{CD805AED-B145-3F90-A7CD-82183028971D}"/>
                  </a:ext>
                </a:extLst>
              </p:cNvPr>
              <p:cNvSpPr/>
              <p:nvPr/>
            </p:nvSpPr>
            <p:spPr>
              <a:xfrm>
                <a:off x="8670005"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58" name="Freeform: Shape 82">
                <a:extLst>
                  <a:ext uri="{FF2B5EF4-FFF2-40B4-BE49-F238E27FC236}">
                    <a16:creationId xmlns:a16="http://schemas.microsoft.com/office/drawing/2014/main" id="{3EBC69AD-60BC-C743-34EE-A81A54037366}"/>
                  </a:ext>
                </a:extLst>
              </p:cNvPr>
              <p:cNvSpPr/>
              <p:nvPr/>
            </p:nvSpPr>
            <p:spPr>
              <a:xfrm>
                <a:off x="8538049" y="4486765"/>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grpSp>
      </p:grpSp>
      <p:grpSp>
        <p:nvGrpSpPr>
          <p:cNvPr id="59" name="Group 58">
            <a:extLst>
              <a:ext uri="{FF2B5EF4-FFF2-40B4-BE49-F238E27FC236}">
                <a16:creationId xmlns:a16="http://schemas.microsoft.com/office/drawing/2014/main" id="{10333571-BB41-C278-C2CD-DC4501BCF3FD}"/>
              </a:ext>
            </a:extLst>
          </p:cNvPr>
          <p:cNvGrpSpPr/>
          <p:nvPr/>
        </p:nvGrpSpPr>
        <p:grpSpPr>
          <a:xfrm>
            <a:off x="7573931" y="4729021"/>
            <a:ext cx="1160799" cy="1397239"/>
            <a:chOff x="6507635" y="5371660"/>
            <a:chExt cx="1567002" cy="1997409"/>
          </a:xfrm>
        </p:grpSpPr>
        <p:sp>
          <p:nvSpPr>
            <p:cNvPr id="60" name="Rectangle 59">
              <a:extLst>
                <a:ext uri="{FF2B5EF4-FFF2-40B4-BE49-F238E27FC236}">
                  <a16:creationId xmlns:a16="http://schemas.microsoft.com/office/drawing/2014/main" id="{AF6DF143-5D4F-7F69-ECD7-BAEAD14D8D8D}"/>
                </a:ext>
              </a:extLst>
            </p:cNvPr>
            <p:cNvSpPr/>
            <p:nvPr/>
          </p:nvSpPr>
          <p:spPr bwMode="auto">
            <a:xfrm>
              <a:off x="6513030" y="5371660"/>
              <a:ext cx="1556210" cy="1313250"/>
            </a:xfrm>
            <a:prstGeom prst="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61" name="TextBox 60">
              <a:extLst>
                <a:ext uri="{FF2B5EF4-FFF2-40B4-BE49-F238E27FC236}">
                  <a16:creationId xmlns:a16="http://schemas.microsoft.com/office/drawing/2014/main" id="{F87ACA89-02E2-2D86-8186-9A7B1A84580E}"/>
                </a:ext>
              </a:extLst>
            </p:cNvPr>
            <p:cNvSpPr txBox="1"/>
            <p:nvPr/>
          </p:nvSpPr>
          <p:spPr>
            <a:xfrm>
              <a:off x="6507635" y="6621105"/>
              <a:ext cx="1567002" cy="747964"/>
            </a:xfrm>
            <a:prstGeom prst="rect">
              <a:avLst/>
            </a:prstGeom>
            <a:noFill/>
          </p:spPr>
          <p:txBody>
            <a:bodyPr wrap="square" rtlCol="0">
              <a:spAutoFit/>
            </a:bodyPr>
            <a:lstStyle/>
            <a:p>
              <a:pPr algn="ctr" defTabSz="2438388">
                <a:defRPr/>
              </a:pPr>
              <a:r>
                <a:rPr lang="en-US" sz="1400" dirty="0">
                  <a:solidFill>
                    <a:srgbClr val="FFFFFF"/>
                  </a:solidFill>
                  <a:cs typeface="Arial"/>
                  <a:sym typeface="Arial"/>
                </a:rPr>
                <a:t>AWS </a:t>
              </a:r>
            </a:p>
            <a:p>
              <a:pPr algn="ctr" defTabSz="2438388">
                <a:defRPr/>
              </a:pPr>
              <a:r>
                <a:rPr lang="en-US" sz="1400" dirty="0">
                  <a:solidFill>
                    <a:srgbClr val="FFFFFF"/>
                  </a:solidFill>
                  <a:cs typeface="Arial"/>
                  <a:sym typeface="Arial"/>
                </a:rPr>
                <a:t>Training</a:t>
              </a:r>
            </a:p>
          </p:txBody>
        </p:sp>
        <p:grpSp>
          <p:nvGrpSpPr>
            <p:cNvPr id="62" name="Group 61">
              <a:extLst>
                <a:ext uri="{FF2B5EF4-FFF2-40B4-BE49-F238E27FC236}">
                  <a16:creationId xmlns:a16="http://schemas.microsoft.com/office/drawing/2014/main" id="{C19B7244-EBD6-73D3-E12F-DC55F1E4E16A}"/>
                </a:ext>
              </a:extLst>
            </p:cNvPr>
            <p:cNvGrpSpPr/>
            <p:nvPr/>
          </p:nvGrpSpPr>
          <p:grpSpPr>
            <a:xfrm>
              <a:off x="6723504" y="5626933"/>
              <a:ext cx="1241082" cy="984792"/>
              <a:chOff x="7501527" y="5048248"/>
              <a:chExt cx="1241082" cy="984792"/>
            </a:xfrm>
          </p:grpSpPr>
          <p:sp>
            <p:nvSpPr>
              <p:cNvPr id="63" name="Freeform: Shape 186">
                <a:extLst>
                  <a:ext uri="{FF2B5EF4-FFF2-40B4-BE49-F238E27FC236}">
                    <a16:creationId xmlns:a16="http://schemas.microsoft.com/office/drawing/2014/main" id="{ECF2BD59-40B5-BE04-C388-18C6A905E6EA}"/>
                  </a:ext>
                </a:extLst>
              </p:cNvPr>
              <p:cNvSpPr/>
              <p:nvPr/>
            </p:nvSpPr>
            <p:spPr>
              <a:xfrm>
                <a:off x="7685715" y="5595638"/>
                <a:ext cx="34686" cy="34686"/>
              </a:xfrm>
              <a:custGeom>
                <a:avLst/>
                <a:gdLst>
                  <a:gd name="connsiteX0" fmla="*/ 16575 w 16092"/>
                  <a:gd name="connsiteY0" fmla="*/ 9494 h 16092"/>
                  <a:gd name="connsiteX1" fmla="*/ 9494 w 16092"/>
                  <a:gd name="connsiteY1" fmla="*/ 16575 h 16092"/>
                  <a:gd name="connsiteX2" fmla="*/ 2414 w 16092"/>
                  <a:gd name="connsiteY2" fmla="*/ 9494 h 16092"/>
                  <a:gd name="connsiteX3" fmla="*/ 9494 w 16092"/>
                  <a:gd name="connsiteY3" fmla="*/ 2414 h 16092"/>
                  <a:gd name="connsiteX4" fmla="*/ 16575 w 16092"/>
                  <a:gd name="connsiteY4" fmla="*/ 9494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6575" y="9494"/>
                    </a:moveTo>
                    <a:cubicBezTo>
                      <a:pt x="16575" y="13405"/>
                      <a:pt x="13405" y="16575"/>
                      <a:pt x="9494" y="16575"/>
                    </a:cubicBezTo>
                    <a:cubicBezTo>
                      <a:pt x="5584" y="16575"/>
                      <a:pt x="2414" y="13405"/>
                      <a:pt x="2414" y="9494"/>
                    </a:cubicBezTo>
                    <a:cubicBezTo>
                      <a:pt x="2414" y="5584"/>
                      <a:pt x="5584" y="2414"/>
                      <a:pt x="9494" y="2414"/>
                    </a:cubicBezTo>
                    <a:cubicBezTo>
                      <a:pt x="13405" y="2414"/>
                      <a:pt x="16575" y="5584"/>
                      <a:pt x="16575" y="9494"/>
                    </a:cubicBezTo>
                    <a:close/>
                  </a:path>
                </a:pathLst>
              </a:custGeom>
              <a:solidFill>
                <a:srgbClr val="232F3E"/>
              </a:solidFill>
              <a:ln w="19050" cap="flat">
                <a:solidFill>
                  <a:schemeClr val="accent2"/>
                </a:solidFill>
                <a:prstDash val="solid"/>
                <a:miter/>
              </a:ln>
            </p:spPr>
            <p:txBody>
              <a:bodyPr rtlCol="0" anchor="ctr"/>
              <a:lstStyle/>
              <a:p>
                <a:pPr defTabSz="1097234">
                  <a:defRPr/>
                </a:pPr>
                <a:endParaRPr lang="en-US" sz="2118" dirty="0">
                  <a:solidFill>
                    <a:srgbClr val="FFFFFF"/>
                  </a:solidFill>
                </a:endParaRPr>
              </a:p>
            </p:txBody>
          </p:sp>
          <p:sp>
            <p:nvSpPr>
              <p:cNvPr id="64" name="Freeform: Shape 187">
                <a:extLst>
                  <a:ext uri="{FF2B5EF4-FFF2-40B4-BE49-F238E27FC236}">
                    <a16:creationId xmlns:a16="http://schemas.microsoft.com/office/drawing/2014/main" id="{294E34CE-E962-21F5-A97F-CFCBAC856F76}"/>
                  </a:ext>
                </a:extLst>
              </p:cNvPr>
              <p:cNvSpPr/>
              <p:nvPr/>
            </p:nvSpPr>
            <p:spPr>
              <a:xfrm>
                <a:off x="7685715" y="5493658"/>
                <a:ext cx="34686" cy="34686"/>
              </a:xfrm>
              <a:custGeom>
                <a:avLst/>
                <a:gdLst>
                  <a:gd name="connsiteX0" fmla="*/ 16575 w 16092"/>
                  <a:gd name="connsiteY0" fmla="*/ 9494 h 16092"/>
                  <a:gd name="connsiteX1" fmla="*/ 9494 w 16092"/>
                  <a:gd name="connsiteY1" fmla="*/ 16575 h 16092"/>
                  <a:gd name="connsiteX2" fmla="*/ 2414 w 16092"/>
                  <a:gd name="connsiteY2" fmla="*/ 9494 h 16092"/>
                  <a:gd name="connsiteX3" fmla="*/ 9494 w 16092"/>
                  <a:gd name="connsiteY3" fmla="*/ 2414 h 16092"/>
                  <a:gd name="connsiteX4" fmla="*/ 16575 w 16092"/>
                  <a:gd name="connsiteY4" fmla="*/ 9494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6575" y="9494"/>
                    </a:moveTo>
                    <a:cubicBezTo>
                      <a:pt x="16575" y="13405"/>
                      <a:pt x="13405" y="16575"/>
                      <a:pt x="9494" y="16575"/>
                    </a:cubicBezTo>
                    <a:cubicBezTo>
                      <a:pt x="5584" y="16575"/>
                      <a:pt x="2414" y="13405"/>
                      <a:pt x="2414" y="9494"/>
                    </a:cubicBezTo>
                    <a:cubicBezTo>
                      <a:pt x="2414" y="5584"/>
                      <a:pt x="5584" y="2414"/>
                      <a:pt x="9494" y="2414"/>
                    </a:cubicBezTo>
                    <a:cubicBezTo>
                      <a:pt x="13405" y="2414"/>
                      <a:pt x="16575" y="5584"/>
                      <a:pt x="16575" y="9494"/>
                    </a:cubicBezTo>
                    <a:close/>
                  </a:path>
                </a:pathLst>
              </a:custGeom>
              <a:solidFill>
                <a:srgbClr val="232F3E"/>
              </a:solidFill>
              <a:ln w="19050" cap="flat">
                <a:solidFill>
                  <a:schemeClr val="accent2"/>
                </a:solidFill>
                <a:prstDash val="solid"/>
                <a:miter/>
              </a:ln>
            </p:spPr>
            <p:txBody>
              <a:bodyPr rtlCol="0" anchor="ctr"/>
              <a:lstStyle/>
              <a:p>
                <a:pPr defTabSz="1097234">
                  <a:defRPr/>
                </a:pPr>
                <a:endParaRPr lang="en-US" sz="2118" dirty="0">
                  <a:solidFill>
                    <a:srgbClr val="FFFFFF"/>
                  </a:solidFill>
                </a:endParaRPr>
              </a:p>
            </p:txBody>
          </p:sp>
          <p:sp>
            <p:nvSpPr>
              <p:cNvPr id="65" name="Freeform: Shape 188">
                <a:extLst>
                  <a:ext uri="{FF2B5EF4-FFF2-40B4-BE49-F238E27FC236}">
                    <a16:creationId xmlns:a16="http://schemas.microsoft.com/office/drawing/2014/main" id="{EB072E8D-BD13-CB01-9A20-26A97C81F9BA}"/>
                  </a:ext>
                </a:extLst>
              </p:cNvPr>
              <p:cNvSpPr/>
              <p:nvPr/>
            </p:nvSpPr>
            <p:spPr>
              <a:xfrm>
                <a:off x="7685715" y="5690678"/>
                <a:ext cx="34686" cy="34686"/>
              </a:xfrm>
              <a:custGeom>
                <a:avLst/>
                <a:gdLst>
                  <a:gd name="connsiteX0" fmla="*/ 16575 w 16092"/>
                  <a:gd name="connsiteY0" fmla="*/ 9494 h 16092"/>
                  <a:gd name="connsiteX1" fmla="*/ 9494 w 16092"/>
                  <a:gd name="connsiteY1" fmla="*/ 16575 h 16092"/>
                  <a:gd name="connsiteX2" fmla="*/ 2414 w 16092"/>
                  <a:gd name="connsiteY2" fmla="*/ 9494 h 16092"/>
                  <a:gd name="connsiteX3" fmla="*/ 9494 w 16092"/>
                  <a:gd name="connsiteY3" fmla="*/ 2414 h 16092"/>
                  <a:gd name="connsiteX4" fmla="*/ 16575 w 16092"/>
                  <a:gd name="connsiteY4" fmla="*/ 9494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6575" y="9494"/>
                    </a:moveTo>
                    <a:cubicBezTo>
                      <a:pt x="16575" y="13405"/>
                      <a:pt x="13405" y="16575"/>
                      <a:pt x="9494" y="16575"/>
                    </a:cubicBezTo>
                    <a:cubicBezTo>
                      <a:pt x="5584" y="16575"/>
                      <a:pt x="2414" y="13405"/>
                      <a:pt x="2414" y="9494"/>
                    </a:cubicBezTo>
                    <a:cubicBezTo>
                      <a:pt x="2414" y="5584"/>
                      <a:pt x="5584" y="2414"/>
                      <a:pt x="9494" y="2414"/>
                    </a:cubicBezTo>
                    <a:cubicBezTo>
                      <a:pt x="13405" y="2414"/>
                      <a:pt x="16575" y="5584"/>
                      <a:pt x="16575" y="9494"/>
                    </a:cubicBezTo>
                    <a:close/>
                  </a:path>
                </a:pathLst>
              </a:custGeom>
              <a:solidFill>
                <a:srgbClr val="232F3E"/>
              </a:solidFill>
              <a:ln w="19050" cap="flat">
                <a:solidFill>
                  <a:schemeClr val="accent2"/>
                </a:solidFill>
                <a:prstDash val="solid"/>
                <a:miter/>
              </a:ln>
            </p:spPr>
            <p:txBody>
              <a:bodyPr rtlCol="0" anchor="ctr"/>
              <a:lstStyle/>
              <a:p>
                <a:pPr defTabSz="1097234">
                  <a:defRPr/>
                </a:pPr>
                <a:endParaRPr lang="en-US" sz="2118" dirty="0">
                  <a:solidFill>
                    <a:srgbClr val="FFFFFF"/>
                  </a:solidFill>
                </a:endParaRPr>
              </a:p>
            </p:txBody>
          </p:sp>
          <p:sp>
            <p:nvSpPr>
              <p:cNvPr id="66" name="Freeform: Shape 189">
                <a:extLst>
                  <a:ext uri="{FF2B5EF4-FFF2-40B4-BE49-F238E27FC236}">
                    <a16:creationId xmlns:a16="http://schemas.microsoft.com/office/drawing/2014/main" id="{E6F929FF-5402-C48D-AF57-364D36D71F54}"/>
                  </a:ext>
                </a:extLst>
              </p:cNvPr>
              <p:cNvSpPr/>
              <p:nvPr/>
            </p:nvSpPr>
            <p:spPr>
              <a:xfrm>
                <a:off x="7672864" y="5374663"/>
                <a:ext cx="256682" cy="62436"/>
              </a:xfrm>
              <a:custGeom>
                <a:avLst/>
                <a:gdLst>
                  <a:gd name="connsiteX0" fmla="*/ 1617 w 119082"/>
                  <a:gd name="connsiteY0" fmla="*/ 1617 h 28966"/>
                  <a:gd name="connsiteX1" fmla="*/ 118125 w 119082"/>
                  <a:gd name="connsiteY1" fmla="*/ 1617 h 28966"/>
                  <a:gd name="connsiteX2" fmla="*/ 118125 w 119082"/>
                  <a:gd name="connsiteY2" fmla="*/ 29618 h 28966"/>
                  <a:gd name="connsiteX3" fmla="*/ 1617 w 119082"/>
                  <a:gd name="connsiteY3" fmla="*/ 29618 h 28966"/>
                </a:gdLst>
                <a:ahLst/>
                <a:cxnLst>
                  <a:cxn ang="0">
                    <a:pos x="connsiteX0" y="connsiteY0"/>
                  </a:cxn>
                  <a:cxn ang="0">
                    <a:pos x="connsiteX1" y="connsiteY1"/>
                  </a:cxn>
                  <a:cxn ang="0">
                    <a:pos x="connsiteX2" y="connsiteY2"/>
                  </a:cxn>
                  <a:cxn ang="0">
                    <a:pos x="connsiteX3" y="connsiteY3"/>
                  </a:cxn>
                </a:cxnLst>
                <a:rect l="l" t="t" r="r" b="b"/>
                <a:pathLst>
                  <a:path w="119082" h="28966">
                    <a:moveTo>
                      <a:pt x="1617" y="1617"/>
                    </a:moveTo>
                    <a:lnTo>
                      <a:pt x="118125" y="1617"/>
                    </a:lnTo>
                    <a:lnTo>
                      <a:pt x="118125" y="29618"/>
                    </a:lnTo>
                    <a:lnTo>
                      <a:pt x="1617" y="29618"/>
                    </a:ln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67" name="Freeform: Shape 190">
                <a:extLst>
                  <a:ext uri="{FF2B5EF4-FFF2-40B4-BE49-F238E27FC236}">
                    <a16:creationId xmlns:a16="http://schemas.microsoft.com/office/drawing/2014/main" id="{7B8567EC-3CAF-06C7-D329-2C2453946733}"/>
                  </a:ext>
                </a:extLst>
              </p:cNvPr>
              <p:cNvSpPr/>
              <p:nvPr/>
            </p:nvSpPr>
            <p:spPr>
              <a:xfrm>
                <a:off x="8122407" y="5685460"/>
                <a:ext cx="298307" cy="159559"/>
              </a:xfrm>
              <a:custGeom>
                <a:avLst/>
                <a:gdLst>
                  <a:gd name="connsiteX0" fmla="*/ 1939 w 138393"/>
                  <a:gd name="connsiteY0" fmla="*/ 71458 h 74024"/>
                  <a:gd name="connsiteX1" fmla="*/ 1617 w 138393"/>
                  <a:gd name="connsiteY1" fmla="*/ 68561 h 74024"/>
                  <a:gd name="connsiteX2" fmla="*/ 70170 w 138393"/>
                  <a:gd name="connsiteY2" fmla="*/ 1617 h 74024"/>
                  <a:gd name="connsiteX3" fmla="*/ 138723 w 138393"/>
                  <a:gd name="connsiteY3" fmla="*/ 68561 h 74024"/>
                  <a:gd name="connsiteX4" fmla="*/ 138401 w 138393"/>
                  <a:gd name="connsiteY4" fmla="*/ 71458 h 74024"/>
                  <a:gd name="connsiteX5" fmla="*/ 137757 w 138393"/>
                  <a:gd name="connsiteY5" fmla="*/ 73389 h 74024"/>
                  <a:gd name="connsiteX6" fmla="*/ 3226 w 138393"/>
                  <a:gd name="connsiteY6" fmla="*/ 74354 h 74024"/>
                  <a:gd name="connsiteX7" fmla="*/ 1939 w 138393"/>
                  <a:gd name="connsiteY7" fmla="*/ 7145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3" h="74024">
                    <a:moveTo>
                      <a:pt x="1939" y="71458"/>
                    </a:moveTo>
                    <a:cubicBezTo>
                      <a:pt x="1617" y="70492"/>
                      <a:pt x="1617" y="69526"/>
                      <a:pt x="1617" y="68561"/>
                    </a:cubicBezTo>
                    <a:cubicBezTo>
                      <a:pt x="2261" y="31549"/>
                      <a:pt x="32836" y="1617"/>
                      <a:pt x="70170" y="1617"/>
                    </a:cubicBezTo>
                    <a:cubicBezTo>
                      <a:pt x="107504" y="1617"/>
                      <a:pt x="137757" y="31549"/>
                      <a:pt x="138723" y="68561"/>
                    </a:cubicBezTo>
                    <a:cubicBezTo>
                      <a:pt x="138723" y="69526"/>
                      <a:pt x="138723" y="70492"/>
                      <a:pt x="138401" y="71458"/>
                    </a:cubicBezTo>
                    <a:lnTo>
                      <a:pt x="137757" y="73389"/>
                    </a:lnTo>
                    <a:lnTo>
                      <a:pt x="3226" y="74354"/>
                    </a:lnTo>
                    <a:lnTo>
                      <a:pt x="1939" y="71458"/>
                    </a:ln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68" name="Freeform: Shape 191">
                <a:extLst>
                  <a:ext uri="{FF2B5EF4-FFF2-40B4-BE49-F238E27FC236}">
                    <a16:creationId xmlns:a16="http://schemas.microsoft.com/office/drawing/2014/main" id="{7211A325-8E67-4639-8065-734B4F68B190}"/>
                  </a:ext>
                </a:extLst>
              </p:cNvPr>
              <p:cNvSpPr/>
              <p:nvPr/>
            </p:nvSpPr>
            <p:spPr>
              <a:xfrm>
                <a:off x="8185537" y="5512717"/>
                <a:ext cx="173434" cy="173434"/>
              </a:xfrm>
              <a:custGeom>
                <a:avLst/>
                <a:gdLst>
                  <a:gd name="connsiteX0" fmla="*/ 80147 w 80461"/>
                  <a:gd name="connsiteY0" fmla="*/ 40882 h 80461"/>
                  <a:gd name="connsiteX1" fmla="*/ 40882 w 80461"/>
                  <a:gd name="connsiteY1" fmla="*/ 80147 h 80461"/>
                  <a:gd name="connsiteX2" fmla="*/ 1617 w 80461"/>
                  <a:gd name="connsiteY2" fmla="*/ 40882 h 80461"/>
                  <a:gd name="connsiteX3" fmla="*/ 40882 w 80461"/>
                  <a:gd name="connsiteY3" fmla="*/ 1617 h 80461"/>
                  <a:gd name="connsiteX4" fmla="*/ 80147 w 80461"/>
                  <a:gd name="connsiteY4" fmla="*/ 40882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1" h="80461">
                    <a:moveTo>
                      <a:pt x="80147" y="40882"/>
                    </a:moveTo>
                    <a:cubicBezTo>
                      <a:pt x="80147" y="62568"/>
                      <a:pt x="62568" y="80147"/>
                      <a:pt x="40882" y="80147"/>
                    </a:cubicBezTo>
                    <a:cubicBezTo>
                      <a:pt x="19197" y="80147"/>
                      <a:pt x="1617" y="62568"/>
                      <a:pt x="1617" y="40882"/>
                    </a:cubicBezTo>
                    <a:cubicBezTo>
                      <a:pt x="1617" y="19197"/>
                      <a:pt x="19197" y="1617"/>
                      <a:pt x="40882" y="1617"/>
                    </a:cubicBezTo>
                    <a:cubicBezTo>
                      <a:pt x="62568" y="1617"/>
                      <a:pt x="80147" y="19197"/>
                      <a:pt x="80147" y="40882"/>
                    </a:cubicBez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69" name="Freeform: Shape 192">
                <a:extLst>
                  <a:ext uri="{FF2B5EF4-FFF2-40B4-BE49-F238E27FC236}">
                    <a16:creationId xmlns:a16="http://schemas.microsoft.com/office/drawing/2014/main" id="{29108D7A-11C7-2831-8C31-0AE36E7FFA0F}"/>
                  </a:ext>
                </a:extLst>
              </p:cNvPr>
              <p:cNvSpPr/>
              <p:nvPr/>
            </p:nvSpPr>
            <p:spPr>
              <a:xfrm>
                <a:off x="8147380" y="5570297"/>
                <a:ext cx="41625" cy="62436"/>
              </a:xfrm>
              <a:custGeom>
                <a:avLst/>
                <a:gdLst>
                  <a:gd name="connsiteX0" fmla="*/ 17388 w 19310"/>
                  <a:gd name="connsiteY0" fmla="*/ 29618 h 28966"/>
                  <a:gd name="connsiteX1" fmla="*/ 2905 w 19310"/>
                  <a:gd name="connsiteY1" fmla="*/ 29618 h 28966"/>
                  <a:gd name="connsiteX2" fmla="*/ 1617 w 19310"/>
                  <a:gd name="connsiteY2" fmla="*/ 28330 h 28966"/>
                  <a:gd name="connsiteX3" fmla="*/ 1617 w 19310"/>
                  <a:gd name="connsiteY3" fmla="*/ 2905 h 28966"/>
                  <a:gd name="connsiteX4" fmla="*/ 2905 w 19310"/>
                  <a:gd name="connsiteY4" fmla="*/ 1617 h 28966"/>
                  <a:gd name="connsiteX5" fmla="*/ 17388 w 19310"/>
                  <a:gd name="connsiteY5" fmla="*/ 1617 h 28966"/>
                  <a:gd name="connsiteX6" fmla="*/ 18675 w 19310"/>
                  <a:gd name="connsiteY6" fmla="*/ 2905 h 28966"/>
                  <a:gd name="connsiteX7" fmla="*/ 18675 w 19310"/>
                  <a:gd name="connsiteY7" fmla="*/ 28330 h 28966"/>
                  <a:gd name="connsiteX8" fmla="*/ 17388 w 19310"/>
                  <a:gd name="connsiteY8" fmla="*/ 2961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0" h="28966">
                    <a:moveTo>
                      <a:pt x="17388" y="29618"/>
                    </a:moveTo>
                    <a:lnTo>
                      <a:pt x="2905" y="29618"/>
                    </a:lnTo>
                    <a:cubicBezTo>
                      <a:pt x="2261" y="29618"/>
                      <a:pt x="1617" y="28974"/>
                      <a:pt x="1617" y="28330"/>
                    </a:cubicBezTo>
                    <a:lnTo>
                      <a:pt x="1617" y="2905"/>
                    </a:lnTo>
                    <a:cubicBezTo>
                      <a:pt x="1617" y="2261"/>
                      <a:pt x="2261" y="1617"/>
                      <a:pt x="2905" y="1617"/>
                    </a:cubicBezTo>
                    <a:lnTo>
                      <a:pt x="17388" y="1617"/>
                    </a:lnTo>
                    <a:cubicBezTo>
                      <a:pt x="18031" y="1617"/>
                      <a:pt x="18675" y="2261"/>
                      <a:pt x="18675" y="2905"/>
                    </a:cubicBezTo>
                    <a:lnTo>
                      <a:pt x="18675" y="28330"/>
                    </a:lnTo>
                    <a:cubicBezTo>
                      <a:pt x="18675" y="28974"/>
                      <a:pt x="18031" y="29618"/>
                      <a:pt x="17388" y="29618"/>
                    </a:cubicBez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70" name="Freeform: Shape 193">
                <a:extLst>
                  <a:ext uri="{FF2B5EF4-FFF2-40B4-BE49-F238E27FC236}">
                    <a16:creationId xmlns:a16="http://schemas.microsoft.com/office/drawing/2014/main" id="{883A607C-2506-E4BC-06AF-56CF85EDDE6E}"/>
                  </a:ext>
                </a:extLst>
              </p:cNvPr>
              <p:cNvSpPr/>
              <p:nvPr/>
            </p:nvSpPr>
            <p:spPr>
              <a:xfrm>
                <a:off x="8186925" y="5614005"/>
                <a:ext cx="69373" cy="27750"/>
              </a:xfrm>
              <a:custGeom>
                <a:avLst/>
                <a:gdLst>
                  <a:gd name="connsiteX0" fmla="*/ 1617 w 32184"/>
                  <a:gd name="connsiteY0" fmla="*/ 1617 h 12873"/>
                  <a:gd name="connsiteX1" fmla="*/ 30583 w 32184"/>
                  <a:gd name="connsiteY1" fmla="*/ 14169 h 12873"/>
                </a:gdLst>
                <a:ahLst/>
                <a:cxnLst>
                  <a:cxn ang="0">
                    <a:pos x="connsiteX0" y="connsiteY0"/>
                  </a:cxn>
                  <a:cxn ang="0">
                    <a:pos x="connsiteX1" y="connsiteY1"/>
                  </a:cxn>
                </a:cxnLst>
                <a:rect l="l" t="t" r="r" b="b"/>
                <a:pathLst>
                  <a:path w="32184" h="12873">
                    <a:moveTo>
                      <a:pt x="1617" y="1617"/>
                    </a:moveTo>
                    <a:cubicBezTo>
                      <a:pt x="1617" y="1617"/>
                      <a:pt x="12882" y="11273"/>
                      <a:pt x="30583" y="14169"/>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71" name="Freeform: Shape 194">
                <a:extLst>
                  <a:ext uri="{FF2B5EF4-FFF2-40B4-BE49-F238E27FC236}">
                    <a16:creationId xmlns:a16="http://schemas.microsoft.com/office/drawing/2014/main" id="{1FF4BAA2-AA2B-FF42-88AD-7DF7BB612A22}"/>
                  </a:ext>
                </a:extLst>
              </p:cNvPr>
              <p:cNvSpPr/>
              <p:nvPr/>
            </p:nvSpPr>
            <p:spPr>
              <a:xfrm>
                <a:off x="8242779" y="5623377"/>
                <a:ext cx="34686" cy="34686"/>
              </a:xfrm>
              <a:custGeom>
                <a:avLst/>
                <a:gdLst>
                  <a:gd name="connsiteX0" fmla="*/ 17545 w 16092"/>
                  <a:gd name="connsiteY0" fmla="*/ 9177 h 16092"/>
                  <a:gd name="connsiteX1" fmla="*/ 9177 w 16092"/>
                  <a:gd name="connsiteY1" fmla="*/ 17545 h 16092"/>
                  <a:gd name="connsiteX2" fmla="*/ 809 w 16092"/>
                  <a:gd name="connsiteY2" fmla="*/ 9177 h 16092"/>
                  <a:gd name="connsiteX3" fmla="*/ 9177 w 16092"/>
                  <a:gd name="connsiteY3" fmla="*/ 809 h 16092"/>
                  <a:gd name="connsiteX4" fmla="*/ 17545 w 16092"/>
                  <a:gd name="connsiteY4" fmla="*/ 9177 h 1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 h="16092">
                    <a:moveTo>
                      <a:pt x="17545" y="9177"/>
                    </a:moveTo>
                    <a:cubicBezTo>
                      <a:pt x="17545" y="13798"/>
                      <a:pt x="13798" y="17545"/>
                      <a:pt x="9177" y="17545"/>
                    </a:cubicBezTo>
                    <a:cubicBezTo>
                      <a:pt x="4555" y="17545"/>
                      <a:pt x="809" y="13798"/>
                      <a:pt x="809" y="9177"/>
                    </a:cubicBezTo>
                    <a:cubicBezTo>
                      <a:pt x="809" y="4555"/>
                      <a:pt x="4555" y="809"/>
                      <a:pt x="9177" y="809"/>
                    </a:cubicBezTo>
                    <a:cubicBezTo>
                      <a:pt x="13798" y="809"/>
                      <a:pt x="17545" y="4555"/>
                      <a:pt x="17545" y="9177"/>
                    </a:cubicBezTo>
                    <a:close/>
                  </a:path>
                </a:pathLst>
              </a:custGeom>
              <a:solidFill>
                <a:srgbClr val="232F3E"/>
              </a:solidFill>
              <a:ln w="19050" cap="flat">
                <a:solidFill>
                  <a:schemeClr val="tx1"/>
                </a:solidFill>
                <a:prstDash val="solid"/>
                <a:miter/>
              </a:ln>
            </p:spPr>
            <p:txBody>
              <a:bodyPr rtlCol="0" anchor="ctr"/>
              <a:lstStyle/>
              <a:p>
                <a:pPr defTabSz="1097234">
                  <a:defRPr/>
                </a:pPr>
                <a:endParaRPr lang="en-US" sz="2118" dirty="0">
                  <a:solidFill>
                    <a:srgbClr val="FFFFFF"/>
                  </a:solidFill>
                </a:endParaRPr>
              </a:p>
            </p:txBody>
          </p:sp>
          <p:sp>
            <p:nvSpPr>
              <p:cNvPr id="72" name="Freeform: Shape 195">
                <a:extLst>
                  <a:ext uri="{FF2B5EF4-FFF2-40B4-BE49-F238E27FC236}">
                    <a16:creationId xmlns:a16="http://schemas.microsoft.com/office/drawing/2014/main" id="{A8B68A6C-88EA-66CE-D7E8-C258A878CA8F}"/>
                  </a:ext>
                </a:extLst>
              </p:cNvPr>
              <p:cNvSpPr/>
              <p:nvPr/>
            </p:nvSpPr>
            <p:spPr>
              <a:xfrm>
                <a:off x="8076619" y="5149199"/>
                <a:ext cx="665990" cy="339933"/>
              </a:xfrm>
              <a:custGeom>
                <a:avLst/>
                <a:gdLst>
                  <a:gd name="connsiteX0" fmla="*/ 290634 w 308970"/>
                  <a:gd name="connsiteY0" fmla="*/ 1617 h 157703"/>
                  <a:gd name="connsiteX1" fmla="*/ 18031 w 308970"/>
                  <a:gd name="connsiteY1" fmla="*/ 1617 h 157703"/>
                  <a:gd name="connsiteX2" fmla="*/ 1617 w 308970"/>
                  <a:gd name="connsiteY2" fmla="*/ 18031 h 157703"/>
                  <a:gd name="connsiteX3" fmla="*/ 1617 w 308970"/>
                  <a:gd name="connsiteY3" fmla="*/ 109113 h 157703"/>
                  <a:gd name="connsiteX4" fmla="*/ 18031 w 308970"/>
                  <a:gd name="connsiteY4" fmla="*/ 125527 h 157703"/>
                  <a:gd name="connsiteX5" fmla="*/ 41526 w 308970"/>
                  <a:gd name="connsiteY5" fmla="*/ 125527 h 157703"/>
                  <a:gd name="connsiteX6" fmla="*/ 41526 w 308970"/>
                  <a:gd name="connsiteY6" fmla="*/ 157068 h 157703"/>
                  <a:gd name="connsiteX7" fmla="*/ 87228 w 308970"/>
                  <a:gd name="connsiteY7" fmla="*/ 125527 h 157703"/>
                  <a:gd name="connsiteX8" fmla="*/ 290955 w 308970"/>
                  <a:gd name="connsiteY8" fmla="*/ 125527 h 157703"/>
                  <a:gd name="connsiteX9" fmla="*/ 307370 w 308970"/>
                  <a:gd name="connsiteY9" fmla="*/ 109113 h 157703"/>
                  <a:gd name="connsiteX10" fmla="*/ 307370 w 308970"/>
                  <a:gd name="connsiteY10" fmla="*/ 18031 h 157703"/>
                  <a:gd name="connsiteX11" fmla="*/ 290634 w 308970"/>
                  <a:gd name="connsiteY11" fmla="*/ 1617 h 15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8970" h="157703">
                    <a:moveTo>
                      <a:pt x="290634" y="1617"/>
                    </a:moveTo>
                    <a:lnTo>
                      <a:pt x="18031" y="1617"/>
                    </a:lnTo>
                    <a:cubicBezTo>
                      <a:pt x="9020" y="1617"/>
                      <a:pt x="1617" y="9020"/>
                      <a:pt x="1617" y="18031"/>
                    </a:cubicBezTo>
                    <a:lnTo>
                      <a:pt x="1617" y="109113"/>
                    </a:lnTo>
                    <a:cubicBezTo>
                      <a:pt x="1617" y="118125"/>
                      <a:pt x="9020" y="125527"/>
                      <a:pt x="18031" y="125527"/>
                    </a:cubicBezTo>
                    <a:lnTo>
                      <a:pt x="41526" y="125527"/>
                    </a:lnTo>
                    <a:lnTo>
                      <a:pt x="41526" y="157068"/>
                    </a:lnTo>
                    <a:lnTo>
                      <a:pt x="87228" y="125527"/>
                    </a:lnTo>
                    <a:lnTo>
                      <a:pt x="290955" y="125527"/>
                    </a:lnTo>
                    <a:cubicBezTo>
                      <a:pt x="299967" y="125527"/>
                      <a:pt x="307370" y="118125"/>
                      <a:pt x="307370" y="109113"/>
                    </a:cubicBezTo>
                    <a:lnTo>
                      <a:pt x="307370" y="18031"/>
                    </a:lnTo>
                    <a:cubicBezTo>
                      <a:pt x="307048" y="9020"/>
                      <a:pt x="299645" y="1617"/>
                      <a:pt x="290634" y="1617"/>
                    </a:cubicBez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73" name="Freeform: Shape 196">
                <a:extLst>
                  <a:ext uri="{FF2B5EF4-FFF2-40B4-BE49-F238E27FC236}">
                    <a16:creationId xmlns:a16="http://schemas.microsoft.com/office/drawing/2014/main" id="{3FB93379-C455-ABAF-E7CB-F7CC423E404D}"/>
                  </a:ext>
                </a:extLst>
              </p:cNvPr>
              <p:cNvSpPr/>
              <p:nvPr/>
            </p:nvSpPr>
            <p:spPr>
              <a:xfrm>
                <a:off x="7501527" y="5933835"/>
                <a:ext cx="20811" cy="69373"/>
              </a:xfrm>
              <a:custGeom>
                <a:avLst/>
                <a:gdLst>
                  <a:gd name="connsiteX0" fmla="*/ 4828 w 9655"/>
                  <a:gd name="connsiteY0" fmla="*/ 4828 h 32184"/>
                  <a:gd name="connsiteX1" fmla="*/ 4828 w 9655"/>
                  <a:gd name="connsiteY1" fmla="*/ 30253 h 32184"/>
                </a:gdLst>
                <a:ahLst/>
                <a:cxnLst>
                  <a:cxn ang="0">
                    <a:pos x="connsiteX0" y="connsiteY0"/>
                  </a:cxn>
                  <a:cxn ang="0">
                    <a:pos x="connsiteX1" y="connsiteY1"/>
                  </a:cxn>
                </a:cxnLst>
                <a:rect l="l" t="t" r="r" b="b"/>
                <a:pathLst>
                  <a:path w="9655" h="32184">
                    <a:moveTo>
                      <a:pt x="4828" y="4828"/>
                    </a:moveTo>
                    <a:lnTo>
                      <a:pt x="4828" y="30253"/>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74" name="Freeform: Shape 197">
                <a:extLst>
                  <a:ext uri="{FF2B5EF4-FFF2-40B4-BE49-F238E27FC236}">
                    <a16:creationId xmlns:a16="http://schemas.microsoft.com/office/drawing/2014/main" id="{593E4C3B-9A88-94D7-A109-AD50BABEC9B8}"/>
                  </a:ext>
                </a:extLst>
              </p:cNvPr>
              <p:cNvSpPr/>
              <p:nvPr/>
            </p:nvSpPr>
            <p:spPr>
              <a:xfrm>
                <a:off x="8608735" y="5933835"/>
                <a:ext cx="20811" cy="69373"/>
              </a:xfrm>
              <a:custGeom>
                <a:avLst/>
                <a:gdLst>
                  <a:gd name="connsiteX0" fmla="*/ 4828 w 9655"/>
                  <a:gd name="connsiteY0" fmla="*/ 30253 h 32184"/>
                  <a:gd name="connsiteX1" fmla="*/ 4828 w 9655"/>
                  <a:gd name="connsiteY1" fmla="*/ 4828 h 32184"/>
                </a:gdLst>
                <a:ahLst/>
                <a:cxnLst>
                  <a:cxn ang="0">
                    <a:pos x="connsiteX0" y="connsiteY0"/>
                  </a:cxn>
                  <a:cxn ang="0">
                    <a:pos x="connsiteX1" y="connsiteY1"/>
                  </a:cxn>
                </a:cxnLst>
                <a:rect l="l" t="t" r="r" b="b"/>
                <a:pathLst>
                  <a:path w="9655" h="32184">
                    <a:moveTo>
                      <a:pt x="4828" y="30253"/>
                    </a:moveTo>
                    <a:lnTo>
                      <a:pt x="4828"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75" name="Freeform: Shape 198">
                <a:extLst>
                  <a:ext uri="{FF2B5EF4-FFF2-40B4-BE49-F238E27FC236}">
                    <a16:creationId xmlns:a16="http://schemas.microsoft.com/office/drawing/2014/main" id="{8CD90541-7F30-BA49-602C-F516CCBE0AE7}"/>
                  </a:ext>
                </a:extLst>
              </p:cNvPr>
              <p:cNvSpPr/>
              <p:nvPr/>
            </p:nvSpPr>
            <p:spPr>
              <a:xfrm>
                <a:off x="7501527" y="5933835"/>
                <a:ext cx="117937" cy="20811"/>
              </a:xfrm>
              <a:custGeom>
                <a:avLst/>
                <a:gdLst>
                  <a:gd name="connsiteX0" fmla="*/ 4828 w 54713"/>
                  <a:gd name="connsiteY0" fmla="*/ 4828 h 9655"/>
                  <a:gd name="connsiteX1" fmla="*/ 4828 w 54713"/>
                  <a:gd name="connsiteY1" fmla="*/ 4828 h 9655"/>
                  <a:gd name="connsiteX2" fmla="*/ 50208 w 54713"/>
                  <a:gd name="connsiteY2" fmla="*/ 4828 h 9655"/>
                </a:gdLst>
                <a:ahLst/>
                <a:cxnLst>
                  <a:cxn ang="0">
                    <a:pos x="connsiteX0" y="connsiteY0"/>
                  </a:cxn>
                  <a:cxn ang="0">
                    <a:pos x="connsiteX1" y="connsiteY1"/>
                  </a:cxn>
                  <a:cxn ang="0">
                    <a:pos x="connsiteX2" y="connsiteY2"/>
                  </a:cxn>
                </a:cxnLst>
                <a:rect l="l" t="t" r="r" b="b"/>
                <a:pathLst>
                  <a:path w="54713" h="9655">
                    <a:moveTo>
                      <a:pt x="4828" y="4828"/>
                    </a:moveTo>
                    <a:lnTo>
                      <a:pt x="4828" y="4828"/>
                    </a:lnTo>
                    <a:lnTo>
                      <a:pt x="50208" y="4828"/>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76" name="Freeform: Shape 199">
                <a:extLst>
                  <a:ext uri="{FF2B5EF4-FFF2-40B4-BE49-F238E27FC236}">
                    <a16:creationId xmlns:a16="http://schemas.microsoft.com/office/drawing/2014/main" id="{60B8C945-A3DC-A1EC-BF63-6089B0286A61}"/>
                  </a:ext>
                </a:extLst>
              </p:cNvPr>
              <p:cNvSpPr/>
              <p:nvPr/>
            </p:nvSpPr>
            <p:spPr>
              <a:xfrm>
                <a:off x="8518548" y="5933835"/>
                <a:ext cx="110998" cy="20811"/>
              </a:xfrm>
              <a:custGeom>
                <a:avLst/>
                <a:gdLst>
                  <a:gd name="connsiteX0" fmla="*/ 46667 w 51495"/>
                  <a:gd name="connsiteY0" fmla="*/ 4828 h 9655"/>
                  <a:gd name="connsiteX1" fmla="*/ 46667 w 51495"/>
                  <a:gd name="connsiteY1" fmla="*/ 4828 h 9655"/>
                  <a:gd name="connsiteX2" fmla="*/ 4828 w 51495"/>
                  <a:gd name="connsiteY2" fmla="*/ 4828 h 9655"/>
                </a:gdLst>
                <a:ahLst/>
                <a:cxnLst>
                  <a:cxn ang="0">
                    <a:pos x="connsiteX0" y="connsiteY0"/>
                  </a:cxn>
                  <a:cxn ang="0">
                    <a:pos x="connsiteX1" y="connsiteY1"/>
                  </a:cxn>
                  <a:cxn ang="0">
                    <a:pos x="connsiteX2" y="connsiteY2"/>
                  </a:cxn>
                </a:cxnLst>
                <a:rect l="l" t="t" r="r" b="b"/>
                <a:pathLst>
                  <a:path w="51495" h="9655">
                    <a:moveTo>
                      <a:pt x="46667" y="4828"/>
                    </a:moveTo>
                    <a:lnTo>
                      <a:pt x="46667" y="4828"/>
                    </a:lnTo>
                    <a:lnTo>
                      <a:pt x="4828" y="4828"/>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77" name="Freeform: Shape 200">
                <a:extLst>
                  <a:ext uri="{FF2B5EF4-FFF2-40B4-BE49-F238E27FC236}">
                    <a16:creationId xmlns:a16="http://schemas.microsoft.com/office/drawing/2014/main" id="{535B6DF7-FDCD-9E7D-8BD6-78D430597F3F}"/>
                  </a:ext>
                </a:extLst>
              </p:cNvPr>
              <p:cNvSpPr/>
              <p:nvPr/>
            </p:nvSpPr>
            <p:spPr>
              <a:xfrm>
                <a:off x="7599344" y="5933835"/>
                <a:ext cx="936547" cy="20811"/>
              </a:xfrm>
              <a:custGeom>
                <a:avLst/>
                <a:gdLst>
                  <a:gd name="connsiteX0" fmla="*/ 431272 w 434490"/>
                  <a:gd name="connsiteY0" fmla="*/ 4828 h 9655"/>
                  <a:gd name="connsiteX1" fmla="*/ 4828 w 434490"/>
                  <a:gd name="connsiteY1" fmla="*/ 4828 h 9655"/>
                </a:gdLst>
                <a:ahLst/>
                <a:cxnLst>
                  <a:cxn ang="0">
                    <a:pos x="connsiteX0" y="connsiteY0"/>
                  </a:cxn>
                  <a:cxn ang="0">
                    <a:pos x="connsiteX1" y="connsiteY1"/>
                  </a:cxn>
                </a:cxnLst>
                <a:rect l="l" t="t" r="r" b="b"/>
                <a:pathLst>
                  <a:path w="434490" h="9655">
                    <a:moveTo>
                      <a:pt x="431272" y="4828"/>
                    </a:moveTo>
                    <a:lnTo>
                      <a:pt x="4828"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78" name="Freeform: Shape 201">
                <a:extLst>
                  <a:ext uri="{FF2B5EF4-FFF2-40B4-BE49-F238E27FC236}">
                    <a16:creationId xmlns:a16="http://schemas.microsoft.com/office/drawing/2014/main" id="{E84EBA9C-D428-1600-F002-5609420842A3}"/>
                  </a:ext>
                </a:extLst>
              </p:cNvPr>
              <p:cNvSpPr/>
              <p:nvPr/>
            </p:nvSpPr>
            <p:spPr>
              <a:xfrm>
                <a:off x="7511934" y="5996271"/>
                <a:ext cx="34686" cy="27750"/>
              </a:xfrm>
              <a:custGeom>
                <a:avLst/>
                <a:gdLst>
                  <a:gd name="connsiteX0" fmla="*/ 4828 w 16092"/>
                  <a:gd name="connsiteY0" fmla="*/ 4828 h 12873"/>
                  <a:gd name="connsiteX1" fmla="*/ 11586 w 16092"/>
                  <a:gd name="connsiteY1" fmla="*/ 8368 h 12873"/>
                </a:gdLst>
                <a:ahLst/>
                <a:cxnLst>
                  <a:cxn ang="0">
                    <a:pos x="connsiteX0" y="connsiteY0"/>
                  </a:cxn>
                  <a:cxn ang="0">
                    <a:pos x="connsiteX1" y="connsiteY1"/>
                  </a:cxn>
                </a:cxnLst>
                <a:rect l="l" t="t" r="r" b="b"/>
                <a:pathLst>
                  <a:path w="16092" h="12873">
                    <a:moveTo>
                      <a:pt x="4828" y="4828"/>
                    </a:moveTo>
                    <a:cubicBezTo>
                      <a:pt x="7081" y="6115"/>
                      <a:pt x="9333" y="7402"/>
                      <a:pt x="11586" y="8368"/>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79" name="Freeform: Shape 202">
                <a:extLst>
                  <a:ext uri="{FF2B5EF4-FFF2-40B4-BE49-F238E27FC236}">
                    <a16:creationId xmlns:a16="http://schemas.microsoft.com/office/drawing/2014/main" id="{16B7BF35-6848-DE0E-4F15-FCF1DE0FF2DA}"/>
                  </a:ext>
                </a:extLst>
              </p:cNvPr>
              <p:cNvSpPr/>
              <p:nvPr/>
            </p:nvSpPr>
            <p:spPr>
              <a:xfrm>
                <a:off x="8550461" y="5991415"/>
                <a:ext cx="69373" cy="41625"/>
              </a:xfrm>
              <a:custGeom>
                <a:avLst/>
                <a:gdLst>
                  <a:gd name="connsiteX0" fmla="*/ 30253 w 32184"/>
                  <a:gd name="connsiteY0" fmla="*/ 4828 h 19310"/>
                  <a:gd name="connsiteX1" fmla="*/ 28644 w 32184"/>
                  <a:gd name="connsiteY1" fmla="*/ 6115 h 19310"/>
                  <a:gd name="connsiteX2" fmla="*/ 4828 w 32184"/>
                  <a:gd name="connsiteY2" fmla="*/ 14483 h 19310"/>
                </a:gdLst>
                <a:ahLst/>
                <a:cxnLst>
                  <a:cxn ang="0">
                    <a:pos x="connsiteX0" y="connsiteY0"/>
                  </a:cxn>
                  <a:cxn ang="0">
                    <a:pos x="connsiteX1" y="connsiteY1"/>
                  </a:cxn>
                  <a:cxn ang="0">
                    <a:pos x="connsiteX2" y="connsiteY2"/>
                  </a:cxn>
                </a:cxnLst>
                <a:rect l="l" t="t" r="r" b="b"/>
                <a:pathLst>
                  <a:path w="32184" h="19310">
                    <a:moveTo>
                      <a:pt x="30253" y="4828"/>
                    </a:moveTo>
                    <a:lnTo>
                      <a:pt x="28644" y="6115"/>
                    </a:lnTo>
                    <a:cubicBezTo>
                      <a:pt x="21885" y="11586"/>
                      <a:pt x="13517" y="14483"/>
                      <a:pt x="4828" y="14483"/>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0" name="Freeform: Shape 203">
                <a:extLst>
                  <a:ext uri="{FF2B5EF4-FFF2-40B4-BE49-F238E27FC236}">
                    <a16:creationId xmlns:a16="http://schemas.microsoft.com/office/drawing/2014/main" id="{4B0D37AA-EF03-876F-3FE1-0BEBA0B2437A}"/>
                  </a:ext>
                </a:extLst>
              </p:cNvPr>
              <p:cNvSpPr/>
              <p:nvPr/>
            </p:nvSpPr>
            <p:spPr>
              <a:xfrm>
                <a:off x="8605267" y="5988641"/>
                <a:ext cx="20811" cy="20811"/>
              </a:xfrm>
              <a:custGeom>
                <a:avLst/>
                <a:gdLst>
                  <a:gd name="connsiteX0" fmla="*/ 6437 w 9655"/>
                  <a:gd name="connsiteY0" fmla="*/ 4828 h 9655"/>
                  <a:gd name="connsiteX1" fmla="*/ 4828 w 9655"/>
                  <a:gd name="connsiteY1" fmla="*/ 6115 h 9655"/>
                </a:gdLst>
                <a:ahLst/>
                <a:cxnLst>
                  <a:cxn ang="0">
                    <a:pos x="connsiteX0" y="connsiteY0"/>
                  </a:cxn>
                  <a:cxn ang="0">
                    <a:pos x="connsiteX1" y="connsiteY1"/>
                  </a:cxn>
                </a:cxnLst>
                <a:rect l="l" t="t" r="r" b="b"/>
                <a:pathLst>
                  <a:path w="9655" h="9655">
                    <a:moveTo>
                      <a:pt x="6437" y="4828"/>
                    </a:moveTo>
                    <a:lnTo>
                      <a:pt x="4828" y="6115"/>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1" name="Freeform: Shape 204">
                <a:extLst>
                  <a:ext uri="{FF2B5EF4-FFF2-40B4-BE49-F238E27FC236}">
                    <a16:creationId xmlns:a16="http://schemas.microsoft.com/office/drawing/2014/main" id="{06A99E3A-3242-0E21-212F-8FC28D2FD74A}"/>
                  </a:ext>
                </a:extLst>
              </p:cNvPr>
              <p:cNvSpPr/>
              <p:nvPr/>
            </p:nvSpPr>
            <p:spPr>
              <a:xfrm>
                <a:off x="7550783" y="6010841"/>
                <a:ext cx="34686" cy="20811"/>
              </a:xfrm>
              <a:custGeom>
                <a:avLst/>
                <a:gdLst>
                  <a:gd name="connsiteX0" fmla="*/ 12552 w 16092"/>
                  <a:gd name="connsiteY0" fmla="*/ 5471 h 9655"/>
                  <a:gd name="connsiteX1" fmla="*/ 12552 w 16092"/>
                  <a:gd name="connsiteY1" fmla="*/ 5471 h 9655"/>
                  <a:gd name="connsiteX2" fmla="*/ 4828 w 16092"/>
                  <a:gd name="connsiteY2" fmla="*/ 4828 h 9655"/>
                </a:gdLst>
                <a:ahLst/>
                <a:cxnLst>
                  <a:cxn ang="0">
                    <a:pos x="connsiteX0" y="connsiteY0"/>
                  </a:cxn>
                  <a:cxn ang="0">
                    <a:pos x="connsiteX1" y="connsiteY1"/>
                  </a:cxn>
                  <a:cxn ang="0">
                    <a:pos x="connsiteX2" y="connsiteY2"/>
                  </a:cxn>
                </a:cxnLst>
                <a:rect l="l" t="t" r="r" b="b"/>
                <a:pathLst>
                  <a:path w="16092" h="9655">
                    <a:moveTo>
                      <a:pt x="12552" y="5471"/>
                    </a:moveTo>
                    <a:lnTo>
                      <a:pt x="12552" y="5471"/>
                    </a:lnTo>
                    <a:cubicBezTo>
                      <a:pt x="9977" y="5471"/>
                      <a:pt x="7402" y="5150"/>
                      <a:pt x="4828" y="4828"/>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2" name="Freeform: Shape 205">
                <a:extLst>
                  <a:ext uri="{FF2B5EF4-FFF2-40B4-BE49-F238E27FC236}">
                    <a16:creationId xmlns:a16="http://schemas.microsoft.com/office/drawing/2014/main" id="{711A0ACE-4653-05BB-4A75-E5D8F867CED9}"/>
                  </a:ext>
                </a:extLst>
              </p:cNvPr>
              <p:cNvSpPr/>
              <p:nvPr/>
            </p:nvSpPr>
            <p:spPr>
              <a:xfrm>
                <a:off x="7501527" y="5988641"/>
                <a:ext cx="27750" cy="27750"/>
              </a:xfrm>
              <a:custGeom>
                <a:avLst/>
                <a:gdLst>
                  <a:gd name="connsiteX0" fmla="*/ 4828 w 12873"/>
                  <a:gd name="connsiteY0" fmla="*/ 4828 h 12873"/>
                  <a:gd name="connsiteX1" fmla="*/ 6437 w 12873"/>
                  <a:gd name="connsiteY1" fmla="*/ 6115 h 12873"/>
                  <a:gd name="connsiteX2" fmla="*/ 9655 w 12873"/>
                  <a:gd name="connsiteY2" fmla="*/ 8368 h 12873"/>
                </a:gdLst>
                <a:ahLst/>
                <a:cxnLst>
                  <a:cxn ang="0">
                    <a:pos x="connsiteX0" y="connsiteY0"/>
                  </a:cxn>
                  <a:cxn ang="0">
                    <a:pos x="connsiteX1" y="connsiteY1"/>
                  </a:cxn>
                  <a:cxn ang="0">
                    <a:pos x="connsiteX2" y="connsiteY2"/>
                  </a:cxn>
                </a:cxnLst>
                <a:rect l="l" t="t" r="r" b="b"/>
                <a:pathLst>
                  <a:path w="12873" h="12873">
                    <a:moveTo>
                      <a:pt x="4828" y="4828"/>
                    </a:moveTo>
                    <a:lnTo>
                      <a:pt x="6437" y="6115"/>
                    </a:lnTo>
                    <a:cubicBezTo>
                      <a:pt x="7402" y="6759"/>
                      <a:pt x="8368" y="7724"/>
                      <a:pt x="9655" y="8368"/>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3" name="Freeform: Shape 206">
                <a:extLst>
                  <a:ext uri="{FF2B5EF4-FFF2-40B4-BE49-F238E27FC236}">
                    <a16:creationId xmlns:a16="http://schemas.microsoft.com/office/drawing/2014/main" id="{038B252D-002C-5E10-6CE8-0D7D1C374848}"/>
                  </a:ext>
                </a:extLst>
              </p:cNvPr>
              <p:cNvSpPr/>
              <p:nvPr/>
            </p:nvSpPr>
            <p:spPr>
              <a:xfrm>
                <a:off x="7511934" y="5996271"/>
                <a:ext cx="34686" cy="27750"/>
              </a:xfrm>
              <a:custGeom>
                <a:avLst/>
                <a:gdLst>
                  <a:gd name="connsiteX0" fmla="*/ 4828 w 16092"/>
                  <a:gd name="connsiteY0" fmla="*/ 4828 h 12873"/>
                  <a:gd name="connsiteX1" fmla="*/ 11586 w 16092"/>
                  <a:gd name="connsiteY1" fmla="*/ 8368 h 12873"/>
                </a:gdLst>
                <a:ahLst/>
                <a:cxnLst>
                  <a:cxn ang="0">
                    <a:pos x="connsiteX0" y="connsiteY0"/>
                  </a:cxn>
                  <a:cxn ang="0">
                    <a:pos x="connsiteX1" y="connsiteY1"/>
                  </a:cxn>
                </a:cxnLst>
                <a:rect l="l" t="t" r="r" b="b"/>
                <a:pathLst>
                  <a:path w="16092" h="12873">
                    <a:moveTo>
                      <a:pt x="4828" y="4828"/>
                    </a:moveTo>
                    <a:cubicBezTo>
                      <a:pt x="7081" y="6115"/>
                      <a:pt x="9333" y="7402"/>
                      <a:pt x="11586" y="8368"/>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4" name="Freeform: Shape 207">
                <a:extLst>
                  <a:ext uri="{FF2B5EF4-FFF2-40B4-BE49-F238E27FC236}">
                    <a16:creationId xmlns:a16="http://schemas.microsoft.com/office/drawing/2014/main" id="{3AD921BA-B2C4-E93B-2CE0-C075EE87E663}"/>
                  </a:ext>
                </a:extLst>
              </p:cNvPr>
              <p:cNvSpPr/>
              <p:nvPr/>
            </p:nvSpPr>
            <p:spPr>
              <a:xfrm>
                <a:off x="7501527" y="5933835"/>
                <a:ext cx="1123857" cy="20811"/>
              </a:xfrm>
              <a:custGeom>
                <a:avLst/>
                <a:gdLst>
                  <a:gd name="connsiteX0" fmla="*/ 518491 w 521388"/>
                  <a:gd name="connsiteY0" fmla="*/ 4828 h 9655"/>
                  <a:gd name="connsiteX1" fmla="*/ 4828 w 521388"/>
                  <a:gd name="connsiteY1" fmla="*/ 4828 h 9655"/>
                </a:gdLst>
                <a:ahLst/>
                <a:cxnLst>
                  <a:cxn ang="0">
                    <a:pos x="connsiteX0" y="connsiteY0"/>
                  </a:cxn>
                  <a:cxn ang="0">
                    <a:pos x="connsiteX1" y="connsiteY1"/>
                  </a:cxn>
                </a:cxnLst>
                <a:rect l="l" t="t" r="r" b="b"/>
                <a:pathLst>
                  <a:path w="521388" h="9655">
                    <a:moveTo>
                      <a:pt x="518491" y="4828"/>
                    </a:moveTo>
                    <a:lnTo>
                      <a:pt x="4828"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5" name="Freeform: Shape 208">
                <a:extLst>
                  <a:ext uri="{FF2B5EF4-FFF2-40B4-BE49-F238E27FC236}">
                    <a16:creationId xmlns:a16="http://schemas.microsoft.com/office/drawing/2014/main" id="{8C08347F-6E37-857C-967F-63A3C4F8309D}"/>
                  </a:ext>
                </a:extLst>
              </p:cNvPr>
              <p:cNvSpPr/>
              <p:nvPr/>
            </p:nvSpPr>
            <p:spPr>
              <a:xfrm>
                <a:off x="7501527" y="5933835"/>
                <a:ext cx="27750" cy="83248"/>
              </a:xfrm>
              <a:custGeom>
                <a:avLst/>
                <a:gdLst>
                  <a:gd name="connsiteX0" fmla="*/ 4828 w 12873"/>
                  <a:gd name="connsiteY0" fmla="*/ 4828 h 38621"/>
                  <a:gd name="connsiteX1" fmla="*/ 4828 w 12873"/>
                  <a:gd name="connsiteY1" fmla="*/ 4828 h 38621"/>
                  <a:gd name="connsiteX2" fmla="*/ 4828 w 12873"/>
                  <a:gd name="connsiteY2" fmla="*/ 30253 h 38621"/>
                  <a:gd name="connsiteX3" fmla="*/ 6437 w 12873"/>
                  <a:gd name="connsiteY3" fmla="*/ 31541 h 38621"/>
                  <a:gd name="connsiteX4" fmla="*/ 9655 w 12873"/>
                  <a:gd name="connsiteY4" fmla="*/ 33794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 h="38621">
                    <a:moveTo>
                      <a:pt x="4828" y="4828"/>
                    </a:moveTo>
                    <a:lnTo>
                      <a:pt x="4828" y="4828"/>
                    </a:lnTo>
                    <a:lnTo>
                      <a:pt x="4828" y="30253"/>
                    </a:lnTo>
                    <a:lnTo>
                      <a:pt x="6437" y="31541"/>
                    </a:lnTo>
                    <a:cubicBezTo>
                      <a:pt x="7402" y="32184"/>
                      <a:pt x="8690" y="33150"/>
                      <a:pt x="9655" y="33794"/>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6" name="Freeform: Shape 209">
                <a:extLst>
                  <a:ext uri="{FF2B5EF4-FFF2-40B4-BE49-F238E27FC236}">
                    <a16:creationId xmlns:a16="http://schemas.microsoft.com/office/drawing/2014/main" id="{E8903CD1-087C-DD32-78E3-5E8D05C332F1}"/>
                  </a:ext>
                </a:extLst>
              </p:cNvPr>
              <p:cNvSpPr/>
              <p:nvPr/>
            </p:nvSpPr>
            <p:spPr>
              <a:xfrm>
                <a:off x="8605267" y="5923428"/>
                <a:ext cx="20811" cy="83248"/>
              </a:xfrm>
              <a:custGeom>
                <a:avLst/>
                <a:gdLst>
                  <a:gd name="connsiteX0" fmla="*/ 6437 w 9655"/>
                  <a:gd name="connsiteY0" fmla="*/ 4828 h 38621"/>
                  <a:gd name="connsiteX1" fmla="*/ 6437 w 9655"/>
                  <a:gd name="connsiteY1" fmla="*/ 9655 h 38621"/>
                  <a:gd name="connsiteX2" fmla="*/ 6437 w 9655"/>
                  <a:gd name="connsiteY2" fmla="*/ 35081 h 38621"/>
                  <a:gd name="connsiteX3" fmla="*/ 4828 w 9655"/>
                  <a:gd name="connsiteY3" fmla="*/ 36368 h 38621"/>
                </a:gdLst>
                <a:ahLst/>
                <a:cxnLst>
                  <a:cxn ang="0">
                    <a:pos x="connsiteX0" y="connsiteY0"/>
                  </a:cxn>
                  <a:cxn ang="0">
                    <a:pos x="connsiteX1" y="connsiteY1"/>
                  </a:cxn>
                  <a:cxn ang="0">
                    <a:pos x="connsiteX2" y="connsiteY2"/>
                  </a:cxn>
                  <a:cxn ang="0">
                    <a:pos x="connsiteX3" y="connsiteY3"/>
                  </a:cxn>
                </a:cxnLst>
                <a:rect l="l" t="t" r="r" b="b"/>
                <a:pathLst>
                  <a:path w="9655" h="38621">
                    <a:moveTo>
                      <a:pt x="6437" y="4828"/>
                    </a:moveTo>
                    <a:lnTo>
                      <a:pt x="6437" y="9655"/>
                    </a:lnTo>
                    <a:lnTo>
                      <a:pt x="6437" y="35081"/>
                    </a:lnTo>
                    <a:lnTo>
                      <a:pt x="4828" y="36368"/>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7" name="Freeform: Shape 210">
                <a:extLst>
                  <a:ext uri="{FF2B5EF4-FFF2-40B4-BE49-F238E27FC236}">
                    <a16:creationId xmlns:a16="http://schemas.microsoft.com/office/drawing/2014/main" id="{3138A965-9C28-CCA5-E5F8-12EA7B65BE4F}"/>
                  </a:ext>
                </a:extLst>
              </p:cNvPr>
              <p:cNvSpPr/>
              <p:nvPr/>
            </p:nvSpPr>
            <p:spPr>
              <a:xfrm>
                <a:off x="8550461" y="5991415"/>
                <a:ext cx="69373" cy="41625"/>
              </a:xfrm>
              <a:custGeom>
                <a:avLst/>
                <a:gdLst>
                  <a:gd name="connsiteX0" fmla="*/ 30253 w 32184"/>
                  <a:gd name="connsiteY0" fmla="*/ 4828 h 19310"/>
                  <a:gd name="connsiteX1" fmla="*/ 28644 w 32184"/>
                  <a:gd name="connsiteY1" fmla="*/ 6115 h 19310"/>
                  <a:gd name="connsiteX2" fmla="*/ 4828 w 32184"/>
                  <a:gd name="connsiteY2" fmla="*/ 14483 h 19310"/>
                </a:gdLst>
                <a:ahLst/>
                <a:cxnLst>
                  <a:cxn ang="0">
                    <a:pos x="connsiteX0" y="connsiteY0"/>
                  </a:cxn>
                  <a:cxn ang="0">
                    <a:pos x="connsiteX1" y="connsiteY1"/>
                  </a:cxn>
                  <a:cxn ang="0">
                    <a:pos x="connsiteX2" y="connsiteY2"/>
                  </a:cxn>
                </a:cxnLst>
                <a:rect l="l" t="t" r="r" b="b"/>
                <a:pathLst>
                  <a:path w="32184" h="19310">
                    <a:moveTo>
                      <a:pt x="30253" y="4828"/>
                    </a:moveTo>
                    <a:lnTo>
                      <a:pt x="28644" y="6115"/>
                    </a:lnTo>
                    <a:cubicBezTo>
                      <a:pt x="21885" y="11586"/>
                      <a:pt x="13517" y="14483"/>
                      <a:pt x="4828" y="14483"/>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8" name="Freeform: Shape 211">
                <a:extLst>
                  <a:ext uri="{FF2B5EF4-FFF2-40B4-BE49-F238E27FC236}">
                    <a16:creationId xmlns:a16="http://schemas.microsoft.com/office/drawing/2014/main" id="{2B7B6515-FF84-F7F4-2AF4-35A61A8FCABE}"/>
                  </a:ext>
                </a:extLst>
              </p:cNvPr>
              <p:cNvSpPr/>
              <p:nvPr/>
            </p:nvSpPr>
            <p:spPr>
              <a:xfrm>
                <a:off x="7550783" y="6010841"/>
                <a:ext cx="34686" cy="20811"/>
              </a:xfrm>
              <a:custGeom>
                <a:avLst/>
                <a:gdLst>
                  <a:gd name="connsiteX0" fmla="*/ 12552 w 16092"/>
                  <a:gd name="connsiteY0" fmla="*/ 5471 h 9655"/>
                  <a:gd name="connsiteX1" fmla="*/ 4828 w 16092"/>
                  <a:gd name="connsiteY1" fmla="*/ 4828 h 9655"/>
                </a:gdLst>
                <a:ahLst/>
                <a:cxnLst>
                  <a:cxn ang="0">
                    <a:pos x="connsiteX0" y="connsiteY0"/>
                  </a:cxn>
                  <a:cxn ang="0">
                    <a:pos x="connsiteX1" y="connsiteY1"/>
                  </a:cxn>
                </a:cxnLst>
                <a:rect l="l" t="t" r="r" b="b"/>
                <a:pathLst>
                  <a:path w="16092" h="9655">
                    <a:moveTo>
                      <a:pt x="12552" y="5471"/>
                    </a:moveTo>
                    <a:cubicBezTo>
                      <a:pt x="9977" y="5471"/>
                      <a:pt x="7402" y="5150"/>
                      <a:pt x="4828" y="4828"/>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89" name="Freeform: Shape 212">
                <a:extLst>
                  <a:ext uri="{FF2B5EF4-FFF2-40B4-BE49-F238E27FC236}">
                    <a16:creationId xmlns:a16="http://schemas.microsoft.com/office/drawing/2014/main" id="{6CBC655F-7B3E-FBAC-2EC3-97BE5EFDA14A}"/>
                  </a:ext>
                </a:extLst>
              </p:cNvPr>
              <p:cNvSpPr/>
              <p:nvPr/>
            </p:nvSpPr>
            <p:spPr>
              <a:xfrm>
                <a:off x="7567434" y="6012227"/>
                <a:ext cx="998984" cy="20811"/>
              </a:xfrm>
              <a:custGeom>
                <a:avLst/>
                <a:gdLst>
                  <a:gd name="connsiteX0" fmla="*/ 460881 w 463456"/>
                  <a:gd name="connsiteY0" fmla="*/ 4828 h 9655"/>
                  <a:gd name="connsiteX1" fmla="*/ 4828 w 463456"/>
                  <a:gd name="connsiteY1" fmla="*/ 4828 h 9655"/>
                </a:gdLst>
                <a:ahLst/>
                <a:cxnLst>
                  <a:cxn ang="0">
                    <a:pos x="connsiteX0" y="connsiteY0"/>
                  </a:cxn>
                  <a:cxn ang="0">
                    <a:pos x="connsiteX1" y="connsiteY1"/>
                  </a:cxn>
                </a:cxnLst>
                <a:rect l="l" t="t" r="r" b="b"/>
                <a:pathLst>
                  <a:path w="463456" h="9655">
                    <a:moveTo>
                      <a:pt x="460881" y="4828"/>
                    </a:moveTo>
                    <a:lnTo>
                      <a:pt x="4828"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90" name="Freeform: Shape 213">
                <a:extLst>
                  <a:ext uri="{FF2B5EF4-FFF2-40B4-BE49-F238E27FC236}">
                    <a16:creationId xmlns:a16="http://schemas.microsoft.com/office/drawing/2014/main" id="{26D9D2F8-6AD0-C186-B870-8290F84B3C98}"/>
                  </a:ext>
                </a:extLst>
              </p:cNvPr>
              <p:cNvSpPr/>
              <p:nvPr/>
            </p:nvSpPr>
            <p:spPr>
              <a:xfrm>
                <a:off x="7527197" y="6003902"/>
                <a:ext cx="41625" cy="27750"/>
              </a:xfrm>
              <a:custGeom>
                <a:avLst/>
                <a:gdLst>
                  <a:gd name="connsiteX0" fmla="*/ 15770 w 19310"/>
                  <a:gd name="connsiteY0" fmla="*/ 8046 h 12873"/>
                  <a:gd name="connsiteX1" fmla="*/ 4828 w 19310"/>
                  <a:gd name="connsiteY1" fmla="*/ 4828 h 12873"/>
                </a:gdLst>
                <a:ahLst/>
                <a:cxnLst>
                  <a:cxn ang="0">
                    <a:pos x="connsiteX0" y="connsiteY0"/>
                  </a:cxn>
                  <a:cxn ang="0">
                    <a:pos x="connsiteX1" y="connsiteY1"/>
                  </a:cxn>
                </a:cxnLst>
                <a:rect l="l" t="t" r="r" b="b"/>
                <a:pathLst>
                  <a:path w="19310" h="12873">
                    <a:moveTo>
                      <a:pt x="15770" y="8046"/>
                    </a:moveTo>
                    <a:cubicBezTo>
                      <a:pt x="11908" y="7402"/>
                      <a:pt x="8368" y="6437"/>
                      <a:pt x="4828" y="4828"/>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91" name="Freeform: Shape 214">
                <a:extLst>
                  <a:ext uri="{FF2B5EF4-FFF2-40B4-BE49-F238E27FC236}">
                    <a16:creationId xmlns:a16="http://schemas.microsoft.com/office/drawing/2014/main" id="{E6B0A425-FEF5-DAF0-E1A5-D1C4EB795E4B}"/>
                  </a:ext>
                </a:extLst>
              </p:cNvPr>
              <p:cNvSpPr/>
              <p:nvPr/>
            </p:nvSpPr>
            <p:spPr>
              <a:xfrm>
                <a:off x="7763051" y="5515494"/>
                <a:ext cx="152623" cy="6936"/>
              </a:xfrm>
              <a:custGeom>
                <a:avLst/>
                <a:gdLst>
                  <a:gd name="connsiteX0" fmla="*/ 1617 w 70805"/>
                  <a:gd name="connsiteY0" fmla="*/ 1617 h 3218"/>
                  <a:gd name="connsiteX1" fmla="*/ 71458 w 70805"/>
                  <a:gd name="connsiteY1" fmla="*/ 1617 h 3218"/>
                </a:gdLst>
                <a:ahLst/>
                <a:cxnLst>
                  <a:cxn ang="0">
                    <a:pos x="connsiteX0" y="connsiteY0"/>
                  </a:cxn>
                  <a:cxn ang="0">
                    <a:pos x="connsiteX1" y="connsiteY1"/>
                  </a:cxn>
                </a:cxnLst>
                <a:rect l="l" t="t" r="r" b="b"/>
                <a:pathLst>
                  <a:path w="70805" h="3218">
                    <a:moveTo>
                      <a:pt x="1617" y="1617"/>
                    </a:moveTo>
                    <a:lnTo>
                      <a:pt x="71458" y="1617"/>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92" name="Freeform: Shape 215">
                <a:extLst>
                  <a:ext uri="{FF2B5EF4-FFF2-40B4-BE49-F238E27FC236}">
                    <a16:creationId xmlns:a16="http://schemas.microsoft.com/office/drawing/2014/main" id="{4AC01214-028F-79AA-CB8C-06F615550003}"/>
                  </a:ext>
                </a:extLst>
              </p:cNvPr>
              <p:cNvSpPr/>
              <p:nvPr/>
            </p:nvSpPr>
            <p:spPr>
              <a:xfrm>
                <a:off x="7763051" y="5605678"/>
                <a:ext cx="152623" cy="6936"/>
              </a:xfrm>
              <a:custGeom>
                <a:avLst/>
                <a:gdLst>
                  <a:gd name="connsiteX0" fmla="*/ 1617 w 70805"/>
                  <a:gd name="connsiteY0" fmla="*/ 1617 h 3218"/>
                  <a:gd name="connsiteX1" fmla="*/ 71458 w 70805"/>
                  <a:gd name="connsiteY1" fmla="*/ 1617 h 3218"/>
                </a:gdLst>
                <a:ahLst/>
                <a:cxnLst>
                  <a:cxn ang="0">
                    <a:pos x="connsiteX0" y="connsiteY0"/>
                  </a:cxn>
                  <a:cxn ang="0">
                    <a:pos x="connsiteX1" y="connsiteY1"/>
                  </a:cxn>
                </a:cxnLst>
                <a:rect l="l" t="t" r="r" b="b"/>
                <a:pathLst>
                  <a:path w="70805" h="3218">
                    <a:moveTo>
                      <a:pt x="1617" y="1617"/>
                    </a:moveTo>
                    <a:lnTo>
                      <a:pt x="71458" y="1617"/>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93" name="Freeform: Shape 216">
                <a:extLst>
                  <a:ext uri="{FF2B5EF4-FFF2-40B4-BE49-F238E27FC236}">
                    <a16:creationId xmlns:a16="http://schemas.microsoft.com/office/drawing/2014/main" id="{59B6AE75-6049-DE6A-529F-9E74170ACABE}"/>
                  </a:ext>
                </a:extLst>
              </p:cNvPr>
              <p:cNvSpPr/>
              <p:nvPr/>
            </p:nvSpPr>
            <p:spPr>
              <a:xfrm>
                <a:off x="7763051" y="5706271"/>
                <a:ext cx="152623" cy="6936"/>
              </a:xfrm>
              <a:custGeom>
                <a:avLst/>
                <a:gdLst>
                  <a:gd name="connsiteX0" fmla="*/ 1617 w 70805"/>
                  <a:gd name="connsiteY0" fmla="*/ 1617 h 3218"/>
                  <a:gd name="connsiteX1" fmla="*/ 71458 w 70805"/>
                  <a:gd name="connsiteY1" fmla="*/ 1617 h 3218"/>
                </a:gdLst>
                <a:ahLst/>
                <a:cxnLst>
                  <a:cxn ang="0">
                    <a:pos x="connsiteX0" y="connsiteY0"/>
                  </a:cxn>
                  <a:cxn ang="0">
                    <a:pos x="connsiteX1" y="connsiteY1"/>
                  </a:cxn>
                </a:cxnLst>
                <a:rect l="l" t="t" r="r" b="b"/>
                <a:pathLst>
                  <a:path w="70805" h="3218">
                    <a:moveTo>
                      <a:pt x="1617" y="1617"/>
                    </a:moveTo>
                    <a:lnTo>
                      <a:pt x="71458" y="1617"/>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94" name="Freeform: Shape 220">
                <a:extLst>
                  <a:ext uri="{FF2B5EF4-FFF2-40B4-BE49-F238E27FC236}">
                    <a16:creationId xmlns:a16="http://schemas.microsoft.com/office/drawing/2014/main" id="{C2616394-7502-E14D-9A20-F1D4B6DE7DC7}"/>
                  </a:ext>
                </a:extLst>
              </p:cNvPr>
              <p:cNvSpPr/>
              <p:nvPr/>
            </p:nvSpPr>
            <p:spPr>
              <a:xfrm>
                <a:off x="7606265" y="5281703"/>
                <a:ext cx="374619" cy="665990"/>
              </a:xfrm>
              <a:custGeom>
                <a:avLst/>
                <a:gdLst>
                  <a:gd name="connsiteX0" fmla="*/ 174770 w 173796"/>
                  <a:gd name="connsiteY0" fmla="*/ 1617 h 308970"/>
                  <a:gd name="connsiteX1" fmla="*/ 1617 w 173796"/>
                  <a:gd name="connsiteY1" fmla="*/ 1617 h 308970"/>
                  <a:gd name="connsiteX2" fmla="*/ 1617 w 173796"/>
                  <a:gd name="connsiteY2" fmla="*/ 307370 h 308970"/>
                </a:gdLst>
                <a:ahLst/>
                <a:cxnLst>
                  <a:cxn ang="0">
                    <a:pos x="connsiteX0" y="connsiteY0"/>
                  </a:cxn>
                  <a:cxn ang="0">
                    <a:pos x="connsiteX1" y="connsiteY1"/>
                  </a:cxn>
                  <a:cxn ang="0">
                    <a:pos x="connsiteX2" y="connsiteY2"/>
                  </a:cxn>
                </a:cxnLst>
                <a:rect l="l" t="t" r="r" b="b"/>
                <a:pathLst>
                  <a:path w="173796" h="308970">
                    <a:moveTo>
                      <a:pt x="174770" y="1617"/>
                    </a:moveTo>
                    <a:lnTo>
                      <a:pt x="1617" y="1617"/>
                    </a:lnTo>
                    <a:lnTo>
                      <a:pt x="1617" y="307370"/>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95" name="Freeform: Shape 221">
                <a:extLst>
                  <a:ext uri="{FF2B5EF4-FFF2-40B4-BE49-F238E27FC236}">
                    <a16:creationId xmlns:a16="http://schemas.microsoft.com/office/drawing/2014/main" id="{08D82DE9-14DC-3983-3750-6FB701196FAB}"/>
                  </a:ext>
                </a:extLst>
              </p:cNvPr>
              <p:cNvSpPr/>
              <p:nvPr/>
            </p:nvSpPr>
            <p:spPr>
              <a:xfrm>
                <a:off x="8525470" y="5476643"/>
                <a:ext cx="6936" cy="464806"/>
              </a:xfrm>
              <a:custGeom>
                <a:avLst/>
                <a:gdLst>
                  <a:gd name="connsiteX0" fmla="*/ 1617 w 3218"/>
                  <a:gd name="connsiteY0" fmla="*/ 216931 h 215635"/>
                  <a:gd name="connsiteX1" fmla="*/ 1617 w 3218"/>
                  <a:gd name="connsiteY1" fmla="*/ 1617 h 215635"/>
                </a:gdLst>
                <a:ahLst/>
                <a:cxnLst>
                  <a:cxn ang="0">
                    <a:pos x="connsiteX0" y="connsiteY0"/>
                  </a:cxn>
                  <a:cxn ang="0">
                    <a:pos x="connsiteX1" y="connsiteY1"/>
                  </a:cxn>
                </a:cxnLst>
                <a:rect l="l" t="t" r="r" b="b"/>
                <a:pathLst>
                  <a:path w="3218" h="215635">
                    <a:moveTo>
                      <a:pt x="1617" y="216931"/>
                    </a:moveTo>
                    <a:lnTo>
                      <a:pt x="1617" y="1617"/>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96" name="Freeform: Shape 222">
                <a:extLst>
                  <a:ext uri="{FF2B5EF4-FFF2-40B4-BE49-F238E27FC236}">
                    <a16:creationId xmlns:a16="http://schemas.microsoft.com/office/drawing/2014/main" id="{78E73225-E1C7-1D39-2E3B-F48D920E3CEA}"/>
                  </a:ext>
                </a:extLst>
              </p:cNvPr>
              <p:cNvSpPr/>
              <p:nvPr/>
            </p:nvSpPr>
            <p:spPr>
              <a:xfrm>
                <a:off x="7994065" y="5364259"/>
                <a:ext cx="478681" cy="485617"/>
              </a:xfrm>
              <a:custGeom>
                <a:avLst/>
                <a:gdLst>
                  <a:gd name="connsiteX0" fmla="*/ 220793 w 222072"/>
                  <a:gd name="connsiteY0" fmla="*/ 53756 h 225291"/>
                  <a:gd name="connsiteX1" fmla="*/ 220793 w 222072"/>
                  <a:gd name="connsiteY1" fmla="*/ 225621 h 225291"/>
                  <a:gd name="connsiteX2" fmla="*/ 1617 w 222072"/>
                  <a:gd name="connsiteY2" fmla="*/ 225621 h 225291"/>
                  <a:gd name="connsiteX3" fmla="*/ 1617 w 222072"/>
                  <a:gd name="connsiteY3" fmla="*/ 1617 h 225291"/>
                  <a:gd name="connsiteX4" fmla="*/ 18997 w 222072"/>
                  <a:gd name="connsiteY4" fmla="*/ 1617 h 225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72" h="225291">
                    <a:moveTo>
                      <a:pt x="220793" y="53756"/>
                    </a:moveTo>
                    <a:lnTo>
                      <a:pt x="220793" y="225621"/>
                    </a:lnTo>
                    <a:lnTo>
                      <a:pt x="1617" y="225621"/>
                    </a:lnTo>
                    <a:lnTo>
                      <a:pt x="1617" y="1617"/>
                    </a:lnTo>
                    <a:lnTo>
                      <a:pt x="18997" y="1617"/>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grpSp>
            <p:nvGrpSpPr>
              <p:cNvPr id="97" name="Group 96">
                <a:extLst>
                  <a:ext uri="{FF2B5EF4-FFF2-40B4-BE49-F238E27FC236}">
                    <a16:creationId xmlns:a16="http://schemas.microsoft.com/office/drawing/2014/main" id="{088F3B62-86F9-B3A2-733E-C6F0D4C5C44D}"/>
                  </a:ext>
                </a:extLst>
              </p:cNvPr>
              <p:cNvGrpSpPr/>
              <p:nvPr/>
            </p:nvGrpSpPr>
            <p:grpSpPr>
              <a:xfrm>
                <a:off x="8152919" y="5049550"/>
                <a:ext cx="319827" cy="324825"/>
                <a:chOff x="9766087" y="5350630"/>
                <a:chExt cx="413114" cy="419570"/>
              </a:xfrm>
              <a:solidFill>
                <a:srgbClr val="253140"/>
              </a:solidFill>
            </p:grpSpPr>
            <p:sp>
              <p:nvSpPr>
                <p:cNvPr id="101" name="Freeform: Shape 225">
                  <a:extLst>
                    <a:ext uri="{FF2B5EF4-FFF2-40B4-BE49-F238E27FC236}">
                      <a16:creationId xmlns:a16="http://schemas.microsoft.com/office/drawing/2014/main" id="{32AE7918-83F4-1D6A-E2AE-E123F83A9BF3}"/>
                    </a:ext>
                  </a:extLst>
                </p:cNvPr>
                <p:cNvSpPr/>
                <p:nvPr/>
              </p:nvSpPr>
              <p:spPr>
                <a:xfrm>
                  <a:off x="9766087" y="5350630"/>
                  <a:ext cx="413114" cy="419570"/>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grp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02" name="Freeform: Shape 226">
                  <a:extLst>
                    <a:ext uri="{FF2B5EF4-FFF2-40B4-BE49-F238E27FC236}">
                      <a16:creationId xmlns:a16="http://schemas.microsoft.com/office/drawing/2014/main" id="{64342A4D-D05B-2D79-0D6A-6154EA4D38CE}"/>
                    </a:ext>
                  </a:extLst>
                </p:cNvPr>
                <p:cNvSpPr/>
                <p:nvPr/>
              </p:nvSpPr>
              <p:spPr>
                <a:xfrm>
                  <a:off x="9886149" y="5470691"/>
                  <a:ext cx="174283" cy="174283"/>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grp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grpSp>
          <p:grpSp>
            <p:nvGrpSpPr>
              <p:cNvPr id="98" name="Group 97">
                <a:extLst>
                  <a:ext uri="{FF2B5EF4-FFF2-40B4-BE49-F238E27FC236}">
                    <a16:creationId xmlns:a16="http://schemas.microsoft.com/office/drawing/2014/main" id="{4D59BD24-936F-56E5-9090-401C15DC3740}"/>
                  </a:ext>
                </a:extLst>
              </p:cNvPr>
              <p:cNvGrpSpPr/>
              <p:nvPr/>
            </p:nvGrpSpPr>
            <p:grpSpPr>
              <a:xfrm>
                <a:off x="8476073" y="5048248"/>
                <a:ext cx="223173" cy="226660"/>
                <a:chOff x="9766087" y="5350630"/>
                <a:chExt cx="413114" cy="419570"/>
              </a:xfrm>
              <a:solidFill>
                <a:srgbClr val="253140"/>
              </a:solidFill>
            </p:grpSpPr>
            <p:sp>
              <p:nvSpPr>
                <p:cNvPr id="99" name="Freeform: Shape 230">
                  <a:extLst>
                    <a:ext uri="{FF2B5EF4-FFF2-40B4-BE49-F238E27FC236}">
                      <a16:creationId xmlns:a16="http://schemas.microsoft.com/office/drawing/2014/main" id="{2FBAFC36-EAB2-83EC-00EB-C5D5AA339622}"/>
                    </a:ext>
                  </a:extLst>
                </p:cNvPr>
                <p:cNvSpPr/>
                <p:nvPr/>
              </p:nvSpPr>
              <p:spPr>
                <a:xfrm>
                  <a:off x="9766087" y="5350630"/>
                  <a:ext cx="413114" cy="419570"/>
                </a:xfrm>
                <a:custGeom>
                  <a:avLst/>
                  <a:gdLst>
                    <a:gd name="connsiteX0" fmla="*/ 23816 w 205980"/>
                    <a:gd name="connsiteY0" fmla="*/ 163175 h 209198"/>
                    <a:gd name="connsiteX1" fmla="*/ 28000 w 205980"/>
                    <a:gd name="connsiteY1" fmla="*/ 167681 h 209198"/>
                    <a:gd name="connsiteX2" fmla="*/ 32184 w 205980"/>
                    <a:gd name="connsiteY2" fmla="*/ 172187 h 209198"/>
                    <a:gd name="connsiteX3" fmla="*/ 36368 w 205980"/>
                    <a:gd name="connsiteY3" fmla="*/ 176693 h 209198"/>
                    <a:gd name="connsiteX4" fmla="*/ 64047 w 205980"/>
                    <a:gd name="connsiteY4" fmla="*/ 162531 h 209198"/>
                    <a:gd name="connsiteX5" fmla="*/ 83680 w 205980"/>
                    <a:gd name="connsiteY5" fmla="*/ 172187 h 209198"/>
                    <a:gd name="connsiteX6" fmla="*/ 89151 w 205980"/>
                    <a:gd name="connsiteY6" fmla="*/ 202762 h 209198"/>
                    <a:gd name="connsiteX7" fmla="*/ 95266 w 205980"/>
                    <a:gd name="connsiteY7" fmla="*/ 203084 h 209198"/>
                    <a:gd name="connsiteX8" fmla="*/ 101381 w 205980"/>
                    <a:gd name="connsiteY8" fmla="*/ 203406 h 209198"/>
                    <a:gd name="connsiteX9" fmla="*/ 107496 w 205980"/>
                    <a:gd name="connsiteY9" fmla="*/ 204371 h 209198"/>
                    <a:gd name="connsiteX10" fmla="*/ 117151 w 205980"/>
                    <a:gd name="connsiteY10" fmla="*/ 174762 h 209198"/>
                    <a:gd name="connsiteX11" fmla="*/ 137749 w 205980"/>
                    <a:gd name="connsiteY11" fmla="*/ 167681 h 209198"/>
                    <a:gd name="connsiteX12" fmla="*/ 163497 w 205980"/>
                    <a:gd name="connsiteY12" fmla="*/ 185382 h 209198"/>
                    <a:gd name="connsiteX13" fmla="*/ 168003 w 205980"/>
                    <a:gd name="connsiteY13" fmla="*/ 181198 h 209198"/>
                    <a:gd name="connsiteX14" fmla="*/ 172509 w 205980"/>
                    <a:gd name="connsiteY14" fmla="*/ 177014 h 209198"/>
                    <a:gd name="connsiteX15" fmla="*/ 177015 w 205980"/>
                    <a:gd name="connsiteY15" fmla="*/ 172830 h 209198"/>
                    <a:gd name="connsiteX16" fmla="*/ 162853 w 205980"/>
                    <a:gd name="connsiteY16" fmla="*/ 145152 h 209198"/>
                    <a:gd name="connsiteX17" fmla="*/ 172509 w 205980"/>
                    <a:gd name="connsiteY17" fmla="*/ 125519 h 209198"/>
                    <a:gd name="connsiteX18" fmla="*/ 203084 w 205980"/>
                    <a:gd name="connsiteY18" fmla="*/ 120048 h 209198"/>
                    <a:gd name="connsiteX19" fmla="*/ 203406 w 205980"/>
                    <a:gd name="connsiteY19" fmla="*/ 113933 h 209198"/>
                    <a:gd name="connsiteX20" fmla="*/ 203728 w 205980"/>
                    <a:gd name="connsiteY20" fmla="*/ 107818 h 209198"/>
                    <a:gd name="connsiteX21" fmla="*/ 204049 w 205980"/>
                    <a:gd name="connsiteY21" fmla="*/ 101703 h 209198"/>
                    <a:gd name="connsiteX22" fmla="*/ 174440 w 205980"/>
                    <a:gd name="connsiteY22" fmla="*/ 92048 h 209198"/>
                    <a:gd name="connsiteX23" fmla="*/ 167359 w 205980"/>
                    <a:gd name="connsiteY23" fmla="*/ 71128 h 209198"/>
                    <a:gd name="connsiteX24" fmla="*/ 185061 w 205980"/>
                    <a:gd name="connsiteY24" fmla="*/ 45702 h 209198"/>
                    <a:gd name="connsiteX25" fmla="*/ 180877 w 205980"/>
                    <a:gd name="connsiteY25" fmla="*/ 41196 h 209198"/>
                    <a:gd name="connsiteX26" fmla="*/ 176693 w 205980"/>
                    <a:gd name="connsiteY26" fmla="*/ 36690 h 209198"/>
                    <a:gd name="connsiteX27" fmla="*/ 172509 w 205980"/>
                    <a:gd name="connsiteY27" fmla="*/ 32184 h 209198"/>
                    <a:gd name="connsiteX28" fmla="*/ 144830 w 205980"/>
                    <a:gd name="connsiteY28" fmla="*/ 46346 h 209198"/>
                    <a:gd name="connsiteX29" fmla="*/ 124876 w 205980"/>
                    <a:gd name="connsiteY29" fmla="*/ 36368 h 209198"/>
                    <a:gd name="connsiteX30" fmla="*/ 119404 w 205980"/>
                    <a:gd name="connsiteY30" fmla="*/ 5793 h 209198"/>
                    <a:gd name="connsiteX31" fmla="*/ 113289 w 205980"/>
                    <a:gd name="connsiteY31" fmla="*/ 5471 h 209198"/>
                    <a:gd name="connsiteX32" fmla="*/ 107174 w 205980"/>
                    <a:gd name="connsiteY32" fmla="*/ 5150 h 209198"/>
                    <a:gd name="connsiteX33" fmla="*/ 101059 w 205980"/>
                    <a:gd name="connsiteY33" fmla="*/ 4828 h 209198"/>
                    <a:gd name="connsiteX34" fmla="*/ 91726 w 205980"/>
                    <a:gd name="connsiteY34" fmla="*/ 34116 h 209198"/>
                    <a:gd name="connsiteX35" fmla="*/ 70806 w 205980"/>
                    <a:gd name="connsiteY35" fmla="*/ 41196 h 209198"/>
                    <a:gd name="connsiteX36" fmla="*/ 45380 w 205980"/>
                    <a:gd name="connsiteY36" fmla="*/ 23495 h 209198"/>
                    <a:gd name="connsiteX37" fmla="*/ 40874 w 205980"/>
                    <a:gd name="connsiteY37" fmla="*/ 27679 h 209198"/>
                    <a:gd name="connsiteX38" fmla="*/ 36368 w 205980"/>
                    <a:gd name="connsiteY38" fmla="*/ 31863 h 209198"/>
                    <a:gd name="connsiteX39" fmla="*/ 31863 w 205980"/>
                    <a:gd name="connsiteY39" fmla="*/ 36047 h 209198"/>
                    <a:gd name="connsiteX40" fmla="*/ 46024 w 205980"/>
                    <a:gd name="connsiteY40" fmla="*/ 63403 h 209198"/>
                    <a:gd name="connsiteX41" fmla="*/ 36047 w 205980"/>
                    <a:gd name="connsiteY41" fmla="*/ 83358 h 209198"/>
                    <a:gd name="connsiteX42" fmla="*/ 5793 w 205980"/>
                    <a:gd name="connsiteY42" fmla="*/ 88829 h 209198"/>
                    <a:gd name="connsiteX43" fmla="*/ 5471 w 205980"/>
                    <a:gd name="connsiteY43" fmla="*/ 94944 h 209198"/>
                    <a:gd name="connsiteX44" fmla="*/ 5150 w 205980"/>
                    <a:gd name="connsiteY44" fmla="*/ 101059 h 209198"/>
                    <a:gd name="connsiteX45" fmla="*/ 4828 w 205980"/>
                    <a:gd name="connsiteY45" fmla="*/ 107174 h 209198"/>
                    <a:gd name="connsiteX46" fmla="*/ 34116 w 205980"/>
                    <a:gd name="connsiteY46" fmla="*/ 116508 h 209198"/>
                    <a:gd name="connsiteX47" fmla="*/ 41196 w 205980"/>
                    <a:gd name="connsiteY47" fmla="*/ 137428 h 209198"/>
                    <a:gd name="connsiteX48" fmla="*/ 23816 w 205980"/>
                    <a:gd name="connsiteY48" fmla="*/ 163175 h 20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5980" h="209198">
                      <a:moveTo>
                        <a:pt x="23816" y="163175"/>
                      </a:moveTo>
                      <a:lnTo>
                        <a:pt x="28000" y="167681"/>
                      </a:lnTo>
                      <a:lnTo>
                        <a:pt x="32184" y="172187"/>
                      </a:lnTo>
                      <a:lnTo>
                        <a:pt x="36368" y="176693"/>
                      </a:lnTo>
                      <a:lnTo>
                        <a:pt x="64047" y="162531"/>
                      </a:lnTo>
                      <a:cubicBezTo>
                        <a:pt x="70162" y="166715"/>
                        <a:pt x="76921" y="169934"/>
                        <a:pt x="83680" y="172187"/>
                      </a:cubicBezTo>
                      <a:lnTo>
                        <a:pt x="89151" y="202762"/>
                      </a:lnTo>
                      <a:lnTo>
                        <a:pt x="95266" y="203084"/>
                      </a:lnTo>
                      <a:lnTo>
                        <a:pt x="101381" y="203406"/>
                      </a:lnTo>
                      <a:lnTo>
                        <a:pt x="107496" y="204371"/>
                      </a:lnTo>
                      <a:lnTo>
                        <a:pt x="117151" y="174762"/>
                      </a:lnTo>
                      <a:cubicBezTo>
                        <a:pt x="124232" y="173474"/>
                        <a:pt x="131313" y="171221"/>
                        <a:pt x="137749" y="167681"/>
                      </a:cubicBezTo>
                      <a:lnTo>
                        <a:pt x="163497" y="185382"/>
                      </a:lnTo>
                      <a:lnTo>
                        <a:pt x="168003" y="181198"/>
                      </a:lnTo>
                      <a:lnTo>
                        <a:pt x="172509" y="177014"/>
                      </a:lnTo>
                      <a:lnTo>
                        <a:pt x="177015" y="172830"/>
                      </a:lnTo>
                      <a:lnTo>
                        <a:pt x="162853" y="145152"/>
                      </a:lnTo>
                      <a:cubicBezTo>
                        <a:pt x="167037" y="139037"/>
                        <a:pt x="170256" y="132278"/>
                        <a:pt x="172509" y="125519"/>
                      </a:cubicBezTo>
                      <a:lnTo>
                        <a:pt x="203084" y="120048"/>
                      </a:lnTo>
                      <a:lnTo>
                        <a:pt x="203406" y="113933"/>
                      </a:lnTo>
                      <a:lnTo>
                        <a:pt x="203728" y="107818"/>
                      </a:lnTo>
                      <a:lnTo>
                        <a:pt x="204049" y="101703"/>
                      </a:lnTo>
                      <a:lnTo>
                        <a:pt x="174440" y="92048"/>
                      </a:lnTo>
                      <a:cubicBezTo>
                        <a:pt x="173152" y="84967"/>
                        <a:pt x="170899" y="77886"/>
                        <a:pt x="167359" y="71128"/>
                      </a:cubicBezTo>
                      <a:lnTo>
                        <a:pt x="185061" y="45702"/>
                      </a:lnTo>
                      <a:lnTo>
                        <a:pt x="180877" y="41196"/>
                      </a:lnTo>
                      <a:lnTo>
                        <a:pt x="176693" y="36690"/>
                      </a:lnTo>
                      <a:lnTo>
                        <a:pt x="172509" y="32184"/>
                      </a:lnTo>
                      <a:lnTo>
                        <a:pt x="144830" y="46346"/>
                      </a:lnTo>
                      <a:cubicBezTo>
                        <a:pt x="138715" y="41840"/>
                        <a:pt x="131956" y="38621"/>
                        <a:pt x="124876" y="36368"/>
                      </a:cubicBezTo>
                      <a:lnTo>
                        <a:pt x="119404" y="5793"/>
                      </a:lnTo>
                      <a:lnTo>
                        <a:pt x="113289" y="5471"/>
                      </a:lnTo>
                      <a:lnTo>
                        <a:pt x="107174" y="5150"/>
                      </a:lnTo>
                      <a:lnTo>
                        <a:pt x="101059" y="4828"/>
                      </a:lnTo>
                      <a:lnTo>
                        <a:pt x="91726" y="34116"/>
                      </a:lnTo>
                      <a:cubicBezTo>
                        <a:pt x="84323" y="35403"/>
                        <a:pt x="77243" y="37656"/>
                        <a:pt x="70806" y="41196"/>
                      </a:cubicBezTo>
                      <a:lnTo>
                        <a:pt x="45380" y="23495"/>
                      </a:lnTo>
                      <a:lnTo>
                        <a:pt x="40874" y="27679"/>
                      </a:lnTo>
                      <a:lnTo>
                        <a:pt x="36368" y="31863"/>
                      </a:lnTo>
                      <a:lnTo>
                        <a:pt x="31863" y="36047"/>
                      </a:lnTo>
                      <a:lnTo>
                        <a:pt x="46024" y="63403"/>
                      </a:lnTo>
                      <a:cubicBezTo>
                        <a:pt x="41518" y="69518"/>
                        <a:pt x="38300" y="76277"/>
                        <a:pt x="36047" y="83358"/>
                      </a:cubicBezTo>
                      <a:lnTo>
                        <a:pt x="5793" y="88829"/>
                      </a:lnTo>
                      <a:lnTo>
                        <a:pt x="5471" y="94944"/>
                      </a:lnTo>
                      <a:lnTo>
                        <a:pt x="5150" y="101059"/>
                      </a:lnTo>
                      <a:lnTo>
                        <a:pt x="4828" y="107174"/>
                      </a:lnTo>
                      <a:lnTo>
                        <a:pt x="34116" y="116508"/>
                      </a:lnTo>
                      <a:cubicBezTo>
                        <a:pt x="35403" y="123588"/>
                        <a:pt x="37656" y="130669"/>
                        <a:pt x="41196" y="137428"/>
                      </a:cubicBezTo>
                      <a:lnTo>
                        <a:pt x="23816" y="163175"/>
                      </a:lnTo>
                      <a:close/>
                    </a:path>
                  </a:pathLst>
                </a:custGeom>
                <a:grp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00" name="Freeform: Shape 231">
                  <a:extLst>
                    <a:ext uri="{FF2B5EF4-FFF2-40B4-BE49-F238E27FC236}">
                      <a16:creationId xmlns:a16="http://schemas.microsoft.com/office/drawing/2014/main" id="{74147C7B-402F-379C-C2A4-9A16FF30A071}"/>
                    </a:ext>
                  </a:extLst>
                </p:cNvPr>
                <p:cNvSpPr/>
                <p:nvPr/>
              </p:nvSpPr>
              <p:spPr>
                <a:xfrm>
                  <a:off x="9886149" y="5470691"/>
                  <a:ext cx="174283" cy="174283"/>
                </a:xfrm>
                <a:custGeom>
                  <a:avLst/>
                  <a:gdLst>
                    <a:gd name="connsiteX0" fmla="*/ 84645 w 86898"/>
                    <a:gd name="connsiteY0" fmla="*/ 44736 h 86898"/>
                    <a:gd name="connsiteX1" fmla="*/ 44736 w 86898"/>
                    <a:gd name="connsiteY1" fmla="*/ 84645 h 86898"/>
                    <a:gd name="connsiteX2" fmla="*/ 4828 w 86898"/>
                    <a:gd name="connsiteY2" fmla="*/ 44736 h 86898"/>
                    <a:gd name="connsiteX3" fmla="*/ 44736 w 86898"/>
                    <a:gd name="connsiteY3" fmla="*/ 4828 h 86898"/>
                    <a:gd name="connsiteX4" fmla="*/ 84645 w 86898"/>
                    <a:gd name="connsiteY4" fmla="*/ 44736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98" h="86898">
                      <a:moveTo>
                        <a:pt x="84645" y="44736"/>
                      </a:moveTo>
                      <a:cubicBezTo>
                        <a:pt x="84645" y="66777"/>
                        <a:pt x="66777" y="84645"/>
                        <a:pt x="44736" y="84645"/>
                      </a:cubicBezTo>
                      <a:cubicBezTo>
                        <a:pt x="22695" y="84645"/>
                        <a:pt x="4828" y="66777"/>
                        <a:pt x="4828" y="44736"/>
                      </a:cubicBezTo>
                      <a:cubicBezTo>
                        <a:pt x="4828" y="22695"/>
                        <a:pt x="22695" y="4828"/>
                        <a:pt x="44736" y="4828"/>
                      </a:cubicBezTo>
                      <a:cubicBezTo>
                        <a:pt x="66777" y="4828"/>
                        <a:pt x="84645" y="22695"/>
                        <a:pt x="84645" y="44736"/>
                      </a:cubicBezTo>
                      <a:close/>
                    </a:path>
                  </a:pathLst>
                </a:custGeom>
                <a:grp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grpSp>
        </p:grpSp>
      </p:grpSp>
      <p:grpSp>
        <p:nvGrpSpPr>
          <p:cNvPr id="103" name="Group 102">
            <a:extLst>
              <a:ext uri="{FF2B5EF4-FFF2-40B4-BE49-F238E27FC236}">
                <a16:creationId xmlns:a16="http://schemas.microsoft.com/office/drawing/2014/main" id="{5CCFF305-F8B7-0196-696C-8859A1BA805E}"/>
              </a:ext>
            </a:extLst>
          </p:cNvPr>
          <p:cNvGrpSpPr/>
          <p:nvPr/>
        </p:nvGrpSpPr>
        <p:grpSpPr>
          <a:xfrm>
            <a:off x="10336164" y="4478076"/>
            <a:ext cx="1469870" cy="1884453"/>
            <a:chOff x="12142540" y="4856856"/>
            <a:chExt cx="1732076" cy="2425534"/>
          </a:xfrm>
        </p:grpSpPr>
        <p:sp>
          <p:nvSpPr>
            <p:cNvPr id="104" name="Rectangle 103">
              <a:extLst>
                <a:ext uri="{FF2B5EF4-FFF2-40B4-BE49-F238E27FC236}">
                  <a16:creationId xmlns:a16="http://schemas.microsoft.com/office/drawing/2014/main" id="{F1F18E74-B640-772B-52CC-BFFD2D5B39E8}"/>
                </a:ext>
              </a:extLst>
            </p:cNvPr>
            <p:cNvSpPr/>
            <p:nvPr/>
          </p:nvSpPr>
          <p:spPr bwMode="auto">
            <a:xfrm>
              <a:off x="12402812" y="5196451"/>
              <a:ext cx="1367870" cy="1151192"/>
            </a:xfrm>
            <a:prstGeom prst="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105" name="Group 104">
              <a:extLst>
                <a:ext uri="{FF2B5EF4-FFF2-40B4-BE49-F238E27FC236}">
                  <a16:creationId xmlns:a16="http://schemas.microsoft.com/office/drawing/2014/main" id="{BEDD29B8-3D4A-8158-C632-BB96C46370EB}"/>
                </a:ext>
              </a:extLst>
            </p:cNvPr>
            <p:cNvGrpSpPr/>
            <p:nvPr/>
          </p:nvGrpSpPr>
          <p:grpSpPr>
            <a:xfrm>
              <a:off x="12142540" y="4856856"/>
              <a:ext cx="1732076" cy="2425534"/>
              <a:chOff x="12142540" y="4856856"/>
              <a:chExt cx="1732076" cy="2425534"/>
            </a:xfrm>
          </p:grpSpPr>
          <p:sp>
            <p:nvSpPr>
              <p:cNvPr id="106" name="TextBox 105">
                <a:extLst>
                  <a:ext uri="{FF2B5EF4-FFF2-40B4-BE49-F238E27FC236}">
                    <a16:creationId xmlns:a16="http://schemas.microsoft.com/office/drawing/2014/main" id="{378FE666-BCB7-4AD7-4BE9-6B9716DA09C1}"/>
                  </a:ext>
                </a:extLst>
              </p:cNvPr>
              <p:cNvSpPr txBox="1"/>
              <p:nvPr/>
            </p:nvSpPr>
            <p:spPr>
              <a:xfrm>
                <a:off x="12201490" y="6331634"/>
                <a:ext cx="1556210" cy="950756"/>
              </a:xfrm>
              <a:prstGeom prst="rect">
                <a:avLst/>
              </a:prstGeom>
              <a:solidFill>
                <a:srgbClr val="232F3E"/>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1097234">
                  <a:defRPr/>
                </a:pPr>
                <a:r>
                  <a:rPr lang="en-US" sz="1400" dirty="0">
                    <a:solidFill>
                      <a:srgbClr val="FFFFFF"/>
                    </a:solidFill>
                    <a:sym typeface="Arial"/>
                  </a:rPr>
                  <a:t>AWS Professional Services</a:t>
                </a:r>
              </a:p>
            </p:txBody>
          </p:sp>
          <p:grpSp>
            <p:nvGrpSpPr>
              <p:cNvPr id="107" name="Graphic 52">
                <a:extLst>
                  <a:ext uri="{FF2B5EF4-FFF2-40B4-BE49-F238E27FC236}">
                    <a16:creationId xmlns:a16="http://schemas.microsoft.com/office/drawing/2014/main" id="{3FBACA14-17C0-A05A-FB03-33E4B91DA412}"/>
                  </a:ext>
                </a:extLst>
              </p:cNvPr>
              <p:cNvGrpSpPr/>
              <p:nvPr/>
            </p:nvGrpSpPr>
            <p:grpSpPr>
              <a:xfrm>
                <a:off x="12142540" y="4856856"/>
                <a:ext cx="1732076" cy="1732076"/>
                <a:chOff x="855350" y="2890588"/>
                <a:chExt cx="643689" cy="643689"/>
              </a:xfrm>
            </p:grpSpPr>
            <p:sp>
              <p:nvSpPr>
                <p:cNvPr id="108" name="Freeform: Shape 86">
                  <a:extLst>
                    <a:ext uri="{FF2B5EF4-FFF2-40B4-BE49-F238E27FC236}">
                      <a16:creationId xmlns:a16="http://schemas.microsoft.com/office/drawing/2014/main" id="{48DF1CC4-8545-CE19-E786-CD0606B91C52}"/>
                    </a:ext>
                  </a:extLst>
                </p:cNvPr>
                <p:cNvSpPr/>
                <p:nvPr/>
              </p:nvSpPr>
              <p:spPr>
                <a:xfrm>
                  <a:off x="1056503" y="3128431"/>
                  <a:ext cx="9655" cy="212417"/>
                </a:xfrm>
                <a:custGeom>
                  <a:avLst/>
                  <a:gdLst>
                    <a:gd name="connsiteX0" fmla="*/ 4828 w 9655"/>
                    <a:gd name="connsiteY0" fmla="*/ 210164 h 212417"/>
                    <a:gd name="connsiteX1" fmla="*/ 4828 w 9655"/>
                    <a:gd name="connsiteY1" fmla="*/ 4828 h 212417"/>
                  </a:gdLst>
                  <a:ahLst/>
                  <a:cxnLst>
                    <a:cxn ang="0">
                      <a:pos x="connsiteX0" y="connsiteY0"/>
                    </a:cxn>
                    <a:cxn ang="0">
                      <a:pos x="connsiteX1" y="connsiteY1"/>
                    </a:cxn>
                  </a:cxnLst>
                  <a:rect l="l" t="t" r="r" b="b"/>
                  <a:pathLst>
                    <a:path w="9655" h="212417">
                      <a:moveTo>
                        <a:pt x="4828" y="210164"/>
                      </a:moveTo>
                      <a:lnTo>
                        <a:pt x="4828"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09" name="Freeform: Shape 87">
                  <a:extLst>
                    <a:ext uri="{FF2B5EF4-FFF2-40B4-BE49-F238E27FC236}">
                      <a16:creationId xmlns:a16="http://schemas.microsoft.com/office/drawing/2014/main" id="{B6B10A69-D066-C46E-73BA-8A2C686CB84B}"/>
                    </a:ext>
                  </a:extLst>
                </p:cNvPr>
                <p:cNvSpPr/>
                <p:nvPr/>
              </p:nvSpPr>
              <p:spPr>
                <a:xfrm>
                  <a:off x="1293380" y="3130362"/>
                  <a:ext cx="9655" cy="209199"/>
                </a:xfrm>
                <a:custGeom>
                  <a:avLst/>
                  <a:gdLst>
                    <a:gd name="connsiteX0" fmla="*/ 4828 w 9655"/>
                    <a:gd name="connsiteY0" fmla="*/ 4828 h 209198"/>
                    <a:gd name="connsiteX1" fmla="*/ 4828 w 9655"/>
                    <a:gd name="connsiteY1" fmla="*/ 206946 h 209198"/>
                  </a:gdLst>
                  <a:ahLst/>
                  <a:cxnLst>
                    <a:cxn ang="0">
                      <a:pos x="connsiteX0" y="connsiteY0"/>
                    </a:cxn>
                    <a:cxn ang="0">
                      <a:pos x="connsiteX1" y="connsiteY1"/>
                    </a:cxn>
                  </a:cxnLst>
                  <a:rect l="l" t="t" r="r" b="b"/>
                  <a:pathLst>
                    <a:path w="9655" h="209198">
                      <a:moveTo>
                        <a:pt x="4828" y="4828"/>
                      </a:moveTo>
                      <a:lnTo>
                        <a:pt x="4828" y="206946"/>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10" name="Freeform: Shape 88">
                  <a:extLst>
                    <a:ext uri="{FF2B5EF4-FFF2-40B4-BE49-F238E27FC236}">
                      <a16:creationId xmlns:a16="http://schemas.microsoft.com/office/drawing/2014/main" id="{017CDD76-7D98-91F0-A956-15BBF2AF4B30}"/>
                    </a:ext>
                  </a:extLst>
                </p:cNvPr>
                <p:cNvSpPr/>
                <p:nvPr/>
              </p:nvSpPr>
              <p:spPr>
                <a:xfrm>
                  <a:off x="1075492" y="3130362"/>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11" name="Freeform: Shape 89">
                  <a:extLst>
                    <a:ext uri="{FF2B5EF4-FFF2-40B4-BE49-F238E27FC236}">
                      <a16:creationId xmlns:a16="http://schemas.microsoft.com/office/drawing/2014/main" id="{38B45AD0-10FA-E2A9-8893-BE0D837E1DB5}"/>
                    </a:ext>
                  </a:extLst>
                </p:cNvPr>
                <p:cNvSpPr/>
                <p:nvPr/>
              </p:nvSpPr>
              <p:spPr>
                <a:xfrm>
                  <a:off x="1148550" y="3130362"/>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12" name="Freeform: Shape 90">
                  <a:extLst>
                    <a:ext uri="{FF2B5EF4-FFF2-40B4-BE49-F238E27FC236}">
                      <a16:creationId xmlns:a16="http://schemas.microsoft.com/office/drawing/2014/main" id="{5B336F34-E159-9438-6CD6-B9810F638FF7}"/>
                    </a:ext>
                  </a:extLst>
                </p:cNvPr>
                <p:cNvSpPr/>
                <p:nvPr/>
              </p:nvSpPr>
              <p:spPr>
                <a:xfrm>
                  <a:off x="1221931" y="3130362"/>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13" name="Freeform: Shape 91">
                  <a:extLst>
                    <a:ext uri="{FF2B5EF4-FFF2-40B4-BE49-F238E27FC236}">
                      <a16:creationId xmlns:a16="http://schemas.microsoft.com/office/drawing/2014/main" id="{6DF7752A-2D34-8A74-F60D-18DA2DF0C931}"/>
                    </a:ext>
                  </a:extLst>
                </p:cNvPr>
                <p:cNvSpPr/>
                <p:nvPr/>
              </p:nvSpPr>
              <p:spPr>
                <a:xfrm>
                  <a:off x="1075492" y="3202133"/>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14" name="Freeform: Shape 92">
                  <a:extLst>
                    <a:ext uri="{FF2B5EF4-FFF2-40B4-BE49-F238E27FC236}">
                      <a16:creationId xmlns:a16="http://schemas.microsoft.com/office/drawing/2014/main" id="{7FCAE62F-F8AF-A8A6-4F53-634A623503B7}"/>
                    </a:ext>
                  </a:extLst>
                </p:cNvPr>
                <p:cNvSpPr/>
                <p:nvPr/>
              </p:nvSpPr>
              <p:spPr>
                <a:xfrm>
                  <a:off x="1148550" y="3202133"/>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15" name="Freeform: Shape 93">
                  <a:extLst>
                    <a:ext uri="{FF2B5EF4-FFF2-40B4-BE49-F238E27FC236}">
                      <a16:creationId xmlns:a16="http://schemas.microsoft.com/office/drawing/2014/main" id="{FE9D9081-EED5-6AB0-78C1-910646312AB9}"/>
                    </a:ext>
                  </a:extLst>
                </p:cNvPr>
                <p:cNvSpPr/>
                <p:nvPr/>
              </p:nvSpPr>
              <p:spPr>
                <a:xfrm>
                  <a:off x="1221931" y="3202133"/>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16" name="Freeform: Shape 94">
                  <a:extLst>
                    <a:ext uri="{FF2B5EF4-FFF2-40B4-BE49-F238E27FC236}">
                      <a16:creationId xmlns:a16="http://schemas.microsoft.com/office/drawing/2014/main" id="{21D4F074-D594-2A18-30FB-817A307B0555}"/>
                    </a:ext>
                  </a:extLst>
                </p:cNvPr>
                <p:cNvSpPr/>
                <p:nvPr/>
              </p:nvSpPr>
              <p:spPr>
                <a:xfrm>
                  <a:off x="1075492" y="3276158"/>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17" name="Freeform: Shape 95">
                  <a:extLst>
                    <a:ext uri="{FF2B5EF4-FFF2-40B4-BE49-F238E27FC236}">
                      <a16:creationId xmlns:a16="http://schemas.microsoft.com/office/drawing/2014/main" id="{2D13CDE8-89B1-530B-C7FA-9202D4E3D752}"/>
                    </a:ext>
                  </a:extLst>
                </p:cNvPr>
                <p:cNvSpPr/>
                <p:nvPr/>
              </p:nvSpPr>
              <p:spPr>
                <a:xfrm>
                  <a:off x="1148550" y="3276158"/>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18" name="Freeform: Shape 96">
                  <a:extLst>
                    <a:ext uri="{FF2B5EF4-FFF2-40B4-BE49-F238E27FC236}">
                      <a16:creationId xmlns:a16="http://schemas.microsoft.com/office/drawing/2014/main" id="{C803A015-F9F3-C9AB-6DE4-59D549A1B3F9}"/>
                    </a:ext>
                  </a:extLst>
                </p:cNvPr>
                <p:cNvSpPr/>
                <p:nvPr/>
              </p:nvSpPr>
              <p:spPr>
                <a:xfrm>
                  <a:off x="1221931" y="3276158"/>
                  <a:ext cx="57932" cy="57932"/>
                </a:xfrm>
                <a:custGeom>
                  <a:avLst/>
                  <a:gdLst>
                    <a:gd name="connsiteX0" fmla="*/ 4828 w 57932"/>
                    <a:gd name="connsiteY0" fmla="*/ 4828 h 57932"/>
                    <a:gd name="connsiteX1" fmla="*/ 56001 w 57932"/>
                    <a:gd name="connsiteY1" fmla="*/ 4828 h 57932"/>
                    <a:gd name="connsiteX2" fmla="*/ 56001 w 57932"/>
                    <a:gd name="connsiteY2" fmla="*/ 56001 h 57932"/>
                    <a:gd name="connsiteX3" fmla="*/ 4828 w 57932"/>
                    <a:gd name="connsiteY3" fmla="*/ 56001 h 57932"/>
                  </a:gdLst>
                  <a:ahLst/>
                  <a:cxnLst>
                    <a:cxn ang="0">
                      <a:pos x="connsiteX0" y="connsiteY0"/>
                    </a:cxn>
                    <a:cxn ang="0">
                      <a:pos x="connsiteX1" y="connsiteY1"/>
                    </a:cxn>
                    <a:cxn ang="0">
                      <a:pos x="connsiteX2" y="connsiteY2"/>
                    </a:cxn>
                    <a:cxn ang="0">
                      <a:pos x="connsiteX3" y="connsiteY3"/>
                    </a:cxn>
                  </a:cxnLst>
                  <a:rect l="l" t="t" r="r" b="b"/>
                  <a:pathLst>
                    <a:path w="57932" h="57932">
                      <a:moveTo>
                        <a:pt x="4828" y="4828"/>
                      </a:moveTo>
                      <a:lnTo>
                        <a:pt x="56001" y="4828"/>
                      </a:lnTo>
                      <a:lnTo>
                        <a:pt x="56001" y="56001"/>
                      </a:lnTo>
                      <a:lnTo>
                        <a:pt x="4828" y="56001"/>
                      </a:ln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19" name="Freeform: Shape 97">
                  <a:extLst>
                    <a:ext uri="{FF2B5EF4-FFF2-40B4-BE49-F238E27FC236}">
                      <a16:creationId xmlns:a16="http://schemas.microsoft.com/office/drawing/2014/main" id="{6A3FDFE0-AC67-D0D2-8308-49D5B9E5C382}"/>
                    </a:ext>
                  </a:extLst>
                </p:cNvPr>
                <p:cNvSpPr/>
                <p:nvPr/>
              </p:nvSpPr>
              <p:spPr>
                <a:xfrm>
                  <a:off x="1045882" y="3037349"/>
                  <a:ext cx="267131" cy="83680"/>
                </a:xfrm>
                <a:custGeom>
                  <a:avLst/>
                  <a:gdLst>
                    <a:gd name="connsiteX0" fmla="*/ 224647 w 267130"/>
                    <a:gd name="connsiteY0" fmla="*/ 28966 h 83679"/>
                    <a:gd name="connsiteX1" fmla="*/ 224647 w 267130"/>
                    <a:gd name="connsiteY1" fmla="*/ 4828 h 83679"/>
                    <a:gd name="connsiteX2" fmla="*/ 42805 w 267130"/>
                    <a:gd name="connsiteY2" fmla="*/ 4828 h 83679"/>
                    <a:gd name="connsiteX3" fmla="*/ 42805 w 267130"/>
                    <a:gd name="connsiteY3" fmla="*/ 28966 h 83679"/>
                    <a:gd name="connsiteX4" fmla="*/ 4828 w 267130"/>
                    <a:gd name="connsiteY4" fmla="*/ 28966 h 83679"/>
                    <a:gd name="connsiteX5" fmla="*/ 4828 w 267130"/>
                    <a:gd name="connsiteY5" fmla="*/ 79174 h 83679"/>
                    <a:gd name="connsiteX6" fmla="*/ 262947 w 267130"/>
                    <a:gd name="connsiteY6" fmla="*/ 79174 h 83679"/>
                    <a:gd name="connsiteX7" fmla="*/ 262947 w 267130"/>
                    <a:gd name="connsiteY7" fmla="*/ 28966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130" h="83679">
                      <a:moveTo>
                        <a:pt x="224647" y="28966"/>
                      </a:moveTo>
                      <a:lnTo>
                        <a:pt x="224647" y="4828"/>
                      </a:lnTo>
                      <a:lnTo>
                        <a:pt x="42805" y="4828"/>
                      </a:lnTo>
                      <a:lnTo>
                        <a:pt x="42805" y="28966"/>
                      </a:lnTo>
                      <a:lnTo>
                        <a:pt x="4828" y="28966"/>
                      </a:lnTo>
                      <a:lnTo>
                        <a:pt x="4828" y="79174"/>
                      </a:lnTo>
                      <a:lnTo>
                        <a:pt x="262947" y="79174"/>
                      </a:lnTo>
                      <a:lnTo>
                        <a:pt x="262947" y="28966"/>
                      </a:ln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20" name="Freeform: Shape 98">
                  <a:extLst>
                    <a:ext uri="{FF2B5EF4-FFF2-40B4-BE49-F238E27FC236}">
                      <a16:creationId xmlns:a16="http://schemas.microsoft.com/office/drawing/2014/main" id="{1823EF29-673F-ECF8-CB73-226C650B4286}"/>
                    </a:ext>
                  </a:extLst>
                </p:cNvPr>
                <p:cNvSpPr/>
                <p:nvPr/>
              </p:nvSpPr>
              <p:spPr>
                <a:xfrm>
                  <a:off x="1243816" y="3061487"/>
                  <a:ext cx="61150" cy="9655"/>
                </a:xfrm>
                <a:custGeom>
                  <a:avLst/>
                  <a:gdLst>
                    <a:gd name="connsiteX0" fmla="*/ 4828 w 61150"/>
                    <a:gd name="connsiteY0" fmla="*/ 4828 h 9655"/>
                    <a:gd name="connsiteX1" fmla="*/ 56645 w 61150"/>
                    <a:gd name="connsiteY1" fmla="*/ 4828 h 9655"/>
                  </a:gdLst>
                  <a:ahLst/>
                  <a:cxnLst>
                    <a:cxn ang="0">
                      <a:pos x="connsiteX0" y="connsiteY0"/>
                    </a:cxn>
                    <a:cxn ang="0">
                      <a:pos x="connsiteX1" y="connsiteY1"/>
                    </a:cxn>
                  </a:cxnLst>
                  <a:rect l="l" t="t" r="r" b="b"/>
                  <a:pathLst>
                    <a:path w="61150" h="9655">
                      <a:moveTo>
                        <a:pt x="4828" y="4828"/>
                      </a:moveTo>
                      <a:lnTo>
                        <a:pt x="56645"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21" name="Freeform: Shape 99">
                  <a:extLst>
                    <a:ext uri="{FF2B5EF4-FFF2-40B4-BE49-F238E27FC236}">
                      <a16:creationId xmlns:a16="http://schemas.microsoft.com/office/drawing/2014/main" id="{E4715C17-EE48-A652-03EE-2C46BBD362D6}"/>
                    </a:ext>
                  </a:extLst>
                </p:cNvPr>
                <p:cNvSpPr/>
                <p:nvPr/>
              </p:nvSpPr>
              <p:spPr>
                <a:xfrm>
                  <a:off x="1075170" y="3061487"/>
                  <a:ext cx="131956" cy="9655"/>
                </a:xfrm>
                <a:custGeom>
                  <a:avLst/>
                  <a:gdLst>
                    <a:gd name="connsiteX0" fmla="*/ 4828 w 131956"/>
                    <a:gd name="connsiteY0" fmla="*/ 4828 h 9655"/>
                    <a:gd name="connsiteX1" fmla="*/ 129381 w 131956"/>
                    <a:gd name="connsiteY1" fmla="*/ 4828 h 9655"/>
                  </a:gdLst>
                  <a:ahLst/>
                  <a:cxnLst>
                    <a:cxn ang="0">
                      <a:pos x="connsiteX0" y="connsiteY0"/>
                    </a:cxn>
                    <a:cxn ang="0">
                      <a:pos x="connsiteX1" y="connsiteY1"/>
                    </a:cxn>
                  </a:cxnLst>
                  <a:rect l="l" t="t" r="r" b="b"/>
                  <a:pathLst>
                    <a:path w="131956" h="9655">
                      <a:moveTo>
                        <a:pt x="4828" y="4828"/>
                      </a:moveTo>
                      <a:lnTo>
                        <a:pt x="129381" y="4828"/>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22" name="Freeform: Shape 100">
                  <a:extLst>
                    <a:ext uri="{FF2B5EF4-FFF2-40B4-BE49-F238E27FC236}">
                      <a16:creationId xmlns:a16="http://schemas.microsoft.com/office/drawing/2014/main" id="{8B9ADC78-3B90-51A9-62A5-87D0492B588B}"/>
                    </a:ext>
                  </a:extLst>
                </p:cNvPr>
                <p:cNvSpPr/>
                <p:nvPr/>
              </p:nvSpPr>
              <p:spPr>
                <a:xfrm>
                  <a:off x="1045882" y="3381401"/>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23" name="Freeform: Shape 101">
                  <a:extLst>
                    <a:ext uri="{FF2B5EF4-FFF2-40B4-BE49-F238E27FC236}">
                      <a16:creationId xmlns:a16="http://schemas.microsoft.com/office/drawing/2014/main" id="{1E386DD5-0BBF-F579-F1ED-8ECD0CAAA832}"/>
                    </a:ext>
                  </a:extLst>
                </p:cNvPr>
                <p:cNvSpPr/>
                <p:nvPr/>
              </p:nvSpPr>
              <p:spPr>
                <a:xfrm>
                  <a:off x="1045882" y="3348573"/>
                  <a:ext cx="267131" cy="41840"/>
                </a:xfrm>
                <a:custGeom>
                  <a:avLst/>
                  <a:gdLst>
                    <a:gd name="connsiteX0" fmla="*/ 4828 w 267130"/>
                    <a:gd name="connsiteY0" fmla="*/ 4828 h 41839"/>
                    <a:gd name="connsiteX1" fmla="*/ 262947 w 267130"/>
                    <a:gd name="connsiteY1" fmla="*/ 4828 h 41839"/>
                    <a:gd name="connsiteX2" fmla="*/ 262947 w 267130"/>
                    <a:gd name="connsiteY2" fmla="*/ 37656 h 41839"/>
                    <a:gd name="connsiteX3" fmla="*/ 4828 w 267130"/>
                    <a:gd name="connsiteY3" fmla="*/ 37656 h 41839"/>
                  </a:gdLst>
                  <a:ahLst/>
                  <a:cxnLst>
                    <a:cxn ang="0">
                      <a:pos x="connsiteX0" y="connsiteY0"/>
                    </a:cxn>
                    <a:cxn ang="0">
                      <a:pos x="connsiteX1" y="connsiteY1"/>
                    </a:cxn>
                    <a:cxn ang="0">
                      <a:pos x="connsiteX2" y="connsiteY2"/>
                    </a:cxn>
                    <a:cxn ang="0">
                      <a:pos x="connsiteX3" y="connsiteY3"/>
                    </a:cxn>
                  </a:cxnLst>
                  <a:rect l="l" t="t" r="r" b="b"/>
                  <a:pathLst>
                    <a:path w="267130" h="41839">
                      <a:moveTo>
                        <a:pt x="4828" y="4828"/>
                      </a:moveTo>
                      <a:lnTo>
                        <a:pt x="262947" y="4828"/>
                      </a:lnTo>
                      <a:lnTo>
                        <a:pt x="262947" y="37656"/>
                      </a:lnTo>
                      <a:lnTo>
                        <a:pt x="4828" y="37656"/>
                      </a:lnTo>
                      <a:close/>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grpSp>
        </p:grpSp>
      </p:grpSp>
      <p:grpSp>
        <p:nvGrpSpPr>
          <p:cNvPr id="124" name="Group 123">
            <a:extLst>
              <a:ext uri="{FF2B5EF4-FFF2-40B4-BE49-F238E27FC236}">
                <a16:creationId xmlns:a16="http://schemas.microsoft.com/office/drawing/2014/main" id="{B7BC45D3-9A08-6938-B6EE-9570ABB505F5}"/>
              </a:ext>
            </a:extLst>
          </p:cNvPr>
          <p:cNvGrpSpPr/>
          <p:nvPr/>
        </p:nvGrpSpPr>
        <p:grpSpPr>
          <a:xfrm>
            <a:off x="4472579" y="4381086"/>
            <a:ext cx="1424135" cy="1327192"/>
            <a:chOff x="879974" y="5310671"/>
            <a:chExt cx="1760638" cy="1685456"/>
          </a:xfrm>
        </p:grpSpPr>
        <p:grpSp>
          <p:nvGrpSpPr>
            <p:cNvPr id="125" name="Group 124">
              <a:extLst>
                <a:ext uri="{FF2B5EF4-FFF2-40B4-BE49-F238E27FC236}">
                  <a16:creationId xmlns:a16="http://schemas.microsoft.com/office/drawing/2014/main" id="{F1A1E902-F6BD-C32C-6F9B-128AE7185365}"/>
                </a:ext>
              </a:extLst>
            </p:cNvPr>
            <p:cNvGrpSpPr/>
            <p:nvPr/>
          </p:nvGrpSpPr>
          <p:grpSpPr>
            <a:xfrm>
              <a:off x="879974" y="5310671"/>
              <a:ext cx="1760638" cy="1311168"/>
              <a:chOff x="879974" y="5310671"/>
              <a:chExt cx="1760638" cy="1311168"/>
            </a:xfrm>
          </p:grpSpPr>
          <p:sp>
            <p:nvSpPr>
              <p:cNvPr id="127" name="Rectangle 126">
                <a:extLst>
                  <a:ext uri="{FF2B5EF4-FFF2-40B4-BE49-F238E27FC236}">
                    <a16:creationId xmlns:a16="http://schemas.microsoft.com/office/drawing/2014/main" id="{D7336380-D672-749D-98E9-F2367617087A}"/>
                  </a:ext>
                </a:extLst>
              </p:cNvPr>
              <p:cNvSpPr/>
              <p:nvPr/>
            </p:nvSpPr>
            <p:spPr bwMode="auto">
              <a:xfrm>
                <a:off x="1876425" y="6388521"/>
                <a:ext cx="340519" cy="186992"/>
              </a:xfrm>
              <a:prstGeom prst="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128" name="Rectangle 127">
                <a:extLst>
                  <a:ext uri="{FF2B5EF4-FFF2-40B4-BE49-F238E27FC236}">
                    <a16:creationId xmlns:a16="http://schemas.microsoft.com/office/drawing/2014/main" id="{4586A285-3247-896A-BF75-D619633133F9}"/>
                  </a:ext>
                </a:extLst>
              </p:cNvPr>
              <p:cNvSpPr/>
              <p:nvPr/>
            </p:nvSpPr>
            <p:spPr bwMode="auto">
              <a:xfrm>
                <a:off x="879974" y="5310671"/>
                <a:ext cx="1367870" cy="1151580"/>
              </a:xfrm>
              <a:prstGeom prst="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129" name="Group 128">
                <a:extLst>
                  <a:ext uri="{FF2B5EF4-FFF2-40B4-BE49-F238E27FC236}">
                    <a16:creationId xmlns:a16="http://schemas.microsoft.com/office/drawing/2014/main" id="{0FF21264-E5BD-449A-7CE8-89A0664A777B}"/>
                  </a:ext>
                </a:extLst>
              </p:cNvPr>
              <p:cNvGrpSpPr/>
              <p:nvPr/>
            </p:nvGrpSpPr>
            <p:grpSpPr>
              <a:xfrm>
                <a:off x="1057245" y="5440711"/>
                <a:ext cx="1583367" cy="1181128"/>
                <a:chOff x="2495456" y="4821721"/>
                <a:chExt cx="1745065" cy="1301748"/>
              </a:xfrm>
            </p:grpSpPr>
            <p:sp>
              <p:nvSpPr>
                <p:cNvPr id="130" name="Freeform: Shape 169">
                  <a:extLst>
                    <a:ext uri="{FF2B5EF4-FFF2-40B4-BE49-F238E27FC236}">
                      <a16:creationId xmlns:a16="http://schemas.microsoft.com/office/drawing/2014/main" id="{48F3E9BF-7D62-6E45-9DE6-1866F74E7264}"/>
                    </a:ext>
                  </a:extLst>
                </p:cNvPr>
                <p:cNvSpPr/>
                <p:nvPr/>
              </p:nvSpPr>
              <p:spPr>
                <a:xfrm>
                  <a:off x="2495456" y="4821721"/>
                  <a:ext cx="1406959" cy="962110"/>
                </a:xfrm>
                <a:custGeom>
                  <a:avLst/>
                  <a:gdLst>
                    <a:gd name="connsiteX0" fmla="*/ 292810 w 437708"/>
                    <a:gd name="connsiteY0" fmla="*/ 294488 h 299315"/>
                    <a:gd name="connsiteX1" fmla="*/ 74922 w 437708"/>
                    <a:gd name="connsiteY1" fmla="*/ 294488 h 299315"/>
                    <a:gd name="connsiteX2" fmla="*/ 5725 w 437708"/>
                    <a:gd name="connsiteY2" fmla="*/ 227544 h 299315"/>
                    <a:gd name="connsiteX3" fmla="*/ 67519 w 437708"/>
                    <a:gd name="connsiteY3" fmla="*/ 133887 h 299315"/>
                    <a:gd name="connsiteX4" fmla="*/ 182096 w 437708"/>
                    <a:gd name="connsiteY4" fmla="*/ 4828 h 299315"/>
                    <a:gd name="connsiteX5" fmla="*/ 294098 w 437708"/>
                    <a:gd name="connsiteY5" fmla="*/ 92048 h 299315"/>
                    <a:gd name="connsiteX6" fmla="*/ 339478 w 437708"/>
                    <a:gd name="connsiteY6" fmla="*/ 73059 h 299315"/>
                    <a:gd name="connsiteX7" fmla="*/ 382605 w 437708"/>
                    <a:gd name="connsiteY7" fmla="*/ 132600 h 299315"/>
                    <a:gd name="connsiteX8" fmla="*/ 434422 w 437708"/>
                    <a:gd name="connsiteY8" fmla="*/ 155451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708" h="299315">
                      <a:moveTo>
                        <a:pt x="292810" y="294488"/>
                      </a:moveTo>
                      <a:lnTo>
                        <a:pt x="74922" y="294488"/>
                      </a:lnTo>
                      <a:cubicBezTo>
                        <a:pt x="14737" y="283545"/>
                        <a:pt x="5725" y="227544"/>
                        <a:pt x="5725" y="227544"/>
                      </a:cubicBezTo>
                      <a:cubicBezTo>
                        <a:pt x="-3930" y="146117"/>
                        <a:pt x="67519" y="133887"/>
                        <a:pt x="67519" y="133887"/>
                      </a:cubicBezTo>
                      <a:cubicBezTo>
                        <a:pt x="60760" y="84323"/>
                        <a:pt x="97451" y="4828"/>
                        <a:pt x="182096" y="4828"/>
                      </a:cubicBezTo>
                      <a:cubicBezTo>
                        <a:pt x="277684" y="4828"/>
                        <a:pt x="294098" y="92048"/>
                        <a:pt x="294098" y="92048"/>
                      </a:cubicBezTo>
                      <a:cubicBezTo>
                        <a:pt x="311155" y="66300"/>
                        <a:pt x="339478" y="73059"/>
                        <a:pt x="339478" y="73059"/>
                      </a:cubicBezTo>
                      <a:cubicBezTo>
                        <a:pt x="381961" y="81427"/>
                        <a:pt x="382605" y="132600"/>
                        <a:pt x="382605" y="132600"/>
                      </a:cubicBezTo>
                      <a:cubicBezTo>
                        <a:pt x="382605" y="132600"/>
                        <a:pt x="413180" y="135175"/>
                        <a:pt x="434422" y="155451"/>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grpSp>
              <p:nvGrpSpPr>
                <p:cNvPr id="131" name="Graphic 268">
                  <a:extLst>
                    <a:ext uri="{FF2B5EF4-FFF2-40B4-BE49-F238E27FC236}">
                      <a16:creationId xmlns:a16="http://schemas.microsoft.com/office/drawing/2014/main" id="{33E835FA-34F9-B152-E51E-5338192B7E78}"/>
                    </a:ext>
                  </a:extLst>
                </p:cNvPr>
                <p:cNvGrpSpPr/>
                <p:nvPr/>
              </p:nvGrpSpPr>
              <p:grpSpPr>
                <a:xfrm>
                  <a:off x="3365013" y="5247961"/>
                  <a:ext cx="875508" cy="875508"/>
                  <a:chOff x="4482890" y="6177234"/>
                  <a:chExt cx="643689" cy="643689"/>
                </a:xfrm>
              </p:grpSpPr>
              <p:sp>
                <p:nvSpPr>
                  <p:cNvPr id="132" name="Freeform: Shape 174">
                    <a:extLst>
                      <a:ext uri="{FF2B5EF4-FFF2-40B4-BE49-F238E27FC236}">
                        <a16:creationId xmlns:a16="http://schemas.microsoft.com/office/drawing/2014/main" id="{B58E4527-D376-9ECE-4E01-43CC232E0300}"/>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33" name="Freeform: Shape 175">
                    <a:extLst>
                      <a:ext uri="{FF2B5EF4-FFF2-40B4-BE49-F238E27FC236}">
                        <a16:creationId xmlns:a16="http://schemas.microsoft.com/office/drawing/2014/main" id="{4389EA88-0EA9-B2C6-1B6F-4B7C81FB4999}"/>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34" name="Freeform: Shape 176">
                    <a:extLst>
                      <a:ext uri="{FF2B5EF4-FFF2-40B4-BE49-F238E27FC236}">
                        <a16:creationId xmlns:a16="http://schemas.microsoft.com/office/drawing/2014/main" id="{DEA81C70-B6B4-FFDD-9E96-9B8B54BA5D32}"/>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35" name="Freeform: Shape 177">
                    <a:extLst>
                      <a:ext uri="{FF2B5EF4-FFF2-40B4-BE49-F238E27FC236}">
                        <a16:creationId xmlns:a16="http://schemas.microsoft.com/office/drawing/2014/main" id="{554D790E-44F3-06D3-7C86-5ED7C85D475E}"/>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rgbClr val="232F3E"/>
                  </a:solidFill>
                  <a:ln w="19050" cap="flat">
                    <a:solidFill>
                      <a:schemeClr val="tx1"/>
                    </a:solidFill>
                    <a:prstDash val="solid"/>
                    <a:miter/>
                  </a:ln>
                </p:spPr>
                <p:txBody>
                  <a:bodyPr rtlCol="0" anchor="ctr"/>
                  <a:lstStyle/>
                  <a:p>
                    <a:pPr defTabSz="1097234">
                      <a:defRPr/>
                    </a:pPr>
                    <a:endParaRPr lang="en-US" sz="2118" dirty="0">
                      <a:solidFill>
                        <a:srgbClr val="FFFFFF"/>
                      </a:solidFill>
                    </a:endParaRPr>
                  </a:p>
                </p:txBody>
              </p:sp>
              <p:sp>
                <p:nvSpPr>
                  <p:cNvPr id="136" name="Freeform: Shape 178">
                    <a:extLst>
                      <a:ext uri="{FF2B5EF4-FFF2-40B4-BE49-F238E27FC236}">
                        <a16:creationId xmlns:a16="http://schemas.microsoft.com/office/drawing/2014/main" id="{C146F2C2-149E-B981-0524-5E4B39170173}"/>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37" name="Freeform: Shape 179">
                    <a:extLst>
                      <a:ext uri="{FF2B5EF4-FFF2-40B4-BE49-F238E27FC236}">
                        <a16:creationId xmlns:a16="http://schemas.microsoft.com/office/drawing/2014/main" id="{29847FE8-6EFE-62CE-5707-082D7DF84092}"/>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38" name="Freeform: Shape 180">
                    <a:extLst>
                      <a:ext uri="{FF2B5EF4-FFF2-40B4-BE49-F238E27FC236}">
                        <a16:creationId xmlns:a16="http://schemas.microsoft.com/office/drawing/2014/main" id="{B4BD7F3A-097C-0BD3-1AAC-0CB08F0E6C30}"/>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39" name="Freeform: Shape 181">
                    <a:extLst>
                      <a:ext uri="{FF2B5EF4-FFF2-40B4-BE49-F238E27FC236}">
                        <a16:creationId xmlns:a16="http://schemas.microsoft.com/office/drawing/2014/main" id="{A3252B22-FBC8-9FC6-6C3F-3E626F31641E}"/>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rgbClr val="232F3E"/>
                  </a:solidFill>
                  <a:ln w="19050" cap="flat">
                    <a:solidFill>
                      <a:schemeClr val="tx1"/>
                    </a:solidFill>
                    <a:prstDash val="solid"/>
                    <a:miter/>
                  </a:ln>
                </p:spPr>
                <p:txBody>
                  <a:bodyPr rtlCol="0" anchor="ctr"/>
                  <a:lstStyle/>
                  <a:p>
                    <a:pPr defTabSz="1097234">
                      <a:defRPr/>
                    </a:pPr>
                    <a:endParaRPr lang="en-US" sz="2118" dirty="0">
                      <a:solidFill>
                        <a:srgbClr val="FFFFFF"/>
                      </a:solidFill>
                    </a:endParaRPr>
                  </a:p>
                </p:txBody>
              </p:sp>
              <p:sp>
                <p:nvSpPr>
                  <p:cNvPr id="140" name="Freeform: Shape 182">
                    <a:extLst>
                      <a:ext uri="{FF2B5EF4-FFF2-40B4-BE49-F238E27FC236}">
                        <a16:creationId xmlns:a16="http://schemas.microsoft.com/office/drawing/2014/main" id="{B86118E1-28C8-3AE4-818C-24CDD055326E}"/>
                      </a:ext>
                    </a:extLst>
                  </p:cNvPr>
                  <p:cNvSpPr/>
                  <p:nvPr/>
                </p:nvSpPr>
                <p:spPr>
                  <a:xfrm>
                    <a:off x="4742297" y="6373881"/>
                    <a:ext cx="122301" cy="238165"/>
                  </a:xfrm>
                  <a:custGeom>
                    <a:avLst/>
                    <a:gdLst>
                      <a:gd name="connsiteX0" fmla="*/ 4828 w 122300"/>
                      <a:gd name="connsiteY0" fmla="*/ 177336 h 238164"/>
                      <a:gd name="connsiteX1" fmla="*/ 62438 w 122300"/>
                      <a:gd name="connsiteY1" fmla="*/ 234947 h 238164"/>
                      <a:gd name="connsiteX2" fmla="*/ 120048 w 122300"/>
                      <a:gd name="connsiteY2" fmla="*/ 177336 h 238164"/>
                      <a:gd name="connsiteX3" fmla="*/ 62438 w 122300"/>
                      <a:gd name="connsiteY3" fmla="*/ 120048 h 238164"/>
                      <a:gd name="connsiteX4" fmla="*/ 4828 w 122300"/>
                      <a:gd name="connsiteY4" fmla="*/ 62438 h 238164"/>
                      <a:gd name="connsiteX5" fmla="*/ 62438 w 122300"/>
                      <a:gd name="connsiteY5" fmla="*/ 4828 h 238164"/>
                      <a:gd name="connsiteX6" fmla="*/ 120048 w 122300"/>
                      <a:gd name="connsiteY6" fmla="*/ 62438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0" h="238164">
                        <a:moveTo>
                          <a:pt x="4828" y="177336"/>
                        </a:moveTo>
                        <a:cubicBezTo>
                          <a:pt x="4828" y="209199"/>
                          <a:pt x="30575" y="234947"/>
                          <a:pt x="62438" y="234947"/>
                        </a:cubicBezTo>
                        <a:cubicBezTo>
                          <a:pt x="94300" y="234947"/>
                          <a:pt x="120048" y="209199"/>
                          <a:pt x="120048" y="177336"/>
                        </a:cubicBezTo>
                        <a:cubicBezTo>
                          <a:pt x="120048" y="145474"/>
                          <a:pt x="93657" y="125198"/>
                          <a:pt x="62438" y="120048"/>
                        </a:cubicBezTo>
                        <a:cubicBezTo>
                          <a:pt x="31219" y="114899"/>
                          <a:pt x="4828" y="94300"/>
                          <a:pt x="4828" y="62438"/>
                        </a:cubicBezTo>
                        <a:cubicBezTo>
                          <a:pt x="4828" y="30575"/>
                          <a:pt x="30575" y="4828"/>
                          <a:pt x="62438" y="4828"/>
                        </a:cubicBezTo>
                        <a:cubicBezTo>
                          <a:pt x="94300" y="4828"/>
                          <a:pt x="120048" y="30575"/>
                          <a:pt x="120048" y="62438"/>
                        </a:cubicBezTo>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41" name="Freeform: Shape 183">
                    <a:extLst>
                      <a:ext uri="{FF2B5EF4-FFF2-40B4-BE49-F238E27FC236}">
                        <a16:creationId xmlns:a16="http://schemas.microsoft.com/office/drawing/2014/main" id="{E9788B3E-FAD6-1227-66A9-FFC4170343CD}"/>
                      </a:ext>
                    </a:extLst>
                  </p:cNvPr>
                  <p:cNvSpPr/>
                  <p:nvPr/>
                </p:nvSpPr>
                <p:spPr>
                  <a:xfrm>
                    <a:off x="4805056" y="6347812"/>
                    <a:ext cx="9655" cy="302534"/>
                  </a:xfrm>
                  <a:custGeom>
                    <a:avLst/>
                    <a:gdLst>
                      <a:gd name="connsiteX0" fmla="*/ 4828 w 9655"/>
                      <a:gd name="connsiteY0" fmla="*/ 4828 h 302533"/>
                      <a:gd name="connsiteX1" fmla="*/ 4828 w 9655"/>
                      <a:gd name="connsiteY1" fmla="*/ 297706 h 302533"/>
                    </a:gdLst>
                    <a:ahLst/>
                    <a:cxnLst>
                      <a:cxn ang="0">
                        <a:pos x="connsiteX0" y="connsiteY0"/>
                      </a:cxn>
                      <a:cxn ang="0">
                        <a:pos x="connsiteX1" y="connsiteY1"/>
                      </a:cxn>
                    </a:cxnLst>
                    <a:rect l="l" t="t" r="r" b="b"/>
                    <a:pathLst>
                      <a:path w="9655" h="302533">
                        <a:moveTo>
                          <a:pt x="4828" y="4828"/>
                        </a:moveTo>
                        <a:lnTo>
                          <a:pt x="4828" y="297706"/>
                        </a:lnTo>
                      </a:path>
                    </a:pathLst>
                  </a:custGeom>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grpSp>
          </p:grpSp>
        </p:grpSp>
        <p:sp>
          <p:nvSpPr>
            <p:cNvPr id="126" name="TextBox 125">
              <a:extLst>
                <a:ext uri="{FF2B5EF4-FFF2-40B4-BE49-F238E27FC236}">
                  <a16:creationId xmlns:a16="http://schemas.microsoft.com/office/drawing/2014/main" id="{E21ABB84-9B7D-9170-725A-6AC78B55C489}"/>
                </a:ext>
              </a:extLst>
            </p:cNvPr>
            <p:cNvSpPr txBox="1"/>
            <p:nvPr/>
          </p:nvSpPr>
          <p:spPr>
            <a:xfrm>
              <a:off x="907113" y="6349796"/>
              <a:ext cx="1453400" cy="646331"/>
            </a:xfrm>
            <a:prstGeom prst="rect">
              <a:avLst/>
            </a:prstGeom>
            <a:noFill/>
          </p:spPr>
          <p:txBody>
            <a:bodyPr wrap="square" rtlCol="0">
              <a:spAutoFit/>
            </a:bodyPr>
            <a:lstStyle/>
            <a:p>
              <a:pPr algn="ctr" defTabSz="731534">
                <a:defRPr/>
              </a:pPr>
              <a:r>
                <a:rPr lang="en-US" sz="1400" dirty="0">
                  <a:solidFill>
                    <a:srgbClr val="FFFFFF"/>
                  </a:solidFill>
                </a:rPr>
                <a:t>AWS </a:t>
              </a:r>
            </a:p>
            <a:p>
              <a:pPr algn="ctr" defTabSz="731534">
                <a:defRPr/>
              </a:pPr>
              <a:r>
                <a:rPr lang="en-US" sz="1400" dirty="0">
                  <a:solidFill>
                    <a:srgbClr val="FFFFFF"/>
                  </a:solidFill>
                </a:rPr>
                <a:t>Investment</a:t>
              </a:r>
            </a:p>
          </p:txBody>
        </p:sp>
      </p:grpSp>
      <p:grpSp>
        <p:nvGrpSpPr>
          <p:cNvPr id="143" name="Group 142">
            <a:extLst>
              <a:ext uri="{FF2B5EF4-FFF2-40B4-BE49-F238E27FC236}">
                <a16:creationId xmlns:a16="http://schemas.microsoft.com/office/drawing/2014/main" id="{C4DD2041-484B-305F-2200-D923133BD633}"/>
              </a:ext>
            </a:extLst>
          </p:cNvPr>
          <p:cNvGrpSpPr/>
          <p:nvPr/>
        </p:nvGrpSpPr>
        <p:grpSpPr>
          <a:xfrm>
            <a:off x="4364916" y="2562592"/>
            <a:ext cx="1371640" cy="1092105"/>
            <a:chOff x="402569" y="1667847"/>
            <a:chExt cx="2331746" cy="1856545"/>
          </a:xfrm>
        </p:grpSpPr>
        <p:sp>
          <p:nvSpPr>
            <p:cNvPr id="144" name="TextBox 143">
              <a:extLst>
                <a:ext uri="{FF2B5EF4-FFF2-40B4-BE49-F238E27FC236}">
                  <a16:creationId xmlns:a16="http://schemas.microsoft.com/office/drawing/2014/main" id="{89207E5E-6F58-2973-DE2D-0470D5033CAA}"/>
                </a:ext>
              </a:extLst>
            </p:cNvPr>
            <p:cNvSpPr txBox="1"/>
            <p:nvPr/>
          </p:nvSpPr>
          <p:spPr>
            <a:xfrm>
              <a:off x="402569" y="2802198"/>
              <a:ext cx="2331746" cy="722194"/>
            </a:xfrm>
            <a:prstGeom prst="rect">
              <a:avLst/>
            </a:prstGeom>
            <a:solidFill>
              <a:srgbClr val="232F3E"/>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effectLst/>
                  <a:uLnTx/>
                  <a:uFillTx/>
                  <a:latin typeface="Amazon Ember"/>
                </a:defRPr>
              </a:lvl1pPr>
            </a:lstStyle>
            <a:p>
              <a:pPr defTabSz="1097234">
                <a:defRPr/>
              </a:pPr>
              <a:r>
                <a:rPr lang="en-US" sz="1400" dirty="0">
                  <a:solidFill>
                    <a:srgbClr val="FFFFFF"/>
                  </a:solidFill>
                </a:rPr>
                <a:t>Migration Methodology</a:t>
              </a:r>
            </a:p>
          </p:txBody>
        </p:sp>
        <p:sp>
          <p:nvSpPr>
            <p:cNvPr id="145" name="Rectangle 144">
              <a:extLst>
                <a:ext uri="{FF2B5EF4-FFF2-40B4-BE49-F238E27FC236}">
                  <a16:creationId xmlns:a16="http://schemas.microsoft.com/office/drawing/2014/main" id="{6E0BBADF-3A1F-8B60-A543-D48EA7BCB11F}"/>
                </a:ext>
              </a:extLst>
            </p:cNvPr>
            <p:cNvSpPr/>
            <p:nvPr/>
          </p:nvSpPr>
          <p:spPr bwMode="auto">
            <a:xfrm>
              <a:off x="1028290" y="1723980"/>
              <a:ext cx="1367870" cy="1151580"/>
            </a:xfrm>
            <a:prstGeom prst="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9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146" name="Group 145">
              <a:extLst>
                <a:ext uri="{FF2B5EF4-FFF2-40B4-BE49-F238E27FC236}">
                  <a16:creationId xmlns:a16="http://schemas.microsoft.com/office/drawing/2014/main" id="{41763E0E-D3A4-472A-91CE-918641FFA744}"/>
                </a:ext>
              </a:extLst>
            </p:cNvPr>
            <p:cNvGrpSpPr/>
            <p:nvPr/>
          </p:nvGrpSpPr>
          <p:grpSpPr>
            <a:xfrm>
              <a:off x="1098237" y="1667847"/>
              <a:ext cx="1227975" cy="1190794"/>
              <a:chOff x="3382125" y="1601320"/>
              <a:chExt cx="1618943" cy="1569924"/>
            </a:xfrm>
          </p:grpSpPr>
          <p:sp>
            <p:nvSpPr>
              <p:cNvPr id="147" name="Freeform: Shape 149">
                <a:extLst>
                  <a:ext uri="{FF2B5EF4-FFF2-40B4-BE49-F238E27FC236}">
                    <a16:creationId xmlns:a16="http://schemas.microsoft.com/office/drawing/2014/main" id="{86E709D9-CACC-137B-19EA-0F6DDB4C2F05}"/>
                  </a:ext>
                </a:extLst>
              </p:cNvPr>
              <p:cNvSpPr/>
              <p:nvPr/>
            </p:nvSpPr>
            <p:spPr>
              <a:xfrm>
                <a:off x="3628281" y="2416366"/>
                <a:ext cx="343197" cy="35502"/>
              </a:xfrm>
              <a:custGeom>
                <a:avLst/>
                <a:gdLst>
                  <a:gd name="connsiteX0" fmla="*/ 4828 w 93334"/>
                  <a:gd name="connsiteY0" fmla="*/ 4828 h 9655"/>
                  <a:gd name="connsiteX1" fmla="*/ 89151 w 93334"/>
                  <a:gd name="connsiteY1" fmla="*/ 4828 h 9655"/>
                </a:gdLst>
                <a:ahLst/>
                <a:cxnLst>
                  <a:cxn ang="0">
                    <a:pos x="connsiteX0" y="connsiteY0"/>
                  </a:cxn>
                  <a:cxn ang="0">
                    <a:pos x="connsiteX1" y="connsiteY1"/>
                  </a:cxn>
                </a:cxnLst>
                <a:rect l="l" t="t" r="r" b="b"/>
                <a:pathLst>
                  <a:path w="93334" h="9655">
                    <a:moveTo>
                      <a:pt x="4828" y="4828"/>
                    </a:moveTo>
                    <a:lnTo>
                      <a:pt x="89151" y="4828"/>
                    </a:lnTo>
                  </a:path>
                </a:pathLst>
              </a:custGeom>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48" name="Freeform: Shape 150">
                <a:extLst>
                  <a:ext uri="{FF2B5EF4-FFF2-40B4-BE49-F238E27FC236}">
                    <a16:creationId xmlns:a16="http://schemas.microsoft.com/office/drawing/2014/main" id="{B569DC0A-AAEA-E0AE-EED9-F27545C5ECE8}"/>
                  </a:ext>
                </a:extLst>
              </p:cNvPr>
              <p:cNvSpPr/>
              <p:nvPr/>
            </p:nvSpPr>
            <p:spPr>
              <a:xfrm>
                <a:off x="3382125" y="1601320"/>
                <a:ext cx="1618943" cy="1029253"/>
              </a:xfrm>
              <a:custGeom>
                <a:avLst/>
                <a:gdLst>
                  <a:gd name="connsiteX0" fmla="*/ 170256 w 447363"/>
                  <a:gd name="connsiteY0" fmla="*/ 284739 h 286441"/>
                  <a:gd name="connsiteX1" fmla="*/ 69197 w 447363"/>
                  <a:gd name="connsiteY1" fmla="*/ 284739 h 286441"/>
                  <a:gd name="connsiteX2" fmla="*/ 45380 w 447363"/>
                  <a:gd name="connsiteY2" fmla="*/ 277980 h 286441"/>
                  <a:gd name="connsiteX3" fmla="*/ 4828 w 447363"/>
                  <a:gd name="connsiteY3" fmla="*/ 205243 h 286441"/>
                  <a:gd name="connsiteX4" fmla="*/ 65334 w 447363"/>
                  <a:gd name="connsiteY4" fmla="*/ 128644 h 286441"/>
                  <a:gd name="connsiteX5" fmla="*/ 65334 w 447363"/>
                  <a:gd name="connsiteY5" fmla="*/ 128644 h 286441"/>
                  <a:gd name="connsiteX6" fmla="*/ 64369 w 447363"/>
                  <a:gd name="connsiteY6" fmla="*/ 115127 h 286441"/>
                  <a:gd name="connsiteX7" fmla="*/ 130669 w 447363"/>
                  <a:gd name="connsiteY7" fmla="*/ 14390 h 286441"/>
                  <a:gd name="connsiteX8" fmla="*/ 256510 w 447363"/>
                  <a:gd name="connsiteY8" fmla="*/ 38850 h 286441"/>
                  <a:gd name="connsiteX9" fmla="*/ 287407 w 447363"/>
                  <a:gd name="connsiteY9" fmla="*/ 88414 h 286441"/>
                  <a:gd name="connsiteX10" fmla="*/ 324419 w 447363"/>
                  <a:gd name="connsiteY10" fmla="*/ 69425 h 286441"/>
                  <a:gd name="connsiteX11" fmla="*/ 373983 w 447363"/>
                  <a:gd name="connsiteY11" fmla="*/ 126391 h 286441"/>
                  <a:gd name="connsiteX12" fmla="*/ 373661 w 447363"/>
                  <a:gd name="connsiteY12" fmla="*/ 127357 h 286441"/>
                  <a:gd name="connsiteX13" fmla="*/ 445111 w 447363"/>
                  <a:gd name="connsiteY13" fmla="*/ 205887 h 286441"/>
                  <a:gd name="connsiteX14" fmla="*/ 395225 w 447363"/>
                  <a:gd name="connsiteY14" fmla="*/ 279268 h 286441"/>
                  <a:gd name="connsiteX0" fmla="*/ 165428 w 440283"/>
                  <a:gd name="connsiteY0" fmla="*/ 279912 h 279912"/>
                  <a:gd name="connsiteX1" fmla="*/ 64369 w 440283"/>
                  <a:gd name="connsiteY1" fmla="*/ 279912 h 279912"/>
                  <a:gd name="connsiteX2" fmla="*/ 40552 w 440283"/>
                  <a:gd name="connsiteY2" fmla="*/ 273153 h 279912"/>
                  <a:gd name="connsiteX3" fmla="*/ 0 w 440283"/>
                  <a:gd name="connsiteY3" fmla="*/ 200416 h 279912"/>
                  <a:gd name="connsiteX4" fmla="*/ 60506 w 440283"/>
                  <a:gd name="connsiteY4" fmla="*/ 123817 h 279912"/>
                  <a:gd name="connsiteX5" fmla="*/ 60506 w 440283"/>
                  <a:gd name="connsiteY5" fmla="*/ 123817 h 279912"/>
                  <a:gd name="connsiteX6" fmla="*/ 59541 w 440283"/>
                  <a:gd name="connsiteY6" fmla="*/ 110300 h 279912"/>
                  <a:gd name="connsiteX7" fmla="*/ 125841 w 440283"/>
                  <a:gd name="connsiteY7" fmla="*/ 9563 h 279912"/>
                  <a:gd name="connsiteX8" fmla="*/ 251682 w 440283"/>
                  <a:gd name="connsiteY8" fmla="*/ 34023 h 279912"/>
                  <a:gd name="connsiteX9" fmla="*/ 282579 w 440283"/>
                  <a:gd name="connsiteY9" fmla="*/ 83587 h 279912"/>
                  <a:gd name="connsiteX10" fmla="*/ 319591 w 440283"/>
                  <a:gd name="connsiteY10" fmla="*/ 64598 h 279912"/>
                  <a:gd name="connsiteX11" fmla="*/ 369155 w 440283"/>
                  <a:gd name="connsiteY11" fmla="*/ 121564 h 279912"/>
                  <a:gd name="connsiteX12" fmla="*/ 368833 w 440283"/>
                  <a:gd name="connsiteY12" fmla="*/ 122530 h 279912"/>
                  <a:gd name="connsiteX13" fmla="*/ 440283 w 440283"/>
                  <a:gd name="connsiteY13" fmla="*/ 201060 h 279912"/>
                  <a:gd name="connsiteX14" fmla="*/ 411120 w 440283"/>
                  <a:gd name="connsiteY14" fmla="*/ 264079 h 279912"/>
                  <a:gd name="connsiteX0" fmla="*/ 165428 w 440283"/>
                  <a:gd name="connsiteY0" fmla="*/ 279912 h 279912"/>
                  <a:gd name="connsiteX1" fmla="*/ 64369 w 440283"/>
                  <a:gd name="connsiteY1" fmla="*/ 279912 h 279912"/>
                  <a:gd name="connsiteX2" fmla="*/ 40552 w 440283"/>
                  <a:gd name="connsiteY2" fmla="*/ 273153 h 279912"/>
                  <a:gd name="connsiteX3" fmla="*/ 0 w 440283"/>
                  <a:gd name="connsiteY3" fmla="*/ 200416 h 279912"/>
                  <a:gd name="connsiteX4" fmla="*/ 60506 w 440283"/>
                  <a:gd name="connsiteY4" fmla="*/ 123817 h 279912"/>
                  <a:gd name="connsiteX5" fmla="*/ 60506 w 440283"/>
                  <a:gd name="connsiteY5" fmla="*/ 123817 h 279912"/>
                  <a:gd name="connsiteX6" fmla="*/ 59541 w 440283"/>
                  <a:gd name="connsiteY6" fmla="*/ 110300 h 279912"/>
                  <a:gd name="connsiteX7" fmla="*/ 125841 w 440283"/>
                  <a:gd name="connsiteY7" fmla="*/ 9563 h 279912"/>
                  <a:gd name="connsiteX8" fmla="*/ 251682 w 440283"/>
                  <a:gd name="connsiteY8" fmla="*/ 34023 h 279912"/>
                  <a:gd name="connsiteX9" fmla="*/ 282579 w 440283"/>
                  <a:gd name="connsiteY9" fmla="*/ 83587 h 279912"/>
                  <a:gd name="connsiteX10" fmla="*/ 319591 w 440283"/>
                  <a:gd name="connsiteY10" fmla="*/ 64598 h 279912"/>
                  <a:gd name="connsiteX11" fmla="*/ 369155 w 440283"/>
                  <a:gd name="connsiteY11" fmla="*/ 121564 h 279912"/>
                  <a:gd name="connsiteX12" fmla="*/ 368833 w 440283"/>
                  <a:gd name="connsiteY12" fmla="*/ 122530 h 279912"/>
                  <a:gd name="connsiteX13" fmla="*/ 440283 w 440283"/>
                  <a:gd name="connsiteY13" fmla="*/ 201060 h 279912"/>
                  <a:gd name="connsiteX14" fmla="*/ 411120 w 440283"/>
                  <a:gd name="connsiteY14" fmla="*/ 264079 h 279912"/>
                  <a:gd name="connsiteX0" fmla="*/ 165428 w 440283"/>
                  <a:gd name="connsiteY0" fmla="*/ 279912 h 279912"/>
                  <a:gd name="connsiteX1" fmla="*/ 64369 w 440283"/>
                  <a:gd name="connsiteY1" fmla="*/ 279912 h 279912"/>
                  <a:gd name="connsiteX2" fmla="*/ 40552 w 440283"/>
                  <a:gd name="connsiteY2" fmla="*/ 273153 h 279912"/>
                  <a:gd name="connsiteX3" fmla="*/ 0 w 440283"/>
                  <a:gd name="connsiteY3" fmla="*/ 200416 h 279912"/>
                  <a:gd name="connsiteX4" fmla="*/ 60506 w 440283"/>
                  <a:gd name="connsiteY4" fmla="*/ 123817 h 279912"/>
                  <a:gd name="connsiteX5" fmla="*/ 60506 w 440283"/>
                  <a:gd name="connsiteY5" fmla="*/ 123817 h 279912"/>
                  <a:gd name="connsiteX6" fmla="*/ 59541 w 440283"/>
                  <a:gd name="connsiteY6" fmla="*/ 110300 h 279912"/>
                  <a:gd name="connsiteX7" fmla="*/ 125841 w 440283"/>
                  <a:gd name="connsiteY7" fmla="*/ 9563 h 279912"/>
                  <a:gd name="connsiteX8" fmla="*/ 251682 w 440283"/>
                  <a:gd name="connsiteY8" fmla="*/ 34023 h 279912"/>
                  <a:gd name="connsiteX9" fmla="*/ 282579 w 440283"/>
                  <a:gd name="connsiteY9" fmla="*/ 83587 h 279912"/>
                  <a:gd name="connsiteX10" fmla="*/ 319591 w 440283"/>
                  <a:gd name="connsiteY10" fmla="*/ 64598 h 279912"/>
                  <a:gd name="connsiteX11" fmla="*/ 369155 w 440283"/>
                  <a:gd name="connsiteY11" fmla="*/ 121564 h 279912"/>
                  <a:gd name="connsiteX12" fmla="*/ 368833 w 440283"/>
                  <a:gd name="connsiteY12" fmla="*/ 122530 h 279912"/>
                  <a:gd name="connsiteX13" fmla="*/ 440283 w 440283"/>
                  <a:gd name="connsiteY13" fmla="*/ 201060 h 279912"/>
                  <a:gd name="connsiteX14" fmla="*/ 411120 w 440283"/>
                  <a:gd name="connsiteY14" fmla="*/ 264079 h 279912"/>
                  <a:gd name="connsiteX0" fmla="*/ 165428 w 440283"/>
                  <a:gd name="connsiteY0" fmla="*/ 279912 h 279912"/>
                  <a:gd name="connsiteX1" fmla="*/ 64369 w 440283"/>
                  <a:gd name="connsiteY1" fmla="*/ 279912 h 279912"/>
                  <a:gd name="connsiteX2" fmla="*/ 40552 w 440283"/>
                  <a:gd name="connsiteY2" fmla="*/ 273153 h 279912"/>
                  <a:gd name="connsiteX3" fmla="*/ 0 w 440283"/>
                  <a:gd name="connsiteY3" fmla="*/ 200416 h 279912"/>
                  <a:gd name="connsiteX4" fmla="*/ 60506 w 440283"/>
                  <a:gd name="connsiteY4" fmla="*/ 123817 h 279912"/>
                  <a:gd name="connsiteX5" fmla="*/ 60506 w 440283"/>
                  <a:gd name="connsiteY5" fmla="*/ 123817 h 279912"/>
                  <a:gd name="connsiteX6" fmla="*/ 59541 w 440283"/>
                  <a:gd name="connsiteY6" fmla="*/ 110300 h 279912"/>
                  <a:gd name="connsiteX7" fmla="*/ 125841 w 440283"/>
                  <a:gd name="connsiteY7" fmla="*/ 9563 h 279912"/>
                  <a:gd name="connsiteX8" fmla="*/ 251682 w 440283"/>
                  <a:gd name="connsiteY8" fmla="*/ 34023 h 279912"/>
                  <a:gd name="connsiteX9" fmla="*/ 282579 w 440283"/>
                  <a:gd name="connsiteY9" fmla="*/ 83587 h 279912"/>
                  <a:gd name="connsiteX10" fmla="*/ 319591 w 440283"/>
                  <a:gd name="connsiteY10" fmla="*/ 64598 h 279912"/>
                  <a:gd name="connsiteX11" fmla="*/ 369155 w 440283"/>
                  <a:gd name="connsiteY11" fmla="*/ 121564 h 279912"/>
                  <a:gd name="connsiteX12" fmla="*/ 368833 w 440283"/>
                  <a:gd name="connsiteY12" fmla="*/ 122530 h 279912"/>
                  <a:gd name="connsiteX13" fmla="*/ 440283 w 440283"/>
                  <a:gd name="connsiteY13" fmla="*/ 201060 h 279912"/>
                  <a:gd name="connsiteX14" fmla="*/ 411120 w 440283"/>
                  <a:gd name="connsiteY14" fmla="*/ 264079 h 27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0283" h="279912">
                    <a:moveTo>
                      <a:pt x="165428" y="279912"/>
                    </a:moveTo>
                    <a:lnTo>
                      <a:pt x="64369" y="279912"/>
                    </a:lnTo>
                    <a:cubicBezTo>
                      <a:pt x="56001" y="279912"/>
                      <a:pt x="47633" y="277659"/>
                      <a:pt x="40552" y="273153"/>
                    </a:cubicBezTo>
                    <a:cubicBezTo>
                      <a:pt x="24460" y="263176"/>
                      <a:pt x="0" y="241612"/>
                      <a:pt x="0" y="200416"/>
                    </a:cubicBezTo>
                    <a:cubicBezTo>
                      <a:pt x="0" y="152140"/>
                      <a:pt x="32184" y="130898"/>
                      <a:pt x="60506" y="123817"/>
                    </a:cubicBezTo>
                    <a:lnTo>
                      <a:pt x="60506" y="123817"/>
                    </a:lnTo>
                    <a:cubicBezTo>
                      <a:pt x="59863" y="119312"/>
                      <a:pt x="59541" y="114806"/>
                      <a:pt x="59541" y="110300"/>
                    </a:cubicBezTo>
                    <a:cubicBezTo>
                      <a:pt x="59541" y="71035"/>
                      <a:pt x="86576" y="25655"/>
                      <a:pt x="125841" y="9563"/>
                    </a:cubicBezTo>
                    <a:cubicBezTo>
                      <a:pt x="175727" y="-11357"/>
                      <a:pt x="221429" y="4413"/>
                      <a:pt x="251682" y="34023"/>
                    </a:cubicBezTo>
                    <a:cubicBezTo>
                      <a:pt x="265521" y="47862"/>
                      <a:pt x="275820" y="64920"/>
                      <a:pt x="282579" y="83587"/>
                    </a:cubicBezTo>
                    <a:cubicBezTo>
                      <a:pt x="291913" y="71035"/>
                      <a:pt x="305752" y="64598"/>
                      <a:pt x="319591" y="64598"/>
                    </a:cubicBezTo>
                    <a:cubicBezTo>
                      <a:pt x="343086" y="64598"/>
                      <a:pt x="366581" y="83265"/>
                      <a:pt x="369155" y="121564"/>
                    </a:cubicBezTo>
                    <a:lnTo>
                      <a:pt x="368833" y="122530"/>
                    </a:lnTo>
                    <a:cubicBezTo>
                      <a:pt x="394903" y="126714"/>
                      <a:pt x="440283" y="144737"/>
                      <a:pt x="440283" y="201060"/>
                    </a:cubicBezTo>
                    <a:cubicBezTo>
                      <a:pt x="440283" y="246440"/>
                      <a:pt x="418177" y="256748"/>
                      <a:pt x="411120" y="264079"/>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49" name="Freeform: Shape 152">
                <a:extLst>
                  <a:ext uri="{FF2B5EF4-FFF2-40B4-BE49-F238E27FC236}">
                    <a16:creationId xmlns:a16="http://schemas.microsoft.com/office/drawing/2014/main" id="{FB67BEDD-4688-3608-3BB4-D3A7BF5C0D3A}"/>
                  </a:ext>
                </a:extLst>
              </p:cNvPr>
              <p:cNvSpPr/>
              <p:nvPr/>
            </p:nvSpPr>
            <p:spPr>
              <a:xfrm>
                <a:off x="4570207" y="2745207"/>
                <a:ext cx="414204" cy="426037"/>
              </a:xfrm>
              <a:custGeom>
                <a:avLst/>
                <a:gdLst>
                  <a:gd name="connsiteX0" fmla="*/ 36368 w 112645"/>
                  <a:gd name="connsiteY0" fmla="*/ 4828 h 115864"/>
                  <a:gd name="connsiteX1" fmla="*/ 103956 w 112645"/>
                  <a:gd name="connsiteY1" fmla="*/ 72737 h 115864"/>
                  <a:gd name="connsiteX2" fmla="*/ 103634 w 112645"/>
                  <a:gd name="connsiteY2" fmla="*/ 104921 h 115864"/>
                  <a:gd name="connsiteX3" fmla="*/ 103634 w 112645"/>
                  <a:gd name="connsiteY3" fmla="*/ 104921 h 115864"/>
                  <a:gd name="connsiteX4" fmla="*/ 71450 w 112645"/>
                  <a:gd name="connsiteY4" fmla="*/ 105243 h 115864"/>
                  <a:gd name="connsiteX5" fmla="*/ 4828 w 112645"/>
                  <a:gd name="connsiteY5" fmla="*/ 38621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45" h="115864">
                    <a:moveTo>
                      <a:pt x="36368" y="4828"/>
                    </a:moveTo>
                    <a:lnTo>
                      <a:pt x="103956" y="72737"/>
                    </a:lnTo>
                    <a:cubicBezTo>
                      <a:pt x="112646" y="81427"/>
                      <a:pt x="112646" y="95910"/>
                      <a:pt x="103634" y="104921"/>
                    </a:cubicBezTo>
                    <a:lnTo>
                      <a:pt x="103634" y="104921"/>
                    </a:lnTo>
                    <a:cubicBezTo>
                      <a:pt x="94622" y="113933"/>
                      <a:pt x="80139" y="114255"/>
                      <a:pt x="71450" y="105243"/>
                    </a:cubicBezTo>
                    <a:lnTo>
                      <a:pt x="4828" y="38621"/>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50" name="Freeform: Shape 153">
                <a:extLst>
                  <a:ext uri="{FF2B5EF4-FFF2-40B4-BE49-F238E27FC236}">
                    <a16:creationId xmlns:a16="http://schemas.microsoft.com/office/drawing/2014/main" id="{C5621A48-E66E-D8D3-63AD-B5EE54A2EA9C}"/>
                  </a:ext>
                </a:extLst>
              </p:cNvPr>
              <p:cNvSpPr/>
              <p:nvPr/>
            </p:nvSpPr>
            <p:spPr>
              <a:xfrm>
                <a:off x="3540705" y="2285007"/>
                <a:ext cx="331360" cy="35502"/>
              </a:xfrm>
              <a:custGeom>
                <a:avLst/>
                <a:gdLst>
                  <a:gd name="connsiteX0" fmla="*/ 4828 w 90116"/>
                  <a:gd name="connsiteY0" fmla="*/ 4828 h 9655"/>
                  <a:gd name="connsiteX1" fmla="*/ 87542 w 90116"/>
                  <a:gd name="connsiteY1" fmla="*/ 4828 h 9655"/>
                </a:gdLst>
                <a:ahLst/>
                <a:cxnLst>
                  <a:cxn ang="0">
                    <a:pos x="connsiteX0" y="connsiteY0"/>
                  </a:cxn>
                  <a:cxn ang="0">
                    <a:pos x="connsiteX1" y="connsiteY1"/>
                  </a:cxn>
                </a:cxnLst>
                <a:rect l="l" t="t" r="r" b="b"/>
                <a:pathLst>
                  <a:path w="90116" h="9655">
                    <a:moveTo>
                      <a:pt x="4828" y="4828"/>
                    </a:moveTo>
                    <a:lnTo>
                      <a:pt x="87542" y="4828"/>
                    </a:lnTo>
                  </a:path>
                </a:pathLst>
              </a:custGeom>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51" name="Freeform: Shape 154">
                <a:extLst>
                  <a:ext uri="{FF2B5EF4-FFF2-40B4-BE49-F238E27FC236}">
                    <a16:creationId xmlns:a16="http://schemas.microsoft.com/office/drawing/2014/main" id="{6FC52E57-F510-8466-A421-1005463571E3}"/>
                  </a:ext>
                </a:extLst>
              </p:cNvPr>
              <p:cNvSpPr/>
              <p:nvPr/>
            </p:nvSpPr>
            <p:spPr>
              <a:xfrm>
                <a:off x="3913487" y="2285007"/>
                <a:ext cx="142011" cy="35502"/>
              </a:xfrm>
              <a:custGeom>
                <a:avLst/>
                <a:gdLst>
                  <a:gd name="connsiteX0" fmla="*/ 4828 w 38621"/>
                  <a:gd name="connsiteY0" fmla="*/ 4828 h 9655"/>
                  <a:gd name="connsiteX1" fmla="*/ 35081 w 38621"/>
                  <a:gd name="connsiteY1" fmla="*/ 4828 h 9655"/>
                </a:gdLst>
                <a:ahLst/>
                <a:cxnLst>
                  <a:cxn ang="0">
                    <a:pos x="connsiteX0" y="connsiteY0"/>
                  </a:cxn>
                  <a:cxn ang="0">
                    <a:pos x="connsiteX1" y="connsiteY1"/>
                  </a:cxn>
                </a:cxnLst>
                <a:rect l="l" t="t" r="r" b="b"/>
                <a:pathLst>
                  <a:path w="38621" h="9655">
                    <a:moveTo>
                      <a:pt x="4828" y="4828"/>
                    </a:moveTo>
                    <a:lnTo>
                      <a:pt x="35081" y="4828"/>
                    </a:lnTo>
                  </a:path>
                </a:pathLst>
              </a:custGeom>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52" name="Freeform: Shape 155">
                <a:extLst>
                  <a:ext uri="{FF2B5EF4-FFF2-40B4-BE49-F238E27FC236}">
                    <a16:creationId xmlns:a16="http://schemas.microsoft.com/office/drawing/2014/main" id="{2B7EB746-584C-E323-FBBD-CC2E07ABA152}"/>
                  </a:ext>
                </a:extLst>
              </p:cNvPr>
              <p:cNvSpPr/>
              <p:nvPr/>
            </p:nvSpPr>
            <p:spPr>
              <a:xfrm>
                <a:off x="3738338" y="2153645"/>
                <a:ext cx="426037" cy="35502"/>
              </a:xfrm>
              <a:custGeom>
                <a:avLst/>
                <a:gdLst>
                  <a:gd name="connsiteX0" fmla="*/ 4828 w 115864"/>
                  <a:gd name="connsiteY0" fmla="*/ 4828 h 9655"/>
                  <a:gd name="connsiteX1" fmla="*/ 112967 w 115864"/>
                  <a:gd name="connsiteY1" fmla="*/ 4828 h 9655"/>
                </a:gdLst>
                <a:ahLst/>
                <a:cxnLst>
                  <a:cxn ang="0">
                    <a:pos x="connsiteX0" y="connsiteY0"/>
                  </a:cxn>
                  <a:cxn ang="0">
                    <a:pos x="connsiteX1" y="connsiteY1"/>
                  </a:cxn>
                </a:cxnLst>
                <a:rect l="l" t="t" r="r" b="b"/>
                <a:pathLst>
                  <a:path w="115864" h="9655">
                    <a:moveTo>
                      <a:pt x="4828" y="4828"/>
                    </a:moveTo>
                    <a:lnTo>
                      <a:pt x="112967" y="4828"/>
                    </a:lnTo>
                  </a:path>
                </a:pathLst>
              </a:custGeom>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grpSp>
            <p:nvGrpSpPr>
              <p:cNvPr id="153" name="Graphic 88">
                <a:extLst>
                  <a:ext uri="{FF2B5EF4-FFF2-40B4-BE49-F238E27FC236}">
                    <a16:creationId xmlns:a16="http://schemas.microsoft.com/office/drawing/2014/main" id="{6C60C2C8-4AF3-B34F-1C29-164C285AE440}"/>
                  </a:ext>
                </a:extLst>
              </p:cNvPr>
              <p:cNvGrpSpPr/>
              <p:nvPr/>
            </p:nvGrpSpPr>
            <p:grpSpPr>
              <a:xfrm>
                <a:off x="4032309" y="2186321"/>
                <a:ext cx="820444" cy="862616"/>
                <a:chOff x="11383396" y="3147420"/>
                <a:chExt cx="275499" cy="289660"/>
              </a:xfrm>
            </p:grpSpPr>
            <p:sp>
              <p:nvSpPr>
                <p:cNvPr id="154" name="Freeform: Shape 250">
                  <a:extLst>
                    <a:ext uri="{FF2B5EF4-FFF2-40B4-BE49-F238E27FC236}">
                      <a16:creationId xmlns:a16="http://schemas.microsoft.com/office/drawing/2014/main" id="{7AFAF2D0-7DD6-3706-D05D-B619E60CEB4B}"/>
                    </a:ext>
                  </a:extLst>
                </p:cNvPr>
                <p:cNvSpPr/>
                <p:nvPr/>
              </p:nvSpPr>
              <p:spPr>
                <a:xfrm>
                  <a:off x="11517927" y="3207927"/>
                  <a:ext cx="9655" cy="228510"/>
                </a:xfrm>
                <a:custGeom>
                  <a:avLst/>
                  <a:gdLst>
                    <a:gd name="connsiteX0" fmla="*/ 4828 w 9655"/>
                    <a:gd name="connsiteY0" fmla="*/ 4828 h 228509"/>
                    <a:gd name="connsiteX1" fmla="*/ 4828 w 9655"/>
                    <a:gd name="connsiteY1" fmla="*/ 225935 h 228509"/>
                  </a:gdLst>
                  <a:ahLst/>
                  <a:cxnLst>
                    <a:cxn ang="0">
                      <a:pos x="connsiteX0" y="connsiteY0"/>
                    </a:cxn>
                    <a:cxn ang="0">
                      <a:pos x="connsiteX1" y="connsiteY1"/>
                    </a:cxn>
                  </a:cxnLst>
                  <a:rect l="l" t="t" r="r" b="b"/>
                  <a:pathLst>
                    <a:path w="9655" h="228509">
                      <a:moveTo>
                        <a:pt x="4828" y="4828"/>
                      </a:moveTo>
                      <a:lnTo>
                        <a:pt x="4828" y="225935"/>
                      </a:lnTo>
                    </a:path>
                  </a:pathLst>
                </a:custGeom>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55" name="Freeform: Shape 251">
                  <a:extLst>
                    <a:ext uri="{FF2B5EF4-FFF2-40B4-BE49-F238E27FC236}">
                      <a16:creationId xmlns:a16="http://schemas.microsoft.com/office/drawing/2014/main" id="{A4EDEBB8-8424-1D41-9DC2-836D85B7731D}"/>
                    </a:ext>
                  </a:extLst>
                </p:cNvPr>
                <p:cNvSpPr/>
                <p:nvPr/>
              </p:nvSpPr>
              <p:spPr>
                <a:xfrm>
                  <a:off x="11443903" y="3282595"/>
                  <a:ext cx="41840" cy="154485"/>
                </a:xfrm>
                <a:custGeom>
                  <a:avLst/>
                  <a:gdLst>
                    <a:gd name="connsiteX0" fmla="*/ 4828 w 41839"/>
                    <a:gd name="connsiteY0" fmla="*/ 4828 h 154485"/>
                    <a:gd name="connsiteX1" fmla="*/ 37012 w 41839"/>
                    <a:gd name="connsiteY1" fmla="*/ 4828 h 154485"/>
                    <a:gd name="connsiteX2" fmla="*/ 37012 w 41839"/>
                    <a:gd name="connsiteY2" fmla="*/ 151267 h 154485"/>
                  </a:gdLst>
                  <a:ahLst/>
                  <a:cxnLst>
                    <a:cxn ang="0">
                      <a:pos x="connsiteX0" y="connsiteY0"/>
                    </a:cxn>
                    <a:cxn ang="0">
                      <a:pos x="connsiteX1" y="connsiteY1"/>
                    </a:cxn>
                    <a:cxn ang="0">
                      <a:pos x="connsiteX2" y="connsiteY2"/>
                    </a:cxn>
                  </a:cxnLst>
                  <a:rect l="l" t="t" r="r" b="b"/>
                  <a:pathLst>
                    <a:path w="41839" h="154485">
                      <a:moveTo>
                        <a:pt x="4828" y="4828"/>
                      </a:moveTo>
                      <a:lnTo>
                        <a:pt x="37012" y="4828"/>
                      </a:lnTo>
                      <a:lnTo>
                        <a:pt x="37012" y="151267"/>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56" name="Freeform: Shape 252">
                  <a:extLst>
                    <a:ext uri="{FF2B5EF4-FFF2-40B4-BE49-F238E27FC236}">
                      <a16:creationId xmlns:a16="http://schemas.microsoft.com/office/drawing/2014/main" id="{615546ED-1D44-26B1-7C14-076B1C0A79BB}"/>
                    </a:ext>
                  </a:extLst>
                </p:cNvPr>
                <p:cNvSpPr/>
                <p:nvPr/>
              </p:nvSpPr>
              <p:spPr>
                <a:xfrm>
                  <a:off x="11559445" y="3282595"/>
                  <a:ext cx="38621" cy="154485"/>
                </a:xfrm>
                <a:custGeom>
                  <a:avLst/>
                  <a:gdLst>
                    <a:gd name="connsiteX0" fmla="*/ 36690 w 38621"/>
                    <a:gd name="connsiteY0" fmla="*/ 4828 h 154485"/>
                    <a:gd name="connsiteX1" fmla="*/ 4828 w 38621"/>
                    <a:gd name="connsiteY1" fmla="*/ 4828 h 154485"/>
                    <a:gd name="connsiteX2" fmla="*/ 4828 w 38621"/>
                    <a:gd name="connsiteY2" fmla="*/ 151267 h 154485"/>
                  </a:gdLst>
                  <a:ahLst/>
                  <a:cxnLst>
                    <a:cxn ang="0">
                      <a:pos x="connsiteX0" y="connsiteY0"/>
                    </a:cxn>
                    <a:cxn ang="0">
                      <a:pos x="connsiteX1" y="connsiteY1"/>
                    </a:cxn>
                    <a:cxn ang="0">
                      <a:pos x="connsiteX2" y="connsiteY2"/>
                    </a:cxn>
                  </a:cxnLst>
                  <a:rect l="l" t="t" r="r" b="b"/>
                  <a:pathLst>
                    <a:path w="38621" h="154485">
                      <a:moveTo>
                        <a:pt x="36690" y="4828"/>
                      </a:moveTo>
                      <a:lnTo>
                        <a:pt x="4828" y="4828"/>
                      </a:lnTo>
                      <a:lnTo>
                        <a:pt x="4828" y="151267"/>
                      </a:ln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sp>
              <p:nvSpPr>
                <p:cNvPr id="157" name="Freeform: Shape 253">
                  <a:extLst>
                    <a:ext uri="{FF2B5EF4-FFF2-40B4-BE49-F238E27FC236}">
                      <a16:creationId xmlns:a16="http://schemas.microsoft.com/office/drawing/2014/main" id="{1F44FF95-C2C0-51EA-E09F-FFC4B9B55738}"/>
                    </a:ext>
                  </a:extLst>
                </p:cNvPr>
                <p:cNvSpPr/>
                <p:nvPr/>
              </p:nvSpPr>
              <p:spPr>
                <a:xfrm>
                  <a:off x="11487352" y="3147420"/>
                  <a:ext cx="67587" cy="67587"/>
                </a:xfrm>
                <a:custGeom>
                  <a:avLst/>
                  <a:gdLst>
                    <a:gd name="connsiteX0" fmla="*/ 65334 w 67587"/>
                    <a:gd name="connsiteY0" fmla="*/ 35081 h 67587"/>
                    <a:gd name="connsiteX1" fmla="*/ 35081 w 67587"/>
                    <a:gd name="connsiteY1" fmla="*/ 65334 h 67587"/>
                    <a:gd name="connsiteX2" fmla="*/ 4828 w 67587"/>
                    <a:gd name="connsiteY2" fmla="*/ 35081 h 67587"/>
                    <a:gd name="connsiteX3" fmla="*/ 35081 w 67587"/>
                    <a:gd name="connsiteY3" fmla="*/ 4828 h 67587"/>
                    <a:gd name="connsiteX4" fmla="*/ 65334 w 67587"/>
                    <a:gd name="connsiteY4" fmla="*/ 35081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5334" y="35081"/>
                      </a:moveTo>
                      <a:cubicBezTo>
                        <a:pt x="65334" y="51790"/>
                        <a:pt x="51790" y="65334"/>
                        <a:pt x="35081" y="65334"/>
                      </a:cubicBezTo>
                      <a:cubicBezTo>
                        <a:pt x="18373" y="65334"/>
                        <a:pt x="4828" y="51790"/>
                        <a:pt x="4828" y="35081"/>
                      </a:cubicBezTo>
                      <a:cubicBezTo>
                        <a:pt x="4828" y="18373"/>
                        <a:pt x="18373" y="4828"/>
                        <a:pt x="35081" y="4828"/>
                      </a:cubicBezTo>
                      <a:cubicBezTo>
                        <a:pt x="51790" y="4828"/>
                        <a:pt x="65334" y="18373"/>
                        <a:pt x="65334" y="35081"/>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58" name="Freeform: Shape 254">
                  <a:extLst>
                    <a:ext uri="{FF2B5EF4-FFF2-40B4-BE49-F238E27FC236}">
                      <a16:creationId xmlns:a16="http://schemas.microsoft.com/office/drawing/2014/main" id="{79461885-EE78-4AAD-5E63-DA1473CC7D02}"/>
                    </a:ext>
                  </a:extLst>
                </p:cNvPr>
                <p:cNvSpPr/>
                <p:nvPr/>
              </p:nvSpPr>
              <p:spPr>
                <a:xfrm>
                  <a:off x="11383396" y="3252341"/>
                  <a:ext cx="67587" cy="67587"/>
                </a:xfrm>
                <a:custGeom>
                  <a:avLst/>
                  <a:gdLst>
                    <a:gd name="connsiteX0" fmla="*/ 65334 w 67587"/>
                    <a:gd name="connsiteY0" fmla="*/ 35081 h 67587"/>
                    <a:gd name="connsiteX1" fmla="*/ 35081 w 67587"/>
                    <a:gd name="connsiteY1" fmla="*/ 65334 h 67587"/>
                    <a:gd name="connsiteX2" fmla="*/ 4828 w 67587"/>
                    <a:gd name="connsiteY2" fmla="*/ 35081 h 67587"/>
                    <a:gd name="connsiteX3" fmla="*/ 35081 w 67587"/>
                    <a:gd name="connsiteY3" fmla="*/ 4828 h 67587"/>
                    <a:gd name="connsiteX4" fmla="*/ 65334 w 67587"/>
                    <a:gd name="connsiteY4" fmla="*/ 35081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5334" y="35081"/>
                      </a:moveTo>
                      <a:cubicBezTo>
                        <a:pt x="65334" y="51790"/>
                        <a:pt x="51790" y="65334"/>
                        <a:pt x="35081" y="65334"/>
                      </a:cubicBezTo>
                      <a:cubicBezTo>
                        <a:pt x="18373" y="65334"/>
                        <a:pt x="4828" y="51790"/>
                        <a:pt x="4828" y="35081"/>
                      </a:cubicBezTo>
                      <a:cubicBezTo>
                        <a:pt x="4828" y="18373"/>
                        <a:pt x="18373" y="4828"/>
                        <a:pt x="35081" y="4828"/>
                      </a:cubicBezTo>
                      <a:cubicBezTo>
                        <a:pt x="51790" y="4828"/>
                        <a:pt x="65334" y="18373"/>
                        <a:pt x="65334" y="35081"/>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59" name="Freeform: Shape 255">
                  <a:extLst>
                    <a:ext uri="{FF2B5EF4-FFF2-40B4-BE49-F238E27FC236}">
                      <a16:creationId xmlns:a16="http://schemas.microsoft.com/office/drawing/2014/main" id="{7F52A5BE-90EF-AE62-C52E-3AE20A82B67B}"/>
                    </a:ext>
                  </a:extLst>
                </p:cNvPr>
                <p:cNvSpPr/>
                <p:nvPr/>
              </p:nvSpPr>
              <p:spPr>
                <a:xfrm>
                  <a:off x="11591308" y="3252341"/>
                  <a:ext cx="67587" cy="67587"/>
                </a:xfrm>
                <a:custGeom>
                  <a:avLst/>
                  <a:gdLst>
                    <a:gd name="connsiteX0" fmla="*/ 65334 w 67587"/>
                    <a:gd name="connsiteY0" fmla="*/ 35081 h 67587"/>
                    <a:gd name="connsiteX1" fmla="*/ 35081 w 67587"/>
                    <a:gd name="connsiteY1" fmla="*/ 65334 h 67587"/>
                    <a:gd name="connsiteX2" fmla="*/ 4828 w 67587"/>
                    <a:gd name="connsiteY2" fmla="*/ 35081 h 67587"/>
                    <a:gd name="connsiteX3" fmla="*/ 35081 w 67587"/>
                    <a:gd name="connsiteY3" fmla="*/ 4828 h 67587"/>
                    <a:gd name="connsiteX4" fmla="*/ 65334 w 67587"/>
                    <a:gd name="connsiteY4" fmla="*/ 35081 h 67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87" h="67587">
                      <a:moveTo>
                        <a:pt x="65334" y="35081"/>
                      </a:moveTo>
                      <a:cubicBezTo>
                        <a:pt x="65334" y="51790"/>
                        <a:pt x="51790" y="65334"/>
                        <a:pt x="35081" y="65334"/>
                      </a:cubicBezTo>
                      <a:cubicBezTo>
                        <a:pt x="18373" y="65334"/>
                        <a:pt x="4828" y="51790"/>
                        <a:pt x="4828" y="35081"/>
                      </a:cubicBezTo>
                      <a:cubicBezTo>
                        <a:pt x="4828" y="18373"/>
                        <a:pt x="18373" y="4828"/>
                        <a:pt x="35081" y="4828"/>
                      </a:cubicBezTo>
                      <a:cubicBezTo>
                        <a:pt x="51790" y="4828"/>
                        <a:pt x="65334" y="18373"/>
                        <a:pt x="65334" y="35081"/>
                      </a:cubicBezTo>
                      <a:close/>
                    </a:path>
                  </a:pathLst>
                </a:custGeom>
                <a:noFill/>
                <a:ln w="19050" cap="flat">
                  <a:solidFill>
                    <a:schemeClr val="accent2"/>
                  </a:solidFill>
                  <a:prstDash val="solid"/>
                  <a:round/>
                </a:ln>
              </p:spPr>
              <p:txBody>
                <a:bodyPr rtlCol="0" anchor="ctr"/>
                <a:lstStyle/>
                <a:p>
                  <a:pPr defTabSz="1097234">
                    <a:defRPr/>
                  </a:pPr>
                  <a:endParaRPr lang="en-US" sz="2118" dirty="0">
                    <a:solidFill>
                      <a:srgbClr val="FFFFFF"/>
                    </a:solidFill>
                  </a:endParaRPr>
                </a:p>
              </p:txBody>
            </p:sp>
            <p:sp>
              <p:nvSpPr>
                <p:cNvPr id="160" name="Freeform: Shape 256">
                  <a:extLst>
                    <a:ext uri="{FF2B5EF4-FFF2-40B4-BE49-F238E27FC236}">
                      <a16:creationId xmlns:a16="http://schemas.microsoft.com/office/drawing/2014/main" id="{FA74D849-9156-2725-B80C-37490B09EC8D}"/>
                    </a:ext>
                  </a:extLst>
                </p:cNvPr>
                <p:cNvSpPr/>
                <p:nvPr/>
              </p:nvSpPr>
              <p:spPr>
                <a:xfrm>
                  <a:off x="11418155" y="3183145"/>
                  <a:ext cx="205980" cy="212417"/>
                </a:xfrm>
                <a:custGeom>
                  <a:avLst/>
                  <a:gdLst>
                    <a:gd name="connsiteX0" fmla="*/ 204049 w 205980"/>
                    <a:gd name="connsiteY0" fmla="*/ 134209 h 212417"/>
                    <a:gd name="connsiteX1" fmla="*/ 104599 w 205980"/>
                    <a:gd name="connsiteY1" fmla="*/ 208233 h 212417"/>
                    <a:gd name="connsiteX2" fmla="*/ 5150 w 205980"/>
                    <a:gd name="connsiteY2" fmla="*/ 134209 h 212417"/>
                    <a:gd name="connsiteX3" fmla="*/ 133887 w 205980"/>
                    <a:gd name="connsiteY3" fmla="*/ 4828 h 212417"/>
                    <a:gd name="connsiteX4" fmla="*/ 203728 w 205980"/>
                    <a:gd name="connsiteY4" fmla="*/ 74668 h 212417"/>
                    <a:gd name="connsiteX5" fmla="*/ 4828 w 205980"/>
                    <a:gd name="connsiteY5" fmla="*/ 74346 h 212417"/>
                    <a:gd name="connsiteX6" fmla="*/ 74346 w 205980"/>
                    <a:gd name="connsiteY6"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980" h="212417">
                      <a:moveTo>
                        <a:pt x="204049" y="134209"/>
                      </a:moveTo>
                      <a:cubicBezTo>
                        <a:pt x="191176" y="177014"/>
                        <a:pt x="151267" y="208233"/>
                        <a:pt x="104599" y="208233"/>
                      </a:cubicBezTo>
                      <a:cubicBezTo>
                        <a:pt x="57610" y="208233"/>
                        <a:pt x="17701" y="177014"/>
                        <a:pt x="5150" y="134209"/>
                      </a:cubicBezTo>
                      <a:moveTo>
                        <a:pt x="133887" y="4828"/>
                      </a:moveTo>
                      <a:cubicBezTo>
                        <a:pt x="167359" y="14805"/>
                        <a:pt x="193750" y="41196"/>
                        <a:pt x="203728" y="74668"/>
                      </a:cubicBezTo>
                      <a:moveTo>
                        <a:pt x="4828" y="74346"/>
                      </a:moveTo>
                      <a:cubicBezTo>
                        <a:pt x="14805" y="41196"/>
                        <a:pt x="40874" y="14805"/>
                        <a:pt x="74346" y="4828"/>
                      </a:cubicBezTo>
                    </a:path>
                  </a:pathLst>
                </a:custGeom>
                <a:noFill/>
                <a:ln w="19050" cap="flat">
                  <a:solidFill>
                    <a:schemeClr val="tx1"/>
                  </a:solidFill>
                  <a:prstDash val="solid"/>
                  <a:round/>
                </a:ln>
              </p:spPr>
              <p:txBody>
                <a:bodyPr rtlCol="0" anchor="ctr"/>
                <a:lstStyle/>
                <a:p>
                  <a:pPr defTabSz="1097234">
                    <a:defRPr/>
                  </a:pPr>
                  <a:endParaRPr lang="en-US" sz="2118" dirty="0">
                    <a:solidFill>
                      <a:srgbClr val="FFFFFF"/>
                    </a:solidFill>
                  </a:endParaRPr>
                </a:p>
              </p:txBody>
            </p:sp>
          </p:grpSp>
        </p:grpSp>
      </p:grpSp>
      <p:sp>
        <p:nvSpPr>
          <p:cNvPr id="162" name="TextBox 161">
            <a:extLst>
              <a:ext uri="{FF2B5EF4-FFF2-40B4-BE49-F238E27FC236}">
                <a16:creationId xmlns:a16="http://schemas.microsoft.com/office/drawing/2014/main" id="{FFD13FD1-1B52-57DD-C0D4-3960DE4E7B2B}"/>
              </a:ext>
            </a:extLst>
          </p:cNvPr>
          <p:cNvSpPr txBox="1"/>
          <p:nvPr/>
        </p:nvSpPr>
        <p:spPr>
          <a:xfrm>
            <a:off x="6687880" y="3736981"/>
            <a:ext cx="3211032" cy="601674"/>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04876">
              <a:defRPr sz="1600" kern="0" spc="300">
                <a:solidFill>
                  <a:srgbClr val="FFFFFF"/>
                </a:solidFill>
                <a:latin typeface="+mj-lt"/>
                <a:ea typeface="Amazon Ember Display" panose="020F0603020204020204" pitchFamily="34" charset="0"/>
                <a:cs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Migration Acceleration Program</a:t>
            </a:r>
          </a:p>
        </p:txBody>
      </p:sp>
      <p:sp>
        <p:nvSpPr>
          <p:cNvPr id="163" name="Oval 162">
            <a:extLst>
              <a:ext uri="{FF2B5EF4-FFF2-40B4-BE49-F238E27FC236}">
                <a16:creationId xmlns:a16="http://schemas.microsoft.com/office/drawing/2014/main" id="{3C9DF73E-1D05-7FE4-E04F-96F63DCFD082}"/>
              </a:ext>
            </a:extLst>
          </p:cNvPr>
          <p:cNvSpPr/>
          <p:nvPr/>
        </p:nvSpPr>
        <p:spPr>
          <a:xfrm>
            <a:off x="396073" y="2580149"/>
            <a:ext cx="518160" cy="518160"/>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Display" panose="020F0603020204020204" pitchFamily="34" charset="0"/>
              </a:rPr>
              <a:t>1</a:t>
            </a:r>
          </a:p>
        </p:txBody>
      </p:sp>
      <p:sp>
        <p:nvSpPr>
          <p:cNvPr id="164" name="Oval 163">
            <a:extLst>
              <a:ext uri="{FF2B5EF4-FFF2-40B4-BE49-F238E27FC236}">
                <a16:creationId xmlns:a16="http://schemas.microsoft.com/office/drawing/2014/main" id="{D33152B7-E536-BE42-51E6-8C30F5C3C0A5}"/>
              </a:ext>
            </a:extLst>
          </p:cNvPr>
          <p:cNvSpPr/>
          <p:nvPr/>
        </p:nvSpPr>
        <p:spPr>
          <a:xfrm>
            <a:off x="396073" y="3572324"/>
            <a:ext cx="518160" cy="518160"/>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Display" panose="020F0603020204020204" pitchFamily="34" charset="0"/>
              </a:rPr>
              <a:t>2</a:t>
            </a:r>
          </a:p>
        </p:txBody>
      </p:sp>
      <p:sp>
        <p:nvSpPr>
          <p:cNvPr id="165" name="Oval 164">
            <a:extLst>
              <a:ext uri="{FF2B5EF4-FFF2-40B4-BE49-F238E27FC236}">
                <a16:creationId xmlns:a16="http://schemas.microsoft.com/office/drawing/2014/main" id="{4A85FD8E-621E-836B-4465-927DF828F015}"/>
              </a:ext>
            </a:extLst>
          </p:cNvPr>
          <p:cNvSpPr/>
          <p:nvPr/>
        </p:nvSpPr>
        <p:spPr>
          <a:xfrm>
            <a:off x="396073" y="4588882"/>
            <a:ext cx="518160" cy="518160"/>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mazon Ember Display" panose="020F0603020204020204" pitchFamily="34" charset="0"/>
              </a:rPr>
              <a:t>3</a:t>
            </a:r>
          </a:p>
        </p:txBody>
      </p:sp>
      <p:sp>
        <p:nvSpPr>
          <p:cNvPr id="166" name="Rectangle 165">
            <a:extLst>
              <a:ext uri="{FF2B5EF4-FFF2-40B4-BE49-F238E27FC236}">
                <a16:creationId xmlns:a16="http://schemas.microsoft.com/office/drawing/2014/main" id="{8B11B212-EB05-4297-6FAC-EF3E8FD17A58}"/>
              </a:ext>
            </a:extLst>
          </p:cNvPr>
          <p:cNvSpPr/>
          <p:nvPr/>
        </p:nvSpPr>
        <p:spPr>
          <a:xfrm>
            <a:off x="921029" y="2496718"/>
            <a:ext cx="3226508" cy="30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rtlCol="0" anchor="t" anchorCtr="0" compatLnSpc="1">
            <a:prstTxWarp prst="textNoShape">
              <a:avLst/>
            </a:prstTxWarp>
            <a:spAutoFit/>
          </a:bodyPr>
          <a:lstStyle/>
          <a:p>
            <a:pPr>
              <a:lnSpc>
                <a:spcPct val="90000"/>
              </a:lnSpc>
              <a:spcAft>
                <a:spcPts val="1000"/>
              </a:spcAft>
              <a:buSzPct val="90000"/>
            </a:pPr>
            <a:r>
              <a:rPr lang="en-US" sz="1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Identify and engage your executive champion and sponsor.</a:t>
            </a:r>
          </a:p>
          <a:p>
            <a:pPr>
              <a:lnSpc>
                <a:spcPct val="90000"/>
              </a:lnSpc>
              <a:spcAft>
                <a:spcPts val="1000"/>
              </a:spcAft>
              <a:buSzPct val="90000"/>
            </a:pPr>
            <a:endParaRPr lang="en-US" sz="1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a:p>
            <a:pPr>
              <a:lnSpc>
                <a:spcPct val="90000"/>
              </a:lnSpc>
              <a:spcAft>
                <a:spcPts val="1000"/>
              </a:spcAft>
              <a:buSzPct val="90000"/>
            </a:pPr>
            <a:r>
              <a:rPr lang="en-US" sz="1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Work with your account team to engage the Migration Acceleration Program to accelerate your cloud journey.</a:t>
            </a:r>
          </a:p>
          <a:p>
            <a:pPr>
              <a:lnSpc>
                <a:spcPct val="90000"/>
              </a:lnSpc>
              <a:spcAft>
                <a:spcPts val="1000"/>
              </a:spcAft>
              <a:buSzPct val="90000"/>
            </a:pPr>
            <a:endParaRPr lang="en-US" sz="1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a:p>
            <a:pPr>
              <a:lnSpc>
                <a:spcPct val="90000"/>
              </a:lnSpc>
              <a:spcAft>
                <a:spcPts val="1000"/>
              </a:spcAft>
              <a:buSzPct val="90000"/>
              <a:buFont typeface="Arial" panose="020B0604020202020204" pitchFamily="34" charset="0"/>
            </a:pPr>
            <a:r>
              <a:rPr lang="en-US" sz="1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Schedule a discovery and migration readiness assessment</a:t>
            </a:r>
          </a:p>
          <a:p>
            <a:pPr>
              <a:lnSpc>
                <a:spcPct val="90000"/>
              </a:lnSpc>
              <a:spcAft>
                <a:spcPts val="1000"/>
              </a:spcAft>
              <a:buSzPct val="90000"/>
              <a:buFont typeface="Arial" panose="020B0604020202020204" pitchFamily="34" charset="0"/>
            </a:pPr>
            <a:endParaRPr lang="en-US" sz="1667" dirty="0">
              <a:solidFill>
                <a:schemeClr val="tx2"/>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4352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
                                      </p:stCondLst>
                                      <p:childTnLst>
                                        <p:set>
                                          <p:cBhvr>
                                            <p:cTn id="6" dur="1" fill="hold">
                                              <p:stCondLst>
                                                <p:cond delay="0"/>
                                              </p:stCondLst>
                                            </p:cTn>
                                            <p:tgtEl>
                                              <p:spTgt spid="163"/>
                                            </p:tgtEl>
                                            <p:attrNameLst>
                                              <p:attrName>style.visibility</p:attrName>
                                            </p:attrNameLst>
                                          </p:cBhvr>
                                          <p:to>
                                            <p:strVal val="visible"/>
                                          </p:to>
                                        </p:set>
                                        <p:anim calcmode="lin" valueType="num">
                                          <p:cBhvr>
                                            <p:cTn id="7" dur="200" fill="hold"/>
                                            <p:tgtEl>
                                              <p:spTgt spid="163"/>
                                            </p:tgtEl>
                                            <p:attrNameLst>
                                              <p:attrName>ppt_w</p:attrName>
                                            </p:attrNameLst>
                                          </p:cBhvr>
                                          <p:tavLst>
                                            <p:tav tm="0">
                                              <p:val>
                                                <p:fltVal val="0"/>
                                              </p:val>
                                            </p:tav>
                                            <p:tav tm="100000">
                                              <p:val>
                                                <p:strVal val="#ppt_w"/>
                                              </p:val>
                                            </p:tav>
                                          </p:tavLst>
                                        </p:anim>
                                        <p:anim calcmode="lin" valueType="num">
                                          <p:cBhvr>
                                            <p:cTn id="8" dur="200" fill="hold"/>
                                            <p:tgtEl>
                                              <p:spTgt spid="163"/>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150"/>
                                      </p:stCondLst>
                                      <p:childTnLst>
                                        <p:animScale p14:bounceEnd="99000">
                                          <p:cBhvr>
                                            <p:cTn id="10" dur="1000" fill="hold"/>
                                            <p:tgtEl>
                                              <p:spTgt spid="163"/>
                                            </p:tgtEl>
                                          </p:cBhvr>
                                          <p:by x="110000" y="110000"/>
                                        </p:animScale>
                                      </p:childTnLst>
                                    </p:cTn>
                                  </p:par>
                                  <p:par>
                                    <p:cTn id="11" presetID="6" presetClass="emph" presetSubtype="0" accel="50000" decel="50000" fill="hold" grpId="2" nodeType="withEffect">
                                      <p:stCondLst>
                                        <p:cond delay="150"/>
                                      </p:stCondLst>
                                      <p:childTnLst>
                                        <p:animScale>
                                          <p:cBhvr>
                                            <p:cTn id="12" dur="250" fill="hold"/>
                                            <p:tgtEl>
                                              <p:spTgt spid="163"/>
                                            </p:tgtEl>
                                          </p:cBhvr>
                                          <p:by x="91000" y="91000"/>
                                        </p:animScale>
                                      </p:childTnLst>
                                    </p:cTn>
                                  </p:par>
                                  <p:par>
                                    <p:cTn id="13" presetID="23" presetClass="entr" presetSubtype="16" fill="hold" grpId="0" nodeType="withEffect">
                                      <p:stCondLst>
                                        <p:cond delay="400"/>
                                      </p:stCondLst>
                                      <p:childTnLst>
                                        <p:set>
                                          <p:cBhvr>
                                            <p:cTn id="14" dur="1" fill="hold">
                                              <p:stCondLst>
                                                <p:cond delay="0"/>
                                              </p:stCondLst>
                                            </p:cTn>
                                            <p:tgtEl>
                                              <p:spTgt spid="164"/>
                                            </p:tgtEl>
                                            <p:attrNameLst>
                                              <p:attrName>style.visibility</p:attrName>
                                            </p:attrNameLst>
                                          </p:cBhvr>
                                          <p:to>
                                            <p:strVal val="visible"/>
                                          </p:to>
                                        </p:set>
                                        <p:anim calcmode="lin" valueType="num">
                                          <p:cBhvr>
                                            <p:cTn id="15" dur="200" fill="hold"/>
                                            <p:tgtEl>
                                              <p:spTgt spid="164"/>
                                            </p:tgtEl>
                                            <p:attrNameLst>
                                              <p:attrName>ppt_w</p:attrName>
                                            </p:attrNameLst>
                                          </p:cBhvr>
                                          <p:tavLst>
                                            <p:tav tm="0">
                                              <p:val>
                                                <p:fltVal val="0"/>
                                              </p:val>
                                            </p:tav>
                                            <p:tav tm="100000">
                                              <p:val>
                                                <p:strVal val="#ppt_w"/>
                                              </p:val>
                                            </p:tav>
                                          </p:tavLst>
                                        </p:anim>
                                        <p:anim calcmode="lin" valueType="num">
                                          <p:cBhvr>
                                            <p:cTn id="16" dur="200" fill="hold"/>
                                            <p:tgtEl>
                                              <p:spTgt spid="164"/>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400"/>
                                      </p:stCondLst>
                                      <p:childTnLst>
                                        <p:animScale p14:bounceEnd="99000">
                                          <p:cBhvr>
                                            <p:cTn id="18" dur="1000" fill="hold"/>
                                            <p:tgtEl>
                                              <p:spTgt spid="164"/>
                                            </p:tgtEl>
                                          </p:cBhvr>
                                          <p:by x="110000" y="110000"/>
                                        </p:animScale>
                                      </p:childTnLst>
                                    </p:cTn>
                                  </p:par>
                                  <p:par>
                                    <p:cTn id="19" presetID="6" presetClass="emph" presetSubtype="0" accel="50000" decel="50000" fill="hold" grpId="2" nodeType="withEffect">
                                      <p:stCondLst>
                                        <p:cond delay="400"/>
                                      </p:stCondLst>
                                      <p:childTnLst>
                                        <p:animScale>
                                          <p:cBhvr>
                                            <p:cTn id="20" dur="250" fill="hold"/>
                                            <p:tgtEl>
                                              <p:spTgt spid="164"/>
                                            </p:tgtEl>
                                          </p:cBhvr>
                                          <p:by x="91000" y="91000"/>
                                        </p:animScale>
                                      </p:childTnLst>
                                    </p:cTn>
                                  </p:par>
                                  <p:par>
                                    <p:cTn id="21" presetID="23" presetClass="entr" presetSubtype="16" fill="hold" grpId="0" nodeType="withEffect">
                                      <p:stCondLst>
                                        <p:cond delay="650"/>
                                      </p:stCondLst>
                                      <p:childTnLst>
                                        <p:set>
                                          <p:cBhvr>
                                            <p:cTn id="22" dur="1" fill="hold">
                                              <p:stCondLst>
                                                <p:cond delay="0"/>
                                              </p:stCondLst>
                                            </p:cTn>
                                            <p:tgtEl>
                                              <p:spTgt spid="165"/>
                                            </p:tgtEl>
                                            <p:attrNameLst>
                                              <p:attrName>style.visibility</p:attrName>
                                            </p:attrNameLst>
                                          </p:cBhvr>
                                          <p:to>
                                            <p:strVal val="visible"/>
                                          </p:to>
                                        </p:set>
                                        <p:anim calcmode="lin" valueType="num">
                                          <p:cBhvr>
                                            <p:cTn id="23" dur="200" fill="hold"/>
                                            <p:tgtEl>
                                              <p:spTgt spid="165"/>
                                            </p:tgtEl>
                                            <p:attrNameLst>
                                              <p:attrName>ppt_w</p:attrName>
                                            </p:attrNameLst>
                                          </p:cBhvr>
                                          <p:tavLst>
                                            <p:tav tm="0">
                                              <p:val>
                                                <p:fltVal val="0"/>
                                              </p:val>
                                            </p:tav>
                                            <p:tav tm="100000">
                                              <p:val>
                                                <p:strVal val="#ppt_w"/>
                                              </p:val>
                                            </p:tav>
                                          </p:tavLst>
                                        </p:anim>
                                        <p:anim calcmode="lin" valueType="num">
                                          <p:cBhvr>
                                            <p:cTn id="24" dur="200" fill="hold"/>
                                            <p:tgtEl>
                                              <p:spTgt spid="165"/>
                                            </p:tgtEl>
                                            <p:attrNameLst>
                                              <p:attrName>ppt_h</p:attrName>
                                            </p:attrNameLst>
                                          </p:cBhvr>
                                          <p:tavLst>
                                            <p:tav tm="0">
                                              <p:val>
                                                <p:fltVal val="0"/>
                                              </p:val>
                                            </p:tav>
                                            <p:tav tm="100000">
                                              <p:val>
                                                <p:strVal val="#ppt_h"/>
                                              </p:val>
                                            </p:tav>
                                          </p:tavLst>
                                        </p:anim>
                                      </p:childTnLst>
                                    </p:cTn>
                                  </p:par>
                                  <p:par>
                                    <p:cTn id="25" presetID="6" presetClass="emph" presetSubtype="0" fill="hold" grpId="1" nodeType="withEffect" p14:presetBounceEnd="99000">
                                      <p:stCondLst>
                                        <p:cond delay="650"/>
                                      </p:stCondLst>
                                      <p:childTnLst>
                                        <p:animScale p14:bounceEnd="99000">
                                          <p:cBhvr>
                                            <p:cTn id="26" dur="1000" fill="hold"/>
                                            <p:tgtEl>
                                              <p:spTgt spid="165"/>
                                            </p:tgtEl>
                                          </p:cBhvr>
                                          <p:by x="110000" y="110000"/>
                                        </p:animScale>
                                      </p:childTnLst>
                                    </p:cTn>
                                  </p:par>
                                  <p:par>
                                    <p:cTn id="27" presetID="6" presetClass="emph" presetSubtype="0" accel="50000" decel="50000" fill="hold" grpId="2" nodeType="withEffect">
                                      <p:stCondLst>
                                        <p:cond delay="650"/>
                                      </p:stCondLst>
                                      <p:childTnLst>
                                        <p:animScale>
                                          <p:cBhvr>
                                            <p:cTn id="28" dur="250" fill="hold"/>
                                            <p:tgtEl>
                                              <p:spTgt spid="16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3" grpId="1" animBg="1"/>
          <p:bldP spid="163" grpId="2" animBg="1"/>
          <p:bldP spid="164" grpId="0" animBg="1"/>
          <p:bldP spid="164" grpId="1" animBg="1"/>
          <p:bldP spid="164" grpId="2" animBg="1"/>
          <p:bldP spid="165" grpId="0" animBg="1"/>
          <p:bldP spid="165" grpId="1" animBg="1"/>
          <p:bldP spid="165"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150"/>
                                      </p:stCondLst>
                                      <p:childTnLst>
                                        <p:set>
                                          <p:cBhvr>
                                            <p:cTn id="6" dur="1" fill="hold">
                                              <p:stCondLst>
                                                <p:cond delay="0"/>
                                              </p:stCondLst>
                                            </p:cTn>
                                            <p:tgtEl>
                                              <p:spTgt spid="163"/>
                                            </p:tgtEl>
                                            <p:attrNameLst>
                                              <p:attrName>style.visibility</p:attrName>
                                            </p:attrNameLst>
                                          </p:cBhvr>
                                          <p:to>
                                            <p:strVal val="visible"/>
                                          </p:to>
                                        </p:set>
                                        <p:anim calcmode="lin" valueType="num">
                                          <p:cBhvr>
                                            <p:cTn id="7" dur="200" fill="hold"/>
                                            <p:tgtEl>
                                              <p:spTgt spid="163"/>
                                            </p:tgtEl>
                                            <p:attrNameLst>
                                              <p:attrName>ppt_w</p:attrName>
                                            </p:attrNameLst>
                                          </p:cBhvr>
                                          <p:tavLst>
                                            <p:tav tm="0">
                                              <p:val>
                                                <p:fltVal val="0"/>
                                              </p:val>
                                            </p:tav>
                                            <p:tav tm="100000">
                                              <p:val>
                                                <p:strVal val="#ppt_w"/>
                                              </p:val>
                                            </p:tav>
                                          </p:tavLst>
                                        </p:anim>
                                        <p:anim calcmode="lin" valueType="num">
                                          <p:cBhvr>
                                            <p:cTn id="8" dur="200" fill="hold"/>
                                            <p:tgtEl>
                                              <p:spTgt spid="163"/>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150"/>
                                      </p:stCondLst>
                                      <p:childTnLst>
                                        <p:animScale>
                                          <p:cBhvr>
                                            <p:cTn id="10" dur="1000" fill="hold"/>
                                            <p:tgtEl>
                                              <p:spTgt spid="163"/>
                                            </p:tgtEl>
                                          </p:cBhvr>
                                          <p:by x="110000" y="110000"/>
                                        </p:animScale>
                                      </p:childTnLst>
                                    </p:cTn>
                                  </p:par>
                                  <p:par>
                                    <p:cTn id="11" presetID="6" presetClass="emph" presetSubtype="0" accel="50000" decel="50000" fill="hold" grpId="2" nodeType="withEffect">
                                      <p:stCondLst>
                                        <p:cond delay="150"/>
                                      </p:stCondLst>
                                      <p:childTnLst>
                                        <p:animScale>
                                          <p:cBhvr>
                                            <p:cTn id="12" dur="250" fill="hold"/>
                                            <p:tgtEl>
                                              <p:spTgt spid="163"/>
                                            </p:tgtEl>
                                          </p:cBhvr>
                                          <p:by x="91000" y="91000"/>
                                        </p:animScale>
                                      </p:childTnLst>
                                    </p:cTn>
                                  </p:par>
                                  <p:par>
                                    <p:cTn id="13" presetID="23" presetClass="entr" presetSubtype="16" fill="hold" grpId="0" nodeType="withEffect">
                                      <p:stCondLst>
                                        <p:cond delay="400"/>
                                      </p:stCondLst>
                                      <p:childTnLst>
                                        <p:set>
                                          <p:cBhvr>
                                            <p:cTn id="14" dur="1" fill="hold">
                                              <p:stCondLst>
                                                <p:cond delay="0"/>
                                              </p:stCondLst>
                                            </p:cTn>
                                            <p:tgtEl>
                                              <p:spTgt spid="164"/>
                                            </p:tgtEl>
                                            <p:attrNameLst>
                                              <p:attrName>style.visibility</p:attrName>
                                            </p:attrNameLst>
                                          </p:cBhvr>
                                          <p:to>
                                            <p:strVal val="visible"/>
                                          </p:to>
                                        </p:set>
                                        <p:anim calcmode="lin" valueType="num">
                                          <p:cBhvr>
                                            <p:cTn id="15" dur="200" fill="hold"/>
                                            <p:tgtEl>
                                              <p:spTgt spid="164"/>
                                            </p:tgtEl>
                                            <p:attrNameLst>
                                              <p:attrName>ppt_w</p:attrName>
                                            </p:attrNameLst>
                                          </p:cBhvr>
                                          <p:tavLst>
                                            <p:tav tm="0">
                                              <p:val>
                                                <p:fltVal val="0"/>
                                              </p:val>
                                            </p:tav>
                                            <p:tav tm="100000">
                                              <p:val>
                                                <p:strVal val="#ppt_w"/>
                                              </p:val>
                                            </p:tav>
                                          </p:tavLst>
                                        </p:anim>
                                        <p:anim calcmode="lin" valueType="num">
                                          <p:cBhvr>
                                            <p:cTn id="16" dur="200" fill="hold"/>
                                            <p:tgtEl>
                                              <p:spTgt spid="164"/>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400"/>
                                      </p:stCondLst>
                                      <p:childTnLst>
                                        <p:animScale>
                                          <p:cBhvr>
                                            <p:cTn id="18" dur="1000" fill="hold"/>
                                            <p:tgtEl>
                                              <p:spTgt spid="164"/>
                                            </p:tgtEl>
                                          </p:cBhvr>
                                          <p:by x="110000" y="110000"/>
                                        </p:animScale>
                                      </p:childTnLst>
                                    </p:cTn>
                                  </p:par>
                                  <p:par>
                                    <p:cTn id="19" presetID="6" presetClass="emph" presetSubtype="0" accel="50000" decel="50000" fill="hold" grpId="2" nodeType="withEffect">
                                      <p:stCondLst>
                                        <p:cond delay="400"/>
                                      </p:stCondLst>
                                      <p:childTnLst>
                                        <p:animScale>
                                          <p:cBhvr>
                                            <p:cTn id="20" dur="250" fill="hold"/>
                                            <p:tgtEl>
                                              <p:spTgt spid="164"/>
                                            </p:tgtEl>
                                          </p:cBhvr>
                                          <p:by x="91000" y="91000"/>
                                        </p:animScale>
                                      </p:childTnLst>
                                    </p:cTn>
                                  </p:par>
                                  <p:par>
                                    <p:cTn id="21" presetID="23" presetClass="entr" presetSubtype="16" fill="hold" grpId="0" nodeType="withEffect">
                                      <p:stCondLst>
                                        <p:cond delay="650"/>
                                      </p:stCondLst>
                                      <p:childTnLst>
                                        <p:set>
                                          <p:cBhvr>
                                            <p:cTn id="22" dur="1" fill="hold">
                                              <p:stCondLst>
                                                <p:cond delay="0"/>
                                              </p:stCondLst>
                                            </p:cTn>
                                            <p:tgtEl>
                                              <p:spTgt spid="165"/>
                                            </p:tgtEl>
                                            <p:attrNameLst>
                                              <p:attrName>style.visibility</p:attrName>
                                            </p:attrNameLst>
                                          </p:cBhvr>
                                          <p:to>
                                            <p:strVal val="visible"/>
                                          </p:to>
                                        </p:set>
                                        <p:anim calcmode="lin" valueType="num">
                                          <p:cBhvr>
                                            <p:cTn id="23" dur="200" fill="hold"/>
                                            <p:tgtEl>
                                              <p:spTgt spid="165"/>
                                            </p:tgtEl>
                                            <p:attrNameLst>
                                              <p:attrName>ppt_w</p:attrName>
                                            </p:attrNameLst>
                                          </p:cBhvr>
                                          <p:tavLst>
                                            <p:tav tm="0">
                                              <p:val>
                                                <p:fltVal val="0"/>
                                              </p:val>
                                            </p:tav>
                                            <p:tav tm="100000">
                                              <p:val>
                                                <p:strVal val="#ppt_w"/>
                                              </p:val>
                                            </p:tav>
                                          </p:tavLst>
                                        </p:anim>
                                        <p:anim calcmode="lin" valueType="num">
                                          <p:cBhvr>
                                            <p:cTn id="24" dur="200" fill="hold"/>
                                            <p:tgtEl>
                                              <p:spTgt spid="165"/>
                                            </p:tgtEl>
                                            <p:attrNameLst>
                                              <p:attrName>ppt_h</p:attrName>
                                            </p:attrNameLst>
                                          </p:cBhvr>
                                          <p:tavLst>
                                            <p:tav tm="0">
                                              <p:val>
                                                <p:fltVal val="0"/>
                                              </p:val>
                                            </p:tav>
                                            <p:tav tm="100000">
                                              <p:val>
                                                <p:strVal val="#ppt_h"/>
                                              </p:val>
                                            </p:tav>
                                          </p:tavLst>
                                        </p:anim>
                                      </p:childTnLst>
                                    </p:cTn>
                                  </p:par>
                                  <p:par>
                                    <p:cTn id="25" presetID="6" presetClass="emph" presetSubtype="0" fill="hold" grpId="1" nodeType="withEffect">
                                      <p:stCondLst>
                                        <p:cond delay="650"/>
                                      </p:stCondLst>
                                      <p:childTnLst>
                                        <p:animScale>
                                          <p:cBhvr>
                                            <p:cTn id="26" dur="1000" fill="hold"/>
                                            <p:tgtEl>
                                              <p:spTgt spid="165"/>
                                            </p:tgtEl>
                                          </p:cBhvr>
                                          <p:by x="110000" y="110000"/>
                                        </p:animScale>
                                      </p:childTnLst>
                                    </p:cTn>
                                  </p:par>
                                  <p:par>
                                    <p:cTn id="27" presetID="6" presetClass="emph" presetSubtype="0" accel="50000" decel="50000" fill="hold" grpId="2" nodeType="withEffect">
                                      <p:stCondLst>
                                        <p:cond delay="650"/>
                                      </p:stCondLst>
                                      <p:childTnLst>
                                        <p:animScale>
                                          <p:cBhvr>
                                            <p:cTn id="28" dur="250" fill="hold"/>
                                            <p:tgtEl>
                                              <p:spTgt spid="16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3" grpId="1" animBg="1"/>
          <p:bldP spid="163" grpId="2" animBg="1"/>
          <p:bldP spid="164" grpId="0" animBg="1"/>
          <p:bldP spid="164" grpId="1" animBg="1"/>
          <p:bldP spid="164" grpId="2" animBg="1"/>
          <p:bldP spid="165" grpId="0" animBg="1"/>
          <p:bldP spid="165" grpId="1" animBg="1"/>
          <p:bldP spid="165" grpId="2"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6AA7F-574B-F886-E1CB-0B1D6AA1C9C7}"/>
            </a:ext>
          </a:extLst>
        </p:cNvPr>
        <p:cNvGrpSpPr/>
        <p:nvPr/>
      </p:nvGrpSpPr>
      <p:grpSpPr>
        <a:xfrm>
          <a:off x="0" y="0"/>
          <a:ext cx="0" cy="0"/>
          <a:chOff x="0" y="0"/>
          <a:chExt cx="0" cy="0"/>
        </a:xfrm>
      </p:grpSpPr>
      <p:sp>
        <p:nvSpPr>
          <p:cNvPr id="5" name="Freeform: Shape 4">
            <a:extLst>
              <a:ext uri="{FF2B5EF4-FFF2-40B4-BE49-F238E27FC236}">
                <a16:creationId xmlns:a16="http://schemas.microsoft.com/office/drawing/2014/main" id="{C5D29F6C-6321-66A1-61E3-9068D6E295FA}"/>
              </a:ext>
            </a:extLst>
          </p:cNvPr>
          <p:cNvSpPr/>
          <p:nvPr/>
        </p:nvSpPr>
        <p:spPr>
          <a:xfrm>
            <a:off x="8971065" y="2544543"/>
            <a:ext cx="2276910" cy="3438607"/>
          </a:xfrm>
          <a:custGeom>
            <a:avLst/>
            <a:gdLst>
              <a:gd name="connsiteX0" fmla="*/ 1742050 w 1742049"/>
              <a:gd name="connsiteY0" fmla="*/ 2582078 h 2949070"/>
              <a:gd name="connsiteX1" fmla="*/ 1739768 w 1742049"/>
              <a:gd name="connsiteY1" fmla="*/ 265788 h 2949070"/>
              <a:gd name="connsiteX2" fmla="*/ 1739768 w 1742049"/>
              <a:gd name="connsiteY2" fmla="*/ 265788 h 2949070"/>
              <a:gd name="connsiteX3" fmla="*/ 1681523 w 1742049"/>
              <a:gd name="connsiteY3" fmla="*/ 185139 h 2949070"/>
              <a:gd name="connsiteX4" fmla="*/ 1532521 w 1742049"/>
              <a:gd name="connsiteY4" fmla="*/ 119226 h 2949070"/>
              <a:gd name="connsiteX5" fmla="*/ 985946 w 1742049"/>
              <a:gd name="connsiteY5" fmla="*/ 613 h 2949070"/>
              <a:gd name="connsiteX6" fmla="*/ 945859 w 1742049"/>
              <a:gd name="connsiteY6" fmla="*/ 11990 h 2949070"/>
              <a:gd name="connsiteX7" fmla="*/ 928525 w 1742049"/>
              <a:gd name="connsiteY7" fmla="*/ 49985 h 2949070"/>
              <a:gd name="connsiteX8" fmla="*/ 928525 w 1742049"/>
              <a:gd name="connsiteY8" fmla="*/ 507450 h 2949070"/>
              <a:gd name="connsiteX9" fmla="*/ 130369 w 1742049"/>
              <a:gd name="connsiteY9" fmla="*/ 600902 h 2949070"/>
              <a:gd name="connsiteX10" fmla="*/ 37646 w 1742049"/>
              <a:gd name="connsiteY10" fmla="*/ 646914 h 2949070"/>
              <a:gd name="connsiteX11" fmla="*/ 32 w 1742049"/>
              <a:gd name="connsiteY11" fmla="*/ 743154 h 2949070"/>
              <a:gd name="connsiteX12" fmla="*/ 32 w 1742049"/>
              <a:gd name="connsiteY12" fmla="*/ 1500526 h 2949070"/>
              <a:gd name="connsiteX13" fmla="*/ 17461 w 1742049"/>
              <a:gd name="connsiteY13" fmla="*/ 1517448 h 2949070"/>
              <a:gd name="connsiteX14" fmla="*/ 34890 w 1742049"/>
              <a:gd name="connsiteY14" fmla="*/ 1500526 h 2949070"/>
              <a:gd name="connsiteX15" fmla="*/ 34890 w 1742049"/>
              <a:gd name="connsiteY15" fmla="*/ 743154 h 2949070"/>
              <a:gd name="connsiteX16" fmla="*/ 133506 w 1742049"/>
              <a:gd name="connsiteY16" fmla="*/ 634587 h 2949070"/>
              <a:gd name="connsiteX17" fmla="*/ 1300081 w 1742049"/>
              <a:gd name="connsiteY17" fmla="*/ 475127 h 2949070"/>
              <a:gd name="connsiteX18" fmla="*/ 1618462 w 1742049"/>
              <a:gd name="connsiteY18" fmla="*/ 380883 h 2949070"/>
              <a:gd name="connsiteX19" fmla="*/ 1704276 w 1742049"/>
              <a:gd name="connsiteY19" fmla="*/ 329135 h 2949070"/>
              <a:gd name="connsiteX20" fmla="*/ 1707319 w 1742049"/>
              <a:gd name="connsiteY20" fmla="*/ 2580240 h 2949070"/>
              <a:gd name="connsiteX21" fmla="*/ 1707192 w 1742049"/>
              <a:gd name="connsiteY21" fmla="*/ 2582078 h 2949070"/>
              <a:gd name="connsiteX22" fmla="*/ 1608797 w 1742049"/>
              <a:gd name="connsiteY22" fmla="*/ 2665516 h 2949070"/>
              <a:gd name="connsiteX23" fmla="*/ 1300746 w 1742049"/>
              <a:gd name="connsiteY23" fmla="*/ 2756844 h 2949070"/>
              <a:gd name="connsiteX24" fmla="*/ 153471 w 1742049"/>
              <a:gd name="connsiteY24" fmla="*/ 2914783 h 2949070"/>
              <a:gd name="connsiteX25" fmla="*/ 70160 w 1742049"/>
              <a:gd name="connsiteY25" fmla="*/ 2886833 h 2949070"/>
              <a:gd name="connsiteX26" fmla="*/ 34858 w 1742049"/>
              <a:gd name="connsiteY26" fmla="*/ 2806216 h 2949070"/>
              <a:gd name="connsiteX27" fmla="*/ 34858 w 1742049"/>
              <a:gd name="connsiteY27" fmla="*/ 1949118 h 2949070"/>
              <a:gd name="connsiteX28" fmla="*/ 17429 w 1742049"/>
              <a:gd name="connsiteY28" fmla="*/ 1932196 h 2949070"/>
              <a:gd name="connsiteX29" fmla="*/ 0 w 1742049"/>
              <a:gd name="connsiteY29" fmla="*/ 1949118 h 2949070"/>
              <a:gd name="connsiteX30" fmla="*/ 0 w 1742049"/>
              <a:gd name="connsiteY30" fmla="*/ 2806216 h 2949070"/>
              <a:gd name="connsiteX31" fmla="*/ 46868 w 1742049"/>
              <a:gd name="connsiteY31" fmla="*/ 2911836 h 2949070"/>
              <a:gd name="connsiteX32" fmla="*/ 143235 w 1742049"/>
              <a:gd name="connsiteY32" fmla="*/ 2949071 h 2949070"/>
              <a:gd name="connsiteX33" fmla="*/ 156544 w 1742049"/>
              <a:gd name="connsiteY33" fmla="*/ 2948437 h 2949070"/>
              <a:gd name="connsiteX34" fmla="*/ 1307908 w 1742049"/>
              <a:gd name="connsiteY34" fmla="*/ 2789864 h 2949070"/>
              <a:gd name="connsiteX35" fmla="*/ 1622645 w 1742049"/>
              <a:gd name="connsiteY35" fmla="*/ 2696350 h 2949070"/>
              <a:gd name="connsiteX36" fmla="*/ 1741385 w 1742049"/>
              <a:gd name="connsiteY36" fmla="*/ 2584392 h 2949070"/>
              <a:gd name="connsiteX37" fmla="*/ 1742018 w 1742049"/>
              <a:gd name="connsiteY37" fmla="*/ 2582078 h 2949070"/>
              <a:gd name="connsiteX38" fmla="*/ 1604550 w 1742049"/>
              <a:gd name="connsiteY38" fmla="*/ 350018 h 2949070"/>
              <a:gd name="connsiteX39" fmla="*/ 1291968 w 1742049"/>
              <a:gd name="connsiteY39" fmla="*/ 442075 h 2949070"/>
              <a:gd name="connsiteX40" fmla="*/ 960214 w 1742049"/>
              <a:gd name="connsiteY40" fmla="*/ 502285 h 2949070"/>
              <a:gd name="connsiteX41" fmla="*/ 960214 w 1742049"/>
              <a:gd name="connsiteY41" fmla="*/ 49985 h 2949070"/>
              <a:gd name="connsiteX42" fmla="*/ 966647 w 1742049"/>
              <a:gd name="connsiteY42" fmla="*/ 37689 h 2949070"/>
              <a:gd name="connsiteX43" fmla="*/ 980083 w 1742049"/>
              <a:gd name="connsiteY43" fmla="*/ 34013 h 2949070"/>
              <a:gd name="connsiteX44" fmla="*/ 1521334 w 1742049"/>
              <a:gd name="connsiteY44" fmla="*/ 151359 h 2949070"/>
              <a:gd name="connsiteX45" fmla="*/ 1704118 w 1742049"/>
              <a:gd name="connsiteY45" fmla="*/ 265820 h 2949070"/>
              <a:gd name="connsiteX46" fmla="*/ 1604582 w 1742049"/>
              <a:gd name="connsiteY46" fmla="*/ 350050 h 294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42049" h="2949070">
                <a:moveTo>
                  <a:pt x="1742050" y="2582078"/>
                </a:moveTo>
                <a:lnTo>
                  <a:pt x="1739768" y="265788"/>
                </a:lnTo>
                <a:lnTo>
                  <a:pt x="1739768" y="265788"/>
                </a:lnTo>
                <a:cubicBezTo>
                  <a:pt x="1739768" y="237553"/>
                  <a:pt x="1719582" y="210396"/>
                  <a:pt x="1681523" y="185139"/>
                </a:cubicBezTo>
                <a:cubicBezTo>
                  <a:pt x="1647933" y="162830"/>
                  <a:pt x="1597515" y="140648"/>
                  <a:pt x="1532521" y="119226"/>
                </a:cubicBezTo>
                <a:cubicBezTo>
                  <a:pt x="1407666" y="78061"/>
                  <a:pt x="1223646" y="38133"/>
                  <a:pt x="985946" y="613"/>
                </a:cubicBezTo>
                <a:cubicBezTo>
                  <a:pt x="971463" y="-1669"/>
                  <a:pt x="956982" y="2483"/>
                  <a:pt x="945859" y="11990"/>
                </a:cubicBezTo>
                <a:cubicBezTo>
                  <a:pt x="934736" y="21496"/>
                  <a:pt x="928525" y="35344"/>
                  <a:pt x="928525" y="49985"/>
                </a:cubicBezTo>
                <a:lnTo>
                  <a:pt x="928525" y="507450"/>
                </a:lnTo>
                <a:cubicBezTo>
                  <a:pt x="706701" y="541072"/>
                  <a:pt x="438324" y="572350"/>
                  <a:pt x="130369" y="600902"/>
                </a:cubicBezTo>
                <a:cubicBezTo>
                  <a:pt x="94846" y="604197"/>
                  <a:pt x="61699" y="620549"/>
                  <a:pt x="37646" y="646914"/>
                </a:cubicBezTo>
                <a:cubicBezTo>
                  <a:pt x="13595" y="673280"/>
                  <a:pt x="32" y="707472"/>
                  <a:pt x="32" y="743154"/>
                </a:cubicBezTo>
                <a:lnTo>
                  <a:pt x="32" y="1500526"/>
                </a:lnTo>
                <a:cubicBezTo>
                  <a:pt x="32" y="1509874"/>
                  <a:pt x="8112" y="1517448"/>
                  <a:pt x="17461" y="1517448"/>
                </a:cubicBezTo>
                <a:cubicBezTo>
                  <a:pt x="26809" y="1517448"/>
                  <a:pt x="34890" y="1509874"/>
                  <a:pt x="34890" y="1500526"/>
                </a:cubicBezTo>
                <a:lnTo>
                  <a:pt x="34890" y="743154"/>
                </a:lnTo>
                <a:cubicBezTo>
                  <a:pt x="34890" y="686494"/>
                  <a:pt x="77099" y="639816"/>
                  <a:pt x="133506" y="634587"/>
                </a:cubicBezTo>
                <a:cubicBezTo>
                  <a:pt x="634291" y="588131"/>
                  <a:pt x="1026666" y="534481"/>
                  <a:pt x="1300081" y="475127"/>
                </a:cubicBezTo>
                <a:cubicBezTo>
                  <a:pt x="1439355" y="444896"/>
                  <a:pt x="1546433" y="413175"/>
                  <a:pt x="1618462" y="380883"/>
                </a:cubicBezTo>
                <a:cubicBezTo>
                  <a:pt x="1656013" y="364056"/>
                  <a:pt x="1684534" y="346881"/>
                  <a:pt x="1704276" y="329135"/>
                </a:cubicBezTo>
                <a:lnTo>
                  <a:pt x="1707319" y="2580240"/>
                </a:lnTo>
                <a:cubicBezTo>
                  <a:pt x="1707255" y="2580842"/>
                  <a:pt x="1707192" y="2581476"/>
                  <a:pt x="1707192" y="2582078"/>
                </a:cubicBezTo>
                <a:cubicBezTo>
                  <a:pt x="1707192" y="2607335"/>
                  <a:pt x="1672239" y="2636964"/>
                  <a:pt x="1608797" y="2665516"/>
                </a:cubicBezTo>
                <a:cubicBezTo>
                  <a:pt x="1539746" y="2696571"/>
                  <a:pt x="1436091" y="2727310"/>
                  <a:pt x="1300746" y="2756844"/>
                </a:cubicBezTo>
                <a:cubicBezTo>
                  <a:pt x="1032433" y="2815406"/>
                  <a:pt x="646428" y="2868549"/>
                  <a:pt x="153471" y="2914783"/>
                </a:cubicBezTo>
                <a:cubicBezTo>
                  <a:pt x="122985" y="2917635"/>
                  <a:pt x="92818" y="2907463"/>
                  <a:pt x="70160" y="2886833"/>
                </a:cubicBezTo>
                <a:cubicBezTo>
                  <a:pt x="47534" y="2866204"/>
                  <a:pt x="34858" y="2836828"/>
                  <a:pt x="34858" y="2806216"/>
                </a:cubicBezTo>
                <a:lnTo>
                  <a:pt x="34858" y="1949118"/>
                </a:lnTo>
                <a:cubicBezTo>
                  <a:pt x="34858" y="1939770"/>
                  <a:pt x="26777" y="1932196"/>
                  <a:pt x="17429" y="1932196"/>
                </a:cubicBezTo>
                <a:cubicBezTo>
                  <a:pt x="8080" y="1932196"/>
                  <a:pt x="0" y="1939770"/>
                  <a:pt x="0" y="1949118"/>
                </a:cubicBezTo>
                <a:lnTo>
                  <a:pt x="0" y="2806216"/>
                </a:lnTo>
                <a:cubicBezTo>
                  <a:pt x="0" y="2846335"/>
                  <a:pt x="17207" y="2884837"/>
                  <a:pt x="46868" y="2911836"/>
                </a:cubicBezTo>
                <a:cubicBezTo>
                  <a:pt x="73265" y="2935857"/>
                  <a:pt x="107838" y="2949071"/>
                  <a:pt x="143235" y="2949071"/>
                </a:cubicBezTo>
                <a:cubicBezTo>
                  <a:pt x="147639" y="2949071"/>
                  <a:pt x="152140" y="2948849"/>
                  <a:pt x="156544" y="2948437"/>
                </a:cubicBezTo>
                <a:cubicBezTo>
                  <a:pt x="650864" y="2902044"/>
                  <a:pt x="1038264" y="2848680"/>
                  <a:pt x="1307908" y="2789864"/>
                </a:cubicBezTo>
                <a:cubicBezTo>
                  <a:pt x="1445534" y="2759823"/>
                  <a:pt x="1551439" y="2728356"/>
                  <a:pt x="1622645" y="2696350"/>
                </a:cubicBezTo>
                <a:cubicBezTo>
                  <a:pt x="1700791" y="2661206"/>
                  <a:pt x="1739958" y="2624542"/>
                  <a:pt x="1741385" y="2584392"/>
                </a:cubicBezTo>
                <a:cubicBezTo>
                  <a:pt x="1741479" y="2583631"/>
                  <a:pt x="1742018" y="2582871"/>
                  <a:pt x="1742018" y="2582078"/>
                </a:cubicBezTo>
                <a:close/>
                <a:moveTo>
                  <a:pt x="1604550" y="350018"/>
                </a:moveTo>
                <a:cubicBezTo>
                  <a:pt x="1534644" y="381359"/>
                  <a:pt x="1428961" y="412319"/>
                  <a:pt x="1291968" y="442075"/>
                </a:cubicBezTo>
                <a:cubicBezTo>
                  <a:pt x="1196235" y="462863"/>
                  <a:pt x="1086971" y="482954"/>
                  <a:pt x="960214" y="502285"/>
                </a:cubicBezTo>
                <a:lnTo>
                  <a:pt x="960214" y="49985"/>
                </a:lnTo>
                <a:cubicBezTo>
                  <a:pt x="960214" y="45168"/>
                  <a:pt x="963003" y="40827"/>
                  <a:pt x="966647" y="37689"/>
                </a:cubicBezTo>
                <a:cubicBezTo>
                  <a:pt x="970291" y="34552"/>
                  <a:pt x="975330" y="33253"/>
                  <a:pt x="980083" y="34013"/>
                </a:cubicBezTo>
                <a:cubicBezTo>
                  <a:pt x="1215978" y="71280"/>
                  <a:pt x="1398222" y="110765"/>
                  <a:pt x="1521334" y="151359"/>
                </a:cubicBezTo>
                <a:cubicBezTo>
                  <a:pt x="1680288" y="203773"/>
                  <a:pt x="1704118" y="245571"/>
                  <a:pt x="1704118" y="265820"/>
                </a:cubicBezTo>
                <a:cubicBezTo>
                  <a:pt x="1704118" y="291330"/>
                  <a:pt x="1668848" y="321244"/>
                  <a:pt x="1604582" y="350050"/>
                </a:cubicBezTo>
                <a:close/>
              </a:path>
            </a:pathLst>
          </a:custGeom>
          <a:gradFill>
            <a:gsLst>
              <a:gs pos="50000">
                <a:schemeClr val="accent2"/>
              </a:gs>
              <a:gs pos="0">
                <a:schemeClr val="accent1"/>
              </a:gs>
              <a:gs pos="100000">
                <a:schemeClr val="accent4"/>
              </a:gs>
            </a:gsLst>
            <a:lin ang="8100000" scaled="1"/>
          </a:gradFill>
          <a:ln w="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4F947FB7-9549-04A4-9A11-3B40ADDA4D3F}"/>
              </a:ext>
            </a:extLst>
          </p:cNvPr>
          <p:cNvSpPr/>
          <p:nvPr/>
        </p:nvSpPr>
        <p:spPr>
          <a:xfrm>
            <a:off x="3491403" y="3339713"/>
            <a:ext cx="2352564" cy="1287093"/>
          </a:xfrm>
          <a:custGeom>
            <a:avLst/>
            <a:gdLst>
              <a:gd name="connsiteX0" fmla="*/ 16859 w 1740497"/>
              <a:gd name="connsiteY0" fmla="*/ 896420 h 1103856"/>
              <a:gd name="connsiteX1" fmla="*/ 33781 w 1740497"/>
              <a:gd name="connsiteY1" fmla="*/ 879498 h 1103856"/>
              <a:gd name="connsiteX2" fmla="*/ 33781 w 1740497"/>
              <a:gd name="connsiteY2" fmla="*/ 142882 h 1103856"/>
              <a:gd name="connsiteX3" fmla="*/ 68575 w 1740497"/>
              <a:gd name="connsiteY3" fmla="*/ 63025 h 1103856"/>
              <a:gd name="connsiteX4" fmla="*/ 150746 w 1740497"/>
              <a:gd name="connsiteY4" fmla="*/ 34125 h 1103856"/>
              <a:gd name="connsiteX5" fmla="*/ 1601603 w 1740497"/>
              <a:gd name="connsiteY5" fmla="*/ 111383 h 1103856"/>
              <a:gd name="connsiteX6" fmla="*/ 1706653 w 1740497"/>
              <a:gd name="connsiteY6" fmla="*/ 220362 h 1103856"/>
              <a:gd name="connsiteX7" fmla="*/ 1706558 w 1740497"/>
              <a:gd name="connsiteY7" fmla="*/ 1086935 h 1103856"/>
              <a:gd name="connsiteX8" fmla="*/ 1723480 w 1740497"/>
              <a:gd name="connsiteY8" fmla="*/ 1103857 h 1103856"/>
              <a:gd name="connsiteX9" fmla="*/ 1723480 w 1740497"/>
              <a:gd name="connsiteY9" fmla="*/ 1103857 h 1103856"/>
              <a:gd name="connsiteX10" fmla="*/ 1740402 w 1740497"/>
              <a:gd name="connsiteY10" fmla="*/ 1086935 h 1103856"/>
              <a:gd name="connsiteX11" fmla="*/ 1740497 w 1740497"/>
              <a:gd name="connsiteY11" fmla="*/ 220362 h 1103856"/>
              <a:gd name="connsiteX12" fmla="*/ 1700506 w 1740497"/>
              <a:gd name="connsiteY12" fmla="*/ 121207 h 1103856"/>
              <a:gd name="connsiteX13" fmla="*/ 1602903 w 1740497"/>
              <a:gd name="connsiteY13" fmla="*/ 77571 h 1103856"/>
              <a:gd name="connsiteX14" fmla="*/ 153249 w 1740497"/>
              <a:gd name="connsiteY14" fmla="*/ 376 h 1103856"/>
              <a:gd name="connsiteX15" fmla="*/ 45569 w 1740497"/>
              <a:gd name="connsiteY15" fmla="*/ 38244 h 1103856"/>
              <a:gd name="connsiteX16" fmla="*/ 0 w 1740497"/>
              <a:gd name="connsiteY16" fmla="*/ 142850 h 1103856"/>
              <a:gd name="connsiteX17" fmla="*/ 0 w 1740497"/>
              <a:gd name="connsiteY17" fmla="*/ 879466 h 1103856"/>
              <a:gd name="connsiteX18" fmla="*/ 16922 w 1740497"/>
              <a:gd name="connsiteY18" fmla="*/ 896388 h 110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40497" h="1103856">
                <a:moveTo>
                  <a:pt x="16859" y="896420"/>
                </a:moveTo>
                <a:cubicBezTo>
                  <a:pt x="26207" y="896420"/>
                  <a:pt x="33781" y="888846"/>
                  <a:pt x="33781" y="879498"/>
                </a:cubicBezTo>
                <a:lnTo>
                  <a:pt x="33781" y="142882"/>
                </a:lnTo>
                <a:cubicBezTo>
                  <a:pt x="33781" y="112239"/>
                  <a:pt x="46139" y="83877"/>
                  <a:pt x="68575" y="63025"/>
                </a:cubicBezTo>
                <a:cubicBezTo>
                  <a:pt x="91011" y="42174"/>
                  <a:pt x="120197" y="31907"/>
                  <a:pt x="150746" y="34125"/>
                </a:cubicBezTo>
                <a:cubicBezTo>
                  <a:pt x="590021" y="66131"/>
                  <a:pt x="1078193" y="92116"/>
                  <a:pt x="1601603" y="111383"/>
                </a:cubicBezTo>
                <a:cubicBezTo>
                  <a:pt x="1660514" y="113538"/>
                  <a:pt x="1706653" y="161420"/>
                  <a:pt x="1706653" y="220362"/>
                </a:cubicBezTo>
                <a:lnTo>
                  <a:pt x="1706558" y="1086935"/>
                </a:lnTo>
                <a:cubicBezTo>
                  <a:pt x="1706558" y="1096283"/>
                  <a:pt x="1714132" y="1103857"/>
                  <a:pt x="1723480" y="1103857"/>
                </a:cubicBezTo>
                <a:lnTo>
                  <a:pt x="1723480" y="1103857"/>
                </a:lnTo>
                <a:cubicBezTo>
                  <a:pt x="1732829" y="1103857"/>
                  <a:pt x="1740402" y="1096283"/>
                  <a:pt x="1740402" y="1086935"/>
                </a:cubicBezTo>
                <a:lnTo>
                  <a:pt x="1740497" y="220362"/>
                </a:lnTo>
                <a:cubicBezTo>
                  <a:pt x="1740497" y="183191"/>
                  <a:pt x="1726301" y="147984"/>
                  <a:pt x="1700506" y="121207"/>
                </a:cubicBezTo>
                <a:cubicBezTo>
                  <a:pt x="1674711" y="94429"/>
                  <a:pt x="1640042" y="78965"/>
                  <a:pt x="1602903" y="77571"/>
                </a:cubicBezTo>
                <a:cubicBezTo>
                  <a:pt x="1079873" y="58304"/>
                  <a:pt x="592144" y="32350"/>
                  <a:pt x="153249" y="376"/>
                </a:cubicBezTo>
                <a:cubicBezTo>
                  <a:pt x="113796" y="-2508"/>
                  <a:pt x="74565" y="11309"/>
                  <a:pt x="45569" y="38244"/>
                </a:cubicBezTo>
                <a:cubicBezTo>
                  <a:pt x="16605" y="65180"/>
                  <a:pt x="0" y="103302"/>
                  <a:pt x="0" y="142850"/>
                </a:cubicBezTo>
                <a:lnTo>
                  <a:pt x="0" y="879466"/>
                </a:lnTo>
                <a:cubicBezTo>
                  <a:pt x="0" y="888814"/>
                  <a:pt x="7574" y="896388"/>
                  <a:pt x="16922" y="896388"/>
                </a:cubicBezTo>
                <a:close/>
              </a:path>
            </a:pathLst>
          </a:custGeom>
          <a:gradFill>
            <a:gsLst>
              <a:gs pos="50000">
                <a:schemeClr val="accent2"/>
              </a:gs>
              <a:gs pos="0">
                <a:schemeClr val="accent1"/>
              </a:gs>
              <a:gs pos="100000">
                <a:schemeClr val="accent4"/>
              </a:gs>
            </a:gsLst>
            <a:lin ang="8100000" scaled="1"/>
          </a:gradFill>
          <a:ln w="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904B1C2E-5650-BCD7-96A6-096865BFA4EC}"/>
              </a:ext>
            </a:extLst>
          </p:cNvPr>
          <p:cNvSpPr/>
          <p:nvPr/>
        </p:nvSpPr>
        <p:spPr>
          <a:xfrm>
            <a:off x="6288590" y="3331969"/>
            <a:ext cx="2276910" cy="1179969"/>
          </a:xfrm>
          <a:custGeom>
            <a:avLst/>
            <a:gdLst>
              <a:gd name="connsiteX0" fmla="*/ 16859 w 1740655"/>
              <a:gd name="connsiteY0" fmla="*/ 988723 h 1011983"/>
              <a:gd name="connsiteX1" fmla="*/ 33781 w 1740655"/>
              <a:gd name="connsiteY1" fmla="*/ 971801 h 1011983"/>
              <a:gd name="connsiteX2" fmla="*/ 33781 w 1740655"/>
              <a:gd name="connsiteY2" fmla="*/ 220133 h 1011983"/>
              <a:gd name="connsiteX3" fmla="*/ 138831 w 1740655"/>
              <a:gd name="connsiteY3" fmla="*/ 111186 h 1011983"/>
              <a:gd name="connsiteX4" fmla="*/ 1589847 w 1740655"/>
              <a:gd name="connsiteY4" fmla="*/ 34118 h 1011983"/>
              <a:gd name="connsiteX5" fmla="*/ 1672017 w 1740655"/>
              <a:gd name="connsiteY5" fmla="*/ 63018 h 1011983"/>
              <a:gd name="connsiteX6" fmla="*/ 1706812 w 1740655"/>
              <a:gd name="connsiteY6" fmla="*/ 142875 h 1011983"/>
              <a:gd name="connsiteX7" fmla="*/ 1706812 w 1740655"/>
              <a:gd name="connsiteY7" fmla="*/ 995061 h 1011983"/>
              <a:gd name="connsiteX8" fmla="*/ 1723734 w 1740655"/>
              <a:gd name="connsiteY8" fmla="*/ 1011983 h 1011983"/>
              <a:gd name="connsiteX9" fmla="*/ 1740656 w 1740655"/>
              <a:gd name="connsiteY9" fmla="*/ 995061 h 1011983"/>
              <a:gd name="connsiteX10" fmla="*/ 1740656 w 1740655"/>
              <a:gd name="connsiteY10" fmla="*/ 142844 h 1011983"/>
              <a:gd name="connsiteX11" fmla="*/ 1695055 w 1740655"/>
              <a:gd name="connsiteY11" fmla="*/ 38237 h 1011983"/>
              <a:gd name="connsiteX12" fmla="*/ 1587407 w 1740655"/>
              <a:gd name="connsiteY12" fmla="*/ 369 h 1011983"/>
              <a:gd name="connsiteX13" fmla="*/ 137626 w 1740655"/>
              <a:gd name="connsiteY13" fmla="*/ 77374 h 1011983"/>
              <a:gd name="connsiteX14" fmla="*/ 40024 w 1740655"/>
              <a:gd name="connsiteY14" fmla="*/ 120978 h 1011983"/>
              <a:gd name="connsiteX15" fmla="*/ 0 w 1740655"/>
              <a:gd name="connsiteY15" fmla="*/ 220133 h 1011983"/>
              <a:gd name="connsiteX16" fmla="*/ 0 w 1740655"/>
              <a:gd name="connsiteY16" fmla="*/ 971801 h 1011983"/>
              <a:gd name="connsiteX17" fmla="*/ 16922 w 1740655"/>
              <a:gd name="connsiteY17" fmla="*/ 988723 h 101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0655" h="1011983">
                <a:moveTo>
                  <a:pt x="16859" y="988723"/>
                </a:moveTo>
                <a:cubicBezTo>
                  <a:pt x="26207" y="988723"/>
                  <a:pt x="33781" y="981149"/>
                  <a:pt x="33781" y="971801"/>
                </a:cubicBezTo>
                <a:lnTo>
                  <a:pt x="33781" y="220133"/>
                </a:lnTo>
                <a:cubicBezTo>
                  <a:pt x="33781" y="161192"/>
                  <a:pt x="79920" y="113341"/>
                  <a:pt x="138831" y="111186"/>
                </a:cubicBezTo>
                <a:cubicBezTo>
                  <a:pt x="664776" y="91824"/>
                  <a:pt x="1152980" y="65902"/>
                  <a:pt x="1589847" y="34118"/>
                </a:cubicBezTo>
                <a:cubicBezTo>
                  <a:pt x="1620396" y="31900"/>
                  <a:pt x="1649581" y="42167"/>
                  <a:pt x="1672017" y="63018"/>
                </a:cubicBezTo>
                <a:cubicBezTo>
                  <a:pt x="1694453" y="83870"/>
                  <a:pt x="1706812" y="112232"/>
                  <a:pt x="1706812" y="142875"/>
                </a:cubicBezTo>
                <a:lnTo>
                  <a:pt x="1706812" y="995061"/>
                </a:lnTo>
                <a:cubicBezTo>
                  <a:pt x="1706812" y="1004409"/>
                  <a:pt x="1714385" y="1011983"/>
                  <a:pt x="1723734" y="1011983"/>
                </a:cubicBezTo>
                <a:cubicBezTo>
                  <a:pt x="1733082" y="1011983"/>
                  <a:pt x="1740656" y="1004409"/>
                  <a:pt x="1740656" y="995061"/>
                </a:cubicBezTo>
                <a:lnTo>
                  <a:pt x="1740656" y="142844"/>
                </a:lnTo>
                <a:cubicBezTo>
                  <a:pt x="1740656" y="103295"/>
                  <a:pt x="1724019" y="65173"/>
                  <a:pt x="1695055" y="38237"/>
                </a:cubicBezTo>
                <a:cubicBezTo>
                  <a:pt x="1666091" y="11302"/>
                  <a:pt x="1626829" y="-2483"/>
                  <a:pt x="1587407" y="369"/>
                </a:cubicBezTo>
                <a:cubicBezTo>
                  <a:pt x="1150951" y="32121"/>
                  <a:pt x="663160" y="58043"/>
                  <a:pt x="137626" y="77374"/>
                </a:cubicBezTo>
                <a:cubicBezTo>
                  <a:pt x="100486" y="78736"/>
                  <a:pt x="65819" y="94232"/>
                  <a:pt x="40024" y="120978"/>
                </a:cubicBezTo>
                <a:cubicBezTo>
                  <a:pt x="14228" y="147755"/>
                  <a:pt x="0" y="182962"/>
                  <a:pt x="0" y="220133"/>
                </a:cubicBezTo>
                <a:lnTo>
                  <a:pt x="0" y="971801"/>
                </a:lnTo>
                <a:cubicBezTo>
                  <a:pt x="0" y="981149"/>
                  <a:pt x="7574" y="988723"/>
                  <a:pt x="16922" y="988723"/>
                </a:cubicBezTo>
                <a:close/>
              </a:path>
            </a:pathLst>
          </a:custGeom>
          <a:gradFill>
            <a:gsLst>
              <a:gs pos="50000">
                <a:schemeClr val="accent2"/>
              </a:gs>
              <a:gs pos="0">
                <a:schemeClr val="accent1"/>
              </a:gs>
              <a:gs pos="100000">
                <a:schemeClr val="accent4"/>
              </a:gs>
            </a:gsLst>
            <a:lin ang="8100000" scaled="1"/>
          </a:gradFill>
          <a:ln w="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0D68293F-95F6-FD23-2A20-68E52E60DE5F}"/>
              </a:ext>
            </a:extLst>
          </p:cNvPr>
          <p:cNvSpPr/>
          <p:nvPr/>
        </p:nvSpPr>
        <p:spPr>
          <a:xfrm>
            <a:off x="982437" y="2631065"/>
            <a:ext cx="2574027" cy="3438644"/>
          </a:xfrm>
          <a:custGeom>
            <a:avLst/>
            <a:gdLst>
              <a:gd name="connsiteX0" fmla="*/ 1975473 w 2128309"/>
              <a:gd name="connsiteY0" fmla="*/ 1880321 h 2949102"/>
              <a:gd name="connsiteX1" fmla="*/ 1987419 w 2128309"/>
              <a:gd name="connsiteY1" fmla="*/ 1885265 h 2949102"/>
              <a:gd name="connsiteX2" fmla="*/ 1999366 w 2128309"/>
              <a:gd name="connsiteY2" fmla="*/ 1880321 h 2949102"/>
              <a:gd name="connsiteX3" fmla="*/ 2128310 w 2128309"/>
              <a:gd name="connsiteY3" fmla="*/ 1751378 h 2949102"/>
              <a:gd name="connsiteX4" fmla="*/ 1999366 w 2128309"/>
              <a:gd name="connsiteY4" fmla="*/ 1622434 h 2949102"/>
              <a:gd name="connsiteX5" fmla="*/ 1975441 w 2128309"/>
              <a:gd name="connsiteY5" fmla="*/ 1622434 h 2949102"/>
              <a:gd name="connsiteX6" fmla="*/ 1975441 w 2128309"/>
              <a:gd name="connsiteY6" fmla="*/ 1646360 h 2949102"/>
              <a:gd name="connsiteX7" fmla="*/ 2062903 w 2128309"/>
              <a:gd name="connsiteY7" fmla="*/ 1733822 h 2949102"/>
              <a:gd name="connsiteX8" fmla="*/ 1728836 w 2128309"/>
              <a:gd name="connsiteY8" fmla="*/ 1706379 h 2949102"/>
              <a:gd name="connsiteX9" fmla="*/ 1710424 w 2128309"/>
              <a:gd name="connsiteY9" fmla="*/ 1704763 h 2949102"/>
              <a:gd name="connsiteX10" fmla="*/ 1710741 w 2128309"/>
              <a:gd name="connsiteY10" fmla="*/ 2806248 h 2949102"/>
              <a:gd name="connsiteX11" fmla="*/ 1675122 w 2128309"/>
              <a:gd name="connsiteY11" fmla="*/ 2886897 h 2949102"/>
              <a:gd name="connsiteX12" fmla="*/ 1591495 w 2128309"/>
              <a:gd name="connsiteY12" fmla="*/ 2914847 h 2949102"/>
              <a:gd name="connsiteX13" fmla="*/ 444219 w 2128309"/>
              <a:gd name="connsiteY13" fmla="*/ 2756813 h 2949102"/>
              <a:gd name="connsiteX14" fmla="*/ 136168 w 2128309"/>
              <a:gd name="connsiteY14" fmla="*/ 2665453 h 2949102"/>
              <a:gd name="connsiteX15" fmla="*/ 37774 w 2128309"/>
              <a:gd name="connsiteY15" fmla="*/ 2582015 h 2949102"/>
              <a:gd name="connsiteX16" fmla="*/ 37045 w 2128309"/>
              <a:gd name="connsiteY16" fmla="*/ 2577135 h 2949102"/>
              <a:gd name="connsiteX17" fmla="*/ 34161 w 2128309"/>
              <a:gd name="connsiteY17" fmla="*/ 329040 h 2949102"/>
              <a:gd name="connsiteX18" fmla="*/ 120958 w 2128309"/>
              <a:gd name="connsiteY18" fmla="*/ 380915 h 2949102"/>
              <a:gd name="connsiteX19" fmla="*/ 441716 w 2128309"/>
              <a:gd name="connsiteY19" fmla="*/ 475127 h 2949102"/>
              <a:gd name="connsiteX20" fmla="*/ 770206 w 2128309"/>
              <a:gd name="connsiteY20" fmla="*/ 534734 h 2949102"/>
              <a:gd name="connsiteX21" fmla="*/ 780568 w 2128309"/>
              <a:gd name="connsiteY21" fmla="*/ 538315 h 2949102"/>
              <a:gd name="connsiteX22" fmla="*/ 786462 w 2128309"/>
              <a:gd name="connsiteY22" fmla="*/ 537238 h 2949102"/>
              <a:gd name="connsiteX23" fmla="*/ 1611807 w 2128309"/>
              <a:gd name="connsiteY23" fmla="*/ 634587 h 2949102"/>
              <a:gd name="connsiteX24" fmla="*/ 1710773 w 2128309"/>
              <a:gd name="connsiteY24" fmla="*/ 743154 h 2949102"/>
              <a:gd name="connsiteX25" fmla="*/ 1710773 w 2128309"/>
              <a:gd name="connsiteY25" fmla="*/ 1616255 h 2949102"/>
              <a:gd name="connsiteX26" fmla="*/ 1727695 w 2128309"/>
              <a:gd name="connsiteY26" fmla="*/ 1633177 h 2949102"/>
              <a:gd name="connsiteX27" fmla="*/ 1744617 w 2128309"/>
              <a:gd name="connsiteY27" fmla="*/ 1616255 h 2949102"/>
              <a:gd name="connsiteX28" fmla="*/ 1744617 w 2128309"/>
              <a:gd name="connsiteY28" fmla="*/ 743154 h 2949102"/>
              <a:gd name="connsiteX29" fmla="*/ 1707350 w 2128309"/>
              <a:gd name="connsiteY29" fmla="*/ 646914 h 2949102"/>
              <a:gd name="connsiteX30" fmla="*/ 1614976 w 2128309"/>
              <a:gd name="connsiteY30" fmla="*/ 600902 h 2949102"/>
              <a:gd name="connsiteX31" fmla="*/ 797554 w 2128309"/>
              <a:gd name="connsiteY31" fmla="*/ 504883 h 2949102"/>
              <a:gd name="connsiteX32" fmla="*/ 797554 w 2128309"/>
              <a:gd name="connsiteY32" fmla="*/ 49985 h 2949102"/>
              <a:gd name="connsiteX33" fmla="*/ 780029 w 2128309"/>
              <a:gd name="connsiteY33" fmla="*/ 11990 h 2949102"/>
              <a:gd name="connsiteX34" fmla="*/ 739753 w 2128309"/>
              <a:gd name="connsiteY34" fmla="*/ 613 h 2949102"/>
              <a:gd name="connsiteX35" fmla="*/ 199674 w 2128309"/>
              <a:gd name="connsiteY35" fmla="*/ 119257 h 2949102"/>
              <a:gd name="connsiteX36" fmla="*/ 55266 w 2128309"/>
              <a:gd name="connsiteY36" fmla="*/ 185298 h 2949102"/>
              <a:gd name="connsiteX37" fmla="*/ 0 w 2128309"/>
              <a:gd name="connsiteY37" fmla="*/ 265788 h 2949102"/>
              <a:gd name="connsiteX38" fmla="*/ 0 w 2128309"/>
              <a:gd name="connsiteY38" fmla="*/ 265788 h 2949102"/>
              <a:gd name="connsiteX39" fmla="*/ 3106 w 2128309"/>
              <a:gd name="connsiteY39" fmla="*/ 2582142 h 2949102"/>
              <a:gd name="connsiteX40" fmla="*/ 4183 w 2128309"/>
              <a:gd name="connsiteY40" fmla="*/ 2587814 h 2949102"/>
              <a:gd name="connsiteX41" fmla="*/ 122289 w 2128309"/>
              <a:gd name="connsiteY41" fmla="*/ 2696286 h 2949102"/>
              <a:gd name="connsiteX42" fmla="*/ 437026 w 2128309"/>
              <a:gd name="connsiteY42" fmla="*/ 2789833 h 2949102"/>
              <a:gd name="connsiteX43" fmla="*/ 1588358 w 2128309"/>
              <a:gd name="connsiteY43" fmla="*/ 2948469 h 2949102"/>
              <a:gd name="connsiteX44" fmla="*/ 1601635 w 2128309"/>
              <a:gd name="connsiteY44" fmla="*/ 2949103 h 2949102"/>
              <a:gd name="connsiteX45" fmla="*/ 1697939 w 2128309"/>
              <a:gd name="connsiteY45" fmla="*/ 2911868 h 2949102"/>
              <a:gd name="connsiteX46" fmla="*/ 1744617 w 2128309"/>
              <a:gd name="connsiteY46" fmla="*/ 2806216 h 2949102"/>
              <a:gd name="connsiteX47" fmla="*/ 1744300 w 2128309"/>
              <a:gd name="connsiteY47" fmla="*/ 1741681 h 2949102"/>
              <a:gd name="connsiteX48" fmla="*/ 2064107 w 2128309"/>
              <a:gd name="connsiteY48" fmla="*/ 1767824 h 2949102"/>
              <a:gd name="connsiteX49" fmla="*/ 1975504 w 2128309"/>
              <a:gd name="connsiteY49" fmla="*/ 1856428 h 2949102"/>
              <a:gd name="connsiteX50" fmla="*/ 1975504 w 2128309"/>
              <a:gd name="connsiteY50" fmla="*/ 1880353 h 2949102"/>
              <a:gd name="connsiteX51" fmla="*/ 744855 w 2128309"/>
              <a:gd name="connsiteY51" fmla="*/ 34013 h 2949102"/>
              <a:gd name="connsiteX52" fmla="*/ 757974 w 2128309"/>
              <a:gd name="connsiteY52" fmla="*/ 37689 h 2949102"/>
              <a:gd name="connsiteX53" fmla="*/ 763710 w 2128309"/>
              <a:gd name="connsiteY53" fmla="*/ 49985 h 2949102"/>
              <a:gd name="connsiteX54" fmla="*/ 763710 w 2128309"/>
              <a:gd name="connsiteY54" fmla="*/ 499655 h 2949102"/>
              <a:gd name="connsiteX55" fmla="*/ 33812 w 2128309"/>
              <a:gd name="connsiteY55" fmla="*/ 265788 h 2949102"/>
              <a:gd name="connsiteX56" fmla="*/ 33812 w 2128309"/>
              <a:gd name="connsiteY56" fmla="*/ 265788 h 2949102"/>
              <a:gd name="connsiteX57" fmla="*/ 744855 w 2128309"/>
              <a:gd name="connsiteY57" fmla="*/ 34013 h 29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128309" h="2949102">
                <a:moveTo>
                  <a:pt x="1975473" y="1880321"/>
                </a:moveTo>
                <a:cubicBezTo>
                  <a:pt x="1978768" y="1883617"/>
                  <a:pt x="1983110" y="1885265"/>
                  <a:pt x="1987419" y="1885265"/>
                </a:cubicBezTo>
                <a:cubicBezTo>
                  <a:pt x="1991729" y="1885265"/>
                  <a:pt x="1996071" y="1883617"/>
                  <a:pt x="1999366" y="1880321"/>
                </a:cubicBezTo>
                <a:lnTo>
                  <a:pt x="2128310" y="1751378"/>
                </a:lnTo>
                <a:lnTo>
                  <a:pt x="1999366" y="1622434"/>
                </a:lnTo>
                <a:cubicBezTo>
                  <a:pt x="1992775" y="1615843"/>
                  <a:pt x="1982064" y="1615843"/>
                  <a:pt x="1975441" y="1622434"/>
                </a:cubicBezTo>
                <a:cubicBezTo>
                  <a:pt x="1968850" y="1629026"/>
                  <a:pt x="1968850" y="1639737"/>
                  <a:pt x="1975441" y="1646360"/>
                </a:cubicBezTo>
                <a:lnTo>
                  <a:pt x="2062903" y="1733822"/>
                </a:lnTo>
                <a:cubicBezTo>
                  <a:pt x="1953005" y="1725488"/>
                  <a:pt x="1843297" y="1716488"/>
                  <a:pt x="1728836" y="1706379"/>
                </a:cubicBezTo>
                <a:lnTo>
                  <a:pt x="1710424" y="1704763"/>
                </a:lnTo>
                <a:lnTo>
                  <a:pt x="1710741" y="2806248"/>
                </a:lnTo>
                <a:cubicBezTo>
                  <a:pt x="1710741" y="2836859"/>
                  <a:pt x="1697780" y="2866267"/>
                  <a:pt x="1675122" y="2886897"/>
                </a:cubicBezTo>
                <a:cubicBezTo>
                  <a:pt x="1652465" y="2907526"/>
                  <a:pt x="1621980" y="2917699"/>
                  <a:pt x="1591495" y="2914847"/>
                </a:cubicBezTo>
                <a:cubicBezTo>
                  <a:pt x="1098633" y="2868580"/>
                  <a:pt x="712627" y="2815438"/>
                  <a:pt x="444219" y="2756813"/>
                </a:cubicBezTo>
                <a:cubicBezTo>
                  <a:pt x="308875" y="2727278"/>
                  <a:pt x="205251" y="2696540"/>
                  <a:pt x="136168" y="2665453"/>
                </a:cubicBezTo>
                <a:cubicBezTo>
                  <a:pt x="72727" y="2636901"/>
                  <a:pt x="37774" y="2607271"/>
                  <a:pt x="37774" y="2582015"/>
                </a:cubicBezTo>
                <a:cubicBezTo>
                  <a:pt x="37774" y="2580304"/>
                  <a:pt x="37520" y="2578688"/>
                  <a:pt x="37045" y="2577135"/>
                </a:cubicBezTo>
                <a:lnTo>
                  <a:pt x="34161" y="329040"/>
                </a:lnTo>
                <a:cubicBezTo>
                  <a:pt x="54125" y="346818"/>
                  <a:pt x="82962" y="364056"/>
                  <a:pt x="120958" y="380915"/>
                </a:cubicBezTo>
                <a:cubicBezTo>
                  <a:pt x="193558" y="413175"/>
                  <a:pt x="301491" y="444864"/>
                  <a:pt x="441716" y="475127"/>
                </a:cubicBezTo>
                <a:cubicBezTo>
                  <a:pt x="537037" y="495693"/>
                  <a:pt x="646681" y="515594"/>
                  <a:pt x="770206" y="534734"/>
                </a:cubicBezTo>
                <a:cubicBezTo>
                  <a:pt x="773058" y="536953"/>
                  <a:pt x="776670" y="538315"/>
                  <a:pt x="780568" y="538315"/>
                </a:cubicBezTo>
                <a:cubicBezTo>
                  <a:pt x="782628" y="538315"/>
                  <a:pt x="784624" y="537935"/>
                  <a:pt x="786462" y="537238"/>
                </a:cubicBezTo>
                <a:cubicBezTo>
                  <a:pt x="1015734" y="572318"/>
                  <a:pt x="1291778" y="604894"/>
                  <a:pt x="1611807" y="634587"/>
                </a:cubicBezTo>
                <a:cubicBezTo>
                  <a:pt x="1668214" y="639816"/>
                  <a:pt x="1710773" y="686494"/>
                  <a:pt x="1710773" y="743154"/>
                </a:cubicBezTo>
                <a:lnTo>
                  <a:pt x="1710773" y="1616255"/>
                </a:lnTo>
                <a:cubicBezTo>
                  <a:pt x="1710773" y="1625603"/>
                  <a:pt x="1718347" y="1633177"/>
                  <a:pt x="1727695" y="1633177"/>
                </a:cubicBezTo>
                <a:cubicBezTo>
                  <a:pt x="1737043" y="1633177"/>
                  <a:pt x="1744617" y="1625603"/>
                  <a:pt x="1744617" y="1616255"/>
                </a:cubicBezTo>
                <a:lnTo>
                  <a:pt x="1744617" y="743154"/>
                </a:lnTo>
                <a:cubicBezTo>
                  <a:pt x="1744617" y="707472"/>
                  <a:pt x="1731371" y="673311"/>
                  <a:pt x="1707350" y="646914"/>
                </a:cubicBezTo>
                <a:cubicBezTo>
                  <a:pt x="1683298" y="620549"/>
                  <a:pt x="1650500" y="604197"/>
                  <a:pt x="1614976" y="600902"/>
                </a:cubicBezTo>
                <a:cubicBezTo>
                  <a:pt x="1274951" y="569371"/>
                  <a:pt x="1007621" y="536826"/>
                  <a:pt x="797554" y="504883"/>
                </a:cubicBezTo>
                <a:lnTo>
                  <a:pt x="797554" y="49985"/>
                </a:lnTo>
                <a:cubicBezTo>
                  <a:pt x="797554" y="35344"/>
                  <a:pt x="791184" y="21496"/>
                  <a:pt x="780029" y="11990"/>
                </a:cubicBezTo>
                <a:cubicBezTo>
                  <a:pt x="768907" y="2483"/>
                  <a:pt x="754203" y="-1669"/>
                  <a:pt x="739753" y="613"/>
                </a:cubicBezTo>
                <a:cubicBezTo>
                  <a:pt x="504048" y="37816"/>
                  <a:pt x="322342" y="77745"/>
                  <a:pt x="199674" y="119257"/>
                </a:cubicBezTo>
                <a:cubicBezTo>
                  <a:pt x="136485" y="140648"/>
                  <a:pt x="87811" y="162862"/>
                  <a:pt x="55266" y="185298"/>
                </a:cubicBezTo>
                <a:cubicBezTo>
                  <a:pt x="18697" y="210491"/>
                  <a:pt x="0" y="237553"/>
                  <a:pt x="0" y="265788"/>
                </a:cubicBezTo>
                <a:lnTo>
                  <a:pt x="0" y="265788"/>
                </a:lnTo>
                <a:cubicBezTo>
                  <a:pt x="0" y="265788"/>
                  <a:pt x="3106" y="2582142"/>
                  <a:pt x="3106" y="2582142"/>
                </a:cubicBezTo>
                <a:cubicBezTo>
                  <a:pt x="3106" y="2584138"/>
                  <a:pt x="3549" y="2586040"/>
                  <a:pt x="4183" y="2587814"/>
                </a:cubicBezTo>
                <a:cubicBezTo>
                  <a:pt x="7700" y="2626602"/>
                  <a:pt x="46425" y="2662157"/>
                  <a:pt x="122289" y="2696286"/>
                </a:cubicBezTo>
                <a:cubicBezTo>
                  <a:pt x="193494" y="2728324"/>
                  <a:pt x="299400" y="2759791"/>
                  <a:pt x="437026" y="2789833"/>
                </a:cubicBezTo>
                <a:cubicBezTo>
                  <a:pt x="706764" y="2848711"/>
                  <a:pt x="1094133" y="2902108"/>
                  <a:pt x="1588358" y="2948469"/>
                </a:cubicBezTo>
                <a:cubicBezTo>
                  <a:pt x="1592794" y="2948881"/>
                  <a:pt x="1597230" y="2949103"/>
                  <a:pt x="1601635" y="2949103"/>
                </a:cubicBezTo>
                <a:cubicBezTo>
                  <a:pt x="1637032" y="2949103"/>
                  <a:pt x="1671542" y="2935888"/>
                  <a:pt x="1697939" y="2911868"/>
                </a:cubicBezTo>
                <a:cubicBezTo>
                  <a:pt x="1727600" y="2884837"/>
                  <a:pt x="1744617" y="2846335"/>
                  <a:pt x="1744617" y="2806216"/>
                </a:cubicBezTo>
                <a:lnTo>
                  <a:pt x="1744300" y="1741681"/>
                </a:lnTo>
                <a:cubicBezTo>
                  <a:pt x="1853596" y="1751283"/>
                  <a:pt x="1958709" y="1759870"/>
                  <a:pt x="2064107" y="1767824"/>
                </a:cubicBezTo>
                <a:lnTo>
                  <a:pt x="1975504" y="1856428"/>
                </a:lnTo>
                <a:cubicBezTo>
                  <a:pt x="1968913" y="1863019"/>
                  <a:pt x="1968913" y="1873730"/>
                  <a:pt x="1975504" y="1880353"/>
                </a:cubicBezTo>
                <a:close/>
                <a:moveTo>
                  <a:pt x="744855" y="34013"/>
                </a:moveTo>
                <a:cubicBezTo>
                  <a:pt x="749608" y="33253"/>
                  <a:pt x="754330" y="34584"/>
                  <a:pt x="757974" y="37689"/>
                </a:cubicBezTo>
                <a:cubicBezTo>
                  <a:pt x="761618" y="40827"/>
                  <a:pt x="763710" y="45168"/>
                  <a:pt x="763710" y="49985"/>
                </a:cubicBezTo>
                <a:lnTo>
                  <a:pt x="763710" y="499655"/>
                </a:lnTo>
                <a:cubicBezTo>
                  <a:pt x="99251" y="395746"/>
                  <a:pt x="33812" y="299189"/>
                  <a:pt x="33812" y="265788"/>
                </a:cubicBezTo>
                <a:lnTo>
                  <a:pt x="33812" y="265788"/>
                </a:lnTo>
                <a:cubicBezTo>
                  <a:pt x="33812" y="229853"/>
                  <a:pt x="103243" y="135356"/>
                  <a:pt x="744855" y="34013"/>
                </a:cubicBezTo>
                <a:close/>
              </a:path>
            </a:pathLst>
          </a:custGeom>
          <a:gradFill>
            <a:gsLst>
              <a:gs pos="50000">
                <a:schemeClr val="accent2"/>
              </a:gs>
              <a:gs pos="0">
                <a:schemeClr val="accent1"/>
              </a:gs>
              <a:gs pos="100000">
                <a:schemeClr val="accent4"/>
              </a:gs>
            </a:gsLst>
            <a:lin ang="8100000" scaled="1"/>
          </a:gradFill>
          <a:ln w="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AE9CCC9-5940-AC93-6743-D35A3EAABBE1}"/>
              </a:ext>
            </a:extLst>
          </p:cNvPr>
          <p:cNvSpPr/>
          <p:nvPr/>
        </p:nvSpPr>
        <p:spPr>
          <a:xfrm>
            <a:off x="3496649" y="4589969"/>
            <a:ext cx="2866192" cy="1579479"/>
          </a:xfrm>
          <a:custGeom>
            <a:avLst/>
            <a:gdLst>
              <a:gd name="connsiteX0" fmla="*/ 1972019 w 2124855"/>
              <a:gd name="connsiteY0" fmla="*/ 262830 h 1354617"/>
              <a:gd name="connsiteX1" fmla="*/ 1983965 w 2124855"/>
              <a:gd name="connsiteY1" fmla="*/ 267774 h 1354617"/>
              <a:gd name="connsiteX2" fmla="*/ 1995912 w 2124855"/>
              <a:gd name="connsiteY2" fmla="*/ 262830 h 1354617"/>
              <a:gd name="connsiteX3" fmla="*/ 2124856 w 2124855"/>
              <a:gd name="connsiteY3" fmla="*/ 133887 h 1354617"/>
              <a:gd name="connsiteX4" fmla="*/ 1995912 w 2124855"/>
              <a:gd name="connsiteY4" fmla="*/ 4944 h 1354617"/>
              <a:gd name="connsiteX5" fmla="*/ 1971987 w 2124855"/>
              <a:gd name="connsiteY5" fmla="*/ 4944 h 1354617"/>
              <a:gd name="connsiteX6" fmla="*/ 1971987 w 2124855"/>
              <a:gd name="connsiteY6" fmla="*/ 28869 h 1354617"/>
              <a:gd name="connsiteX7" fmla="*/ 2059227 w 2124855"/>
              <a:gd name="connsiteY7" fmla="*/ 116109 h 1354617"/>
              <a:gd name="connsiteX8" fmla="*/ 1724748 w 2124855"/>
              <a:gd name="connsiteY8" fmla="*/ 105969 h 1354617"/>
              <a:gd name="connsiteX9" fmla="*/ 1707255 w 2124855"/>
              <a:gd name="connsiteY9" fmla="*/ 105367 h 1354617"/>
              <a:gd name="connsiteX10" fmla="*/ 1707065 w 2124855"/>
              <a:gd name="connsiteY10" fmla="*/ 1211763 h 1354617"/>
              <a:gd name="connsiteX11" fmla="*/ 1673697 w 2124855"/>
              <a:gd name="connsiteY11" fmla="*/ 1290257 h 1354617"/>
              <a:gd name="connsiteX12" fmla="*/ 1594062 w 2124855"/>
              <a:gd name="connsiteY12" fmla="*/ 1320711 h 1354617"/>
              <a:gd name="connsiteX13" fmla="*/ 134869 w 2124855"/>
              <a:gd name="connsiteY13" fmla="*/ 1242945 h 1354617"/>
              <a:gd name="connsiteX14" fmla="*/ 33844 w 2124855"/>
              <a:gd name="connsiteY14" fmla="*/ 1134220 h 1354617"/>
              <a:gd name="connsiteX15" fmla="*/ 33844 w 2124855"/>
              <a:gd name="connsiteY15" fmla="*/ 255922 h 1354617"/>
              <a:gd name="connsiteX16" fmla="*/ 16922 w 2124855"/>
              <a:gd name="connsiteY16" fmla="*/ 239000 h 1354617"/>
              <a:gd name="connsiteX17" fmla="*/ 0 w 2124855"/>
              <a:gd name="connsiteY17" fmla="*/ 255922 h 1354617"/>
              <a:gd name="connsiteX18" fmla="*/ 0 w 2124855"/>
              <a:gd name="connsiteY18" fmla="*/ 1134220 h 1354617"/>
              <a:gd name="connsiteX19" fmla="*/ 38185 w 2124855"/>
              <a:gd name="connsiteY19" fmla="*/ 1231474 h 1354617"/>
              <a:gd name="connsiteX20" fmla="*/ 132366 w 2124855"/>
              <a:gd name="connsiteY20" fmla="*/ 1276694 h 1354617"/>
              <a:gd name="connsiteX21" fmla="*/ 1592762 w 2124855"/>
              <a:gd name="connsiteY21" fmla="*/ 1354523 h 1354617"/>
              <a:gd name="connsiteX22" fmla="*/ 1598181 w 2124855"/>
              <a:gd name="connsiteY22" fmla="*/ 1354618 h 1354617"/>
              <a:gd name="connsiteX23" fmla="*/ 1697115 w 2124855"/>
              <a:gd name="connsiteY23" fmla="*/ 1314626 h 1354617"/>
              <a:gd name="connsiteX24" fmla="*/ 1740846 w 2124855"/>
              <a:gd name="connsiteY24" fmla="*/ 1211763 h 1354617"/>
              <a:gd name="connsiteX25" fmla="*/ 1741036 w 2124855"/>
              <a:gd name="connsiteY25" fmla="*/ 140383 h 1354617"/>
              <a:gd name="connsiteX26" fmla="*/ 2060907 w 2124855"/>
              <a:gd name="connsiteY26" fmla="*/ 150017 h 1354617"/>
              <a:gd name="connsiteX27" fmla="*/ 1971955 w 2124855"/>
              <a:gd name="connsiteY27" fmla="*/ 238968 h 1354617"/>
              <a:gd name="connsiteX28" fmla="*/ 1971955 w 2124855"/>
              <a:gd name="connsiteY28" fmla="*/ 262893 h 135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4855" h="1354617">
                <a:moveTo>
                  <a:pt x="1972019" y="262830"/>
                </a:moveTo>
                <a:cubicBezTo>
                  <a:pt x="1975314" y="266126"/>
                  <a:pt x="1979656" y="267774"/>
                  <a:pt x="1983965" y="267774"/>
                </a:cubicBezTo>
                <a:cubicBezTo>
                  <a:pt x="1988275" y="267774"/>
                  <a:pt x="1992617" y="266126"/>
                  <a:pt x="1995912" y="262830"/>
                </a:cubicBezTo>
                <a:lnTo>
                  <a:pt x="2124856" y="133887"/>
                </a:lnTo>
                <a:lnTo>
                  <a:pt x="1995912" y="4944"/>
                </a:lnTo>
                <a:cubicBezTo>
                  <a:pt x="1989321" y="-1648"/>
                  <a:pt x="1978610" y="-1648"/>
                  <a:pt x="1971987" y="4944"/>
                </a:cubicBezTo>
                <a:cubicBezTo>
                  <a:pt x="1965395" y="11535"/>
                  <a:pt x="1965395" y="22246"/>
                  <a:pt x="1971987" y="28869"/>
                </a:cubicBezTo>
                <a:lnTo>
                  <a:pt x="2059227" y="116109"/>
                </a:lnTo>
                <a:cubicBezTo>
                  <a:pt x="1947935" y="113004"/>
                  <a:pt x="1833568" y="109771"/>
                  <a:pt x="1724748" y="105969"/>
                </a:cubicBezTo>
                <a:lnTo>
                  <a:pt x="1707255" y="105367"/>
                </a:lnTo>
                <a:lnTo>
                  <a:pt x="1707065" y="1211763"/>
                </a:lnTo>
                <a:cubicBezTo>
                  <a:pt x="1707065" y="1241646"/>
                  <a:pt x="1695213" y="1269533"/>
                  <a:pt x="1673697" y="1290257"/>
                </a:cubicBezTo>
                <a:cubicBezTo>
                  <a:pt x="1652179" y="1310982"/>
                  <a:pt x="1623881" y="1321788"/>
                  <a:pt x="1594062" y="1320711"/>
                </a:cubicBezTo>
                <a:cubicBezTo>
                  <a:pt x="1061746" y="1301063"/>
                  <a:pt x="570817" y="1274888"/>
                  <a:pt x="134869" y="1242945"/>
                </a:cubicBezTo>
                <a:cubicBezTo>
                  <a:pt x="78241" y="1238794"/>
                  <a:pt x="33844" y="1191038"/>
                  <a:pt x="33844" y="1134220"/>
                </a:cubicBezTo>
                <a:lnTo>
                  <a:pt x="33844" y="255922"/>
                </a:lnTo>
                <a:cubicBezTo>
                  <a:pt x="33844" y="246574"/>
                  <a:pt x="26270" y="239000"/>
                  <a:pt x="16922" y="239000"/>
                </a:cubicBezTo>
                <a:cubicBezTo>
                  <a:pt x="7574" y="239000"/>
                  <a:pt x="0" y="246574"/>
                  <a:pt x="0" y="255922"/>
                </a:cubicBezTo>
                <a:lnTo>
                  <a:pt x="0" y="1134220"/>
                </a:lnTo>
                <a:cubicBezTo>
                  <a:pt x="0" y="1170409"/>
                  <a:pt x="13563" y="1204950"/>
                  <a:pt x="38185" y="1231474"/>
                </a:cubicBezTo>
                <a:cubicBezTo>
                  <a:pt x="62808" y="1257998"/>
                  <a:pt x="96272" y="1274064"/>
                  <a:pt x="132366" y="1276694"/>
                </a:cubicBezTo>
                <a:cubicBezTo>
                  <a:pt x="568694" y="1308669"/>
                  <a:pt x="1060067" y="1334876"/>
                  <a:pt x="1592762" y="1354523"/>
                </a:cubicBezTo>
                <a:cubicBezTo>
                  <a:pt x="1594568" y="1354586"/>
                  <a:pt x="1596375" y="1354618"/>
                  <a:pt x="1598181" y="1354618"/>
                </a:cubicBezTo>
                <a:cubicBezTo>
                  <a:pt x="1635289" y="1354618"/>
                  <a:pt x="1670242" y="1340548"/>
                  <a:pt x="1697115" y="1314626"/>
                </a:cubicBezTo>
                <a:cubicBezTo>
                  <a:pt x="1725318" y="1287469"/>
                  <a:pt x="1740846" y="1250931"/>
                  <a:pt x="1740846" y="1211763"/>
                </a:cubicBezTo>
                <a:lnTo>
                  <a:pt x="1741036" y="140383"/>
                </a:lnTo>
                <a:cubicBezTo>
                  <a:pt x="1845547" y="143964"/>
                  <a:pt x="1954653" y="147038"/>
                  <a:pt x="2060907" y="150017"/>
                </a:cubicBezTo>
                <a:lnTo>
                  <a:pt x="1971955" y="238968"/>
                </a:lnTo>
                <a:cubicBezTo>
                  <a:pt x="1965364" y="245560"/>
                  <a:pt x="1965364" y="256271"/>
                  <a:pt x="1971955" y="262893"/>
                </a:cubicBezTo>
                <a:close/>
              </a:path>
            </a:pathLst>
          </a:custGeom>
          <a:gradFill>
            <a:gsLst>
              <a:gs pos="50000">
                <a:schemeClr val="accent2"/>
              </a:gs>
              <a:gs pos="0">
                <a:schemeClr val="accent1"/>
              </a:gs>
              <a:gs pos="100000">
                <a:schemeClr val="accent4"/>
              </a:gs>
            </a:gsLst>
            <a:lin ang="8100000" scaled="1"/>
          </a:gradFill>
          <a:ln w="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273D17A-0573-F301-6757-B7882D5E3C42}"/>
              </a:ext>
            </a:extLst>
          </p:cNvPr>
          <p:cNvSpPr/>
          <p:nvPr/>
        </p:nvSpPr>
        <p:spPr>
          <a:xfrm>
            <a:off x="6288442" y="4425402"/>
            <a:ext cx="2779805" cy="1736441"/>
          </a:xfrm>
          <a:custGeom>
            <a:avLst/>
            <a:gdLst>
              <a:gd name="connsiteX0" fmla="*/ 1972272 w 2125109"/>
              <a:gd name="connsiteY0" fmla="*/ 238905 h 1489233"/>
              <a:gd name="connsiteX1" fmla="*/ 1972272 w 2125109"/>
              <a:gd name="connsiteY1" fmla="*/ 262830 h 1489233"/>
              <a:gd name="connsiteX2" fmla="*/ 1984219 w 2125109"/>
              <a:gd name="connsiteY2" fmla="*/ 267774 h 1489233"/>
              <a:gd name="connsiteX3" fmla="*/ 1996166 w 2125109"/>
              <a:gd name="connsiteY3" fmla="*/ 262830 h 1489233"/>
              <a:gd name="connsiteX4" fmla="*/ 2125109 w 2125109"/>
              <a:gd name="connsiteY4" fmla="*/ 133887 h 1489233"/>
              <a:gd name="connsiteX5" fmla="*/ 1996166 w 2125109"/>
              <a:gd name="connsiteY5" fmla="*/ 4944 h 1489233"/>
              <a:gd name="connsiteX6" fmla="*/ 1972241 w 2125109"/>
              <a:gd name="connsiteY6" fmla="*/ 4944 h 1489233"/>
              <a:gd name="connsiteX7" fmla="*/ 1972241 w 2125109"/>
              <a:gd name="connsiteY7" fmla="*/ 28869 h 1489233"/>
              <a:gd name="connsiteX8" fmla="*/ 2062174 w 2125109"/>
              <a:gd name="connsiteY8" fmla="*/ 118803 h 1489233"/>
              <a:gd name="connsiteX9" fmla="*/ 1722466 w 2125109"/>
              <a:gd name="connsiteY9" fmla="*/ 147608 h 1489233"/>
              <a:gd name="connsiteX10" fmla="*/ 1706875 w 2125109"/>
              <a:gd name="connsiteY10" fmla="*/ 148812 h 1489233"/>
              <a:gd name="connsiteX11" fmla="*/ 1706875 w 2125109"/>
              <a:gd name="connsiteY11" fmla="*/ 1268614 h 1489233"/>
              <a:gd name="connsiteX12" fmla="*/ 1605850 w 2125109"/>
              <a:gd name="connsiteY12" fmla="*/ 1377339 h 1489233"/>
              <a:gd name="connsiteX13" fmla="*/ 146880 w 2125109"/>
              <a:gd name="connsiteY13" fmla="*/ 1455358 h 1489233"/>
              <a:gd name="connsiteX14" fmla="*/ 67213 w 2125109"/>
              <a:gd name="connsiteY14" fmla="*/ 1424905 h 1489233"/>
              <a:gd name="connsiteX15" fmla="*/ 33845 w 2125109"/>
              <a:gd name="connsiteY15" fmla="*/ 1346379 h 1489233"/>
              <a:gd name="connsiteX16" fmla="*/ 33845 w 2125109"/>
              <a:gd name="connsiteY16" fmla="*/ 482658 h 1489233"/>
              <a:gd name="connsiteX17" fmla="*/ 16922 w 2125109"/>
              <a:gd name="connsiteY17" fmla="*/ 465736 h 1489233"/>
              <a:gd name="connsiteX18" fmla="*/ 0 w 2125109"/>
              <a:gd name="connsiteY18" fmla="*/ 482658 h 1489233"/>
              <a:gd name="connsiteX19" fmla="*/ 0 w 2125109"/>
              <a:gd name="connsiteY19" fmla="*/ 1346379 h 1489233"/>
              <a:gd name="connsiteX20" fmla="*/ 43731 w 2125109"/>
              <a:gd name="connsiteY20" fmla="*/ 1449242 h 1489233"/>
              <a:gd name="connsiteX21" fmla="*/ 142665 w 2125109"/>
              <a:gd name="connsiteY21" fmla="*/ 1489234 h 1489233"/>
              <a:gd name="connsiteX22" fmla="*/ 148115 w 2125109"/>
              <a:gd name="connsiteY22" fmla="*/ 1489139 h 1489233"/>
              <a:gd name="connsiteX23" fmla="*/ 1608322 w 2125109"/>
              <a:gd name="connsiteY23" fmla="*/ 1411057 h 1489233"/>
              <a:gd name="connsiteX24" fmla="*/ 1702502 w 2125109"/>
              <a:gd name="connsiteY24" fmla="*/ 1365836 h 1489233"/>
              <a:gd name="connsiteX25" fmla="*/ 1740688 w 2125109"/>
              <a:gd name="connsiteY25" fmla="*/ 1268582 h 1489233"/>
              <a:gd name="connsiteX26" fmla="*/ 1740688 w 2125109"/>
              <a:gd name="connsiteY26" fmla="*/ 180058 h 1489233"/>
              <a:gd name="connsiteX27" fmla="*/ 2058055 w 2125109"/>
              <a:gd name="connsiteY27" fmla="*/ 153090 h 1489233"/>
              <a:gd name="connsiteX28" fmla="*/ 1972272 w 2125109"/>
              <a:gd name="connsiteY28" fmla="*/ 238873 h 148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5109" h="1489233">
                <a:moveTo>
                  <a:pt x="1972272" y="238905"/>
                </a:moveTo>
                <a:cubicBezTo>
                  <a:pt x="1965681" y="245496"/>
                  <a:pt x="1965681" y="256207"/>
                  <a:pt x="1972272" y="262830"/>
                </a:cubicBezTo>
                <a:cubicBezTo>
                  <a:pt x="1975568" y="266126"/>
                  <a:pt x="1979909" y="267774"/>
                  <a:pt x="1984219" y="267774"/>
                </a:cubicBezTo>
                <a:cubicBezTo>
                  <a:pt x="1988529" y="267774"/>
                  <a:pt x="1992870" y="266126"/>
                  <a:pt x="1996166" y="262830"/>
                </a:cubicBezTo>
                <a:lnTo>
                  <a:pt x="2125109" y="133887"/>
                </a:lnTo>
                <a:lnTo>
                  <a:pt x="1996166" y="4944"/>
                </a:lnTo>
                <a:cubicBezTo>
                  <a:pt x="1989575" y="-1648"/>
                  <a:pt x="1978863" y="-1648"/>
                  <a:pt x="1972241" y="4944"/>
                </a:cubicBezTo>
                <a:cubicBezTo>
                  <a:pt x="1965649" y="11535"/>
                  <a:pt x="1965649" y="22246"/>
                  <a:pt x="1972241" y="28869"/>
                </a:cubicBezTo>
                <a:lnTo>
                  <a:pt x="2062174" y="118803"/>
                </a:lnTo>
                <a:cubicBezTo>
                  <a:pt x="1953544" y="128785"/>
                  <a:pt x="1839431" y="138482"/>
                  <a:pt x="1722466" y="147608"/>
                </a:cubicBezTo>
                <a:lnTo>
                  <a:pt x="1706875" y="148812"/>
                </a:lnTo>
                <a:lnTo>
                  <a:pt x="1706875" y="1268614"/>
                </a:lnTo>
                <a:cubicBezTo>
                  <a:pt x="1706875" y="1325432"/>
                  <a:pt x="1662479" y="1373188"/>
                  <a:pt x="1605850" y="1377339"/>
                </a:cubicBezTo>
                <a:cubicBezTo>
                  <a:pt x="1167304" y="1409536"/>
                  <a:pt x="676437" y="1435774"/>
                  <a:pt x="146880" y="1455358"/>
                </a:cubicBezTo>
                <a:cubicBezTo>
                  <a:pt x="116997" y="1456436"/>
                  <a:pt x="88730" y="1445661"/>
                  <a:pt x="67213" y="1424905"/>
                </a:cubicBezTo>
                <a:cubicBezTo>
                  <a:pt x="45696" y="1404148"/>
                  <a:pt x="33845" y="1376262"/>
                  <a:pt x="33845" y="1346379"/>
                </a:cubicBezTo>
                <a:lnTo>
                  <a:pt x="33845" y="482658"/>
                </a:lnTo>
                <a:cubicBezTo>
                  <a:pt x="33845" y="473310"/>
                  <a:pt x="26270" y="465736"/>
                  <a:pt x="16922" y="465736"/>
                </a:cubicBezTo>
                <a:cubicBezTo>
                  <a:pt x="7574" y="465736"/>
                  <a:pt x="0" y="473310"/>
                  <a:pt x="0" y="482658"/>
                </a:cubicBezTo>
                <a:lnTo>
                  <a:pt x="0" y="1346379"/>
                </a:lnTo>
                <a:cubicBezTo>
                  <a:pt x="0" y="1385547"/>
                  <a:pt x="15528" y="1422084"/>
                  <a:pt x="43731" y="1449242"/>
                </a:cubicBezTo>
                <a:cubicBezTo>
                  <a:pt x="70604" y="1475132"/>
                  <a:pt x="105557" y="1489234"/>
                  <a:pt x="142665" y="1489234"/>
                </a:cubicBezTo>
                <a:cubicBezTo>
                  <a:pt x="144471" y="1489234"/>
                  <a:pt x="146278" y="1489202"/>
                  <a:pt x="148115" y="1489139"/>
                </a:cubicBezTo>
                <a:cubicBezTo>
                  <a:pt x="678054" y="1469555"/>
                  <a:pt x="1169331" y="1443284"/>
                  <a:pt x="1608322" y="1411057"/>
                </a:cubicBezTo>
                <a:cubicBezTo>
                  <a:pt x="1644416" y="1408395"/>
                  <a:pt x="1677848" y="1392328"/>
                  <a:pt x="1702502" y="1365836"/>
                </a:cubicBezTo>
                <a:cubicBezTo>
                  <a:pt x="1727125" y="1339312"/>
                  <a:pt x="1740688" y="1304803"/>
                  <a:pt x="1740688" y="1268582"/>
                </a:cubicBezTo>
                <a:lnTo>
                  <a:pt x="1740688" y="180058"/>
                </a:lnTo>
                <a:cubicBezTo>
                  <a:pt x="1849793" y="171470"/>
                  <a:pt x="1956269" y="162407"/>
                  <a:pt x="2058055" y="153090"/>
                </a:cubicBezTo>
                <a:lnTo>
                  <a:pt x="1972272" y="238873"/>
                </a:lnTo>
                <a:close/>
              </a:path>
            </a:pathLst>
          </a:custGeom>
          <a:gradFill>
            <a:gsLst>
              <a:gs pos="50000">
                <a:schemeClr val="accent2"/>
              </a:gs>
              <a:gs pos="0">
                <a:schemeClr val="accent1"/>
              </a:gs>
              <a:gs pos="100000">
                <a:schemeClr val="accent4"/>
              </a:gs>
            </a:gsLst>
            <a:lin ang="8100000" scaled="1"/>
          </a:gradFill>
          <a:ln w="0" cap="flat">
            <a:noFill/>
            <a:prstDash val="solid"/>
            <a:miter/>
          </a:ln>
        </p:spPr>
        <p:txBody>
          <a:bodyPr rtlCol="0" anchor="ctr"/>
          <a:lstStyle/>
          <a:p>
            <a:endParaRPr lang="en-US" dirty="0"/>
          </a:p>
        </p:txBody>
      </p:sp>
      <p:grpSp>
        <p:nvGrpSpPr>
          <p:cNvPr id="68" name="Group 67">
            <a:extLst>
              <a:ext uri="{FF2B5EF4-FFF2-40B4-BE49-F238E27FC236}">
                <a16:creationId xmlns:a16="http://schemas.microsoft.com/office/drawing/2014/main" id="{360CA1C5-C7F8-329E-131F-C4B938C66701}"/>
              </a:ext>
            </a:extLst>
          </p:cNvPr>
          <p:cNvGrpSpPr/>
          <p:nvPr/>
        </p:nvGrpSpPr>
        <p:grpSpPr>
          <a:xfrm>
            <a:off x="9899981" y="1654470"/>
            <a:ext cx="1190251" cy="647847"/>
            <a:chOff x="10112749" y="1707205"/>
            <a:chExt cx="1325402" cy="721409"/>
          </a:xfrm>
        </p:grpSpPr>
        <p:sp>
          <p:nvSpPr>
            <p:cNvPr id="49" name="Freeform: Shape 48">
              <a:extLst>
                <a:ext uri="{FF2B5EF4-FFF2-40B4-BE49-F238E27FC236}">
                  <a16:creationId xmlns:a16="http://schemas.microsoft.com/office/drawing/2014/main" id="{1EA5949A-54C8-321F-1B75-18AC27630D51}"/>
                </a:ext>
              </a:extLst>
            </p:cNvPr>
            <p:cNvSpPr/>
            <p:nvPr/>
          </p:nvSpPr>
          <p:spPr>
            <a:xfrm>
              <a:off x="10333010" y="1707205"/>
              <a:ext cx="1105141" cy="721409"/>
            </a:xfrm>
            <a:custGeom>
              <a:avLst/>
              <a:gdLst>
                <a:gd name="connsiteX0" fmla="*/ 57355 w 393293"/>
                <a:gd name="connsiteY0" fmla="*/ 115225 h 256733"/>
                <a:gd name="connsiteX1" fmla="*/ 56536 w 393293"/>
                <a:gd name="connsiteY1" fmla="*/ 102935 h 256733"/>
                <a:gd name="connsiteX2" fmla="*/ 114711 w 393293"/>
                <a:gd name="connsiteY2" fmla="*/ 12532 h 256733"/>
                <a:gd name="connsiteX3" fmla="*/ 225324 w 393293"/>
                <a:gd name="connsiteY3" fmla="*/ 34654 h 256733"/>
                <a:gd name="connsiteX4" fmla="*/ 252363 w 393293"/>
                <a:gd name="connsiteY4" fmla="*/ 79173 h 256733"/>
                <a:gd name="connsiteX5" fmla="*/ 252363 w 393293"/>
                <a:gd name="connsiteY5" fmla="*/ 79173 h 256733"/>
                <a:gd name="connsiteX6" fmla="*/ 328564 w 393293"/>
                <a:gd name="connsiteY6" fmla="*/ 113313 h 256733"/>
                <a:gd name="connsiteX7" fmla="*/ 328564 w 393293"/>
                <a:gd name="connsiteY7" fmla="*/ 114133 h 256733"/>
                <a:gd name="connsiteX8" fmla="*/ 391382 w 393293"/>
                <a:gd name="connsiteY8" fmla="*/ 184598 h 256733"/>
                <a:gd name="connsiteX9" fmla="*/ 326652 w 393293"/>
                <a:gd name="connsiteY9" fmla="*/ 255063 h 256733"/>
                <a:gd name="connsiteX10" fmla="*/ 75654 w 393293"/>
                <a:gd name="connsiteY10" fmla="*/ 254790 h 256733"/>
                <a:gd name="connsiteX11" fmla="*/ 4370 w 393293"/>
                <a:gd name="connsiteY11" fmla="*/ 189787 h 256733"/>
                <a:gd name="connsiteX12" fmla="*/ 4097 w 393293"/>
                <a:gd name="connsiteY12" fmla="*/ 184051 h 256733"/>
                <a:gd name="connsiteX13" fmla="*/ 57355 w 393293"/>
                <a:gd name="connsiteY13" fmla="*/ 115225 h 256733"/>
                <a:gd name="connsiteX14" fmla="*/ 57355 w 393293"/>
                <a:gd name="connsiteY14" fmla="*/ 115225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293" h="256733">
                  <a:moveTo>
                    <a:pt x="57355" y="115225"/>
                  </a:moveTo>
                  <a:cubicBezTo>
                    <a:pt x="56809" y="111128"/>
                    <a:pt x="56536" y="107031"/>
                    <a:pt x="56536" y="102935"/>
                  </a:cubicBezTo>
                  <a:cubicBezTo>
                    <a:pt x="56536" y="67702"/>
                    <a:pt x="80571" y="27007"/>
                    <a:pt x="114711" y="12532"/>
                  </a:cubicBezTo>
                  <a:cubicBezTo>
                    <a:pt x="158683" y="-6040"/>
                    <a:pt x="198832" y="8162"/>
                    <a:pt x="225324" y="34654"/>
                  </a:cubicBezTo>
                  <a:cubicBezTo>
                    <a:pt x="237615" y="46945"/>
                    <a:pt x="246628" y="62240"/>
                    <a:pt x="252363" y="79173"/>
                  </a:cubicBezTo>
                  <a:lnTo>
                    <a:pt x="252363" y="79173"/>
                  </a:lnTo>
                  <a:cubicBezTo>
                    <a:pt x="274759" y="48857"/>
                    <a:pt x="324740" y="58416"/>
                    <a:pt x="328564" y="113313"/>
                  </a:cubicBezTo>
                  <a:lnTo>
                    <a:pt x="328564" y="114133"/>
                  </a:lnTo>
                  <a:cubicBezTo>
                    <a:pt x="351233" y="117956"/>
                    <a:pt x="391382" y="134070"/>
                    <a:pt x="391382" y="184598"/>
                  </a:cubicBezTo>
                  <a:cubicBezTo>
                    <a:pt x="391382" y="249600"/>
                    <a:pt x="326652" y="255063"/>
                    <a:pt x="326652" y="255063"/>
                  </a:cubicBezTo>
                  <a:lnTo>
                    <a:pt x="75654" y="254790"/>
                  </a:lnTo>
                  <a:cubicBezTo>
                    <a:pt x="38783" y="254790"/>
                    <a:pt x="6555" y="226658"/>
                    <a:pt x="4370" y="189787"/>
                  </a:cubicBezTo>
                  <a:cubicBezTo>
                    <a:pt x="4370" y="187875"/>
                    <a:pt x="4097" y="185963"/>
                    <a:pt x="4097" y="184051"/>
                  </a:cubicBezTo>
                  <a:cubicBezTo>
                    <a:pt x="4097" y="140625"/>
                    <a:pt x="32501" y="121780"/>
                    <a:pt x="57355" y="115225"/>
                  </a:cubicBezTo>
                  <a:lnTo>
                    <a:pt x="57355" y="115225"/>
                  </a:lnTo>
                  <a:close/>
                </a:path>
              </a:pathLst>
            </a:custGeom>
            <a:noFill/>
            <a:ln w="19050" cap="flat">
              <a:solidFill>
                <a:schemeClr val="tx1"/>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66925FC6-DD2C-DE45-33C2-89BB72C0E071}"/>
                </a:ext>
              </a:extLst>
            </p:cNvPr>
            <p:cNvSpPr/>
            <p:nvPr/>
          </p:nvSpPr>
          <p:spPr>
            <a:xfrm>
              <a:off x="10450430" y="2208262"/>
              <a:ext cx="376055" cy="23025"/>
            </a:xfrm>
            <a:custGeom>
              <a:avLst/>
              <a:gdLst>
                <a:gd name="connsiteX0" fmla="*/ 4097 w 133829"/>
                <a:gd name="connsiteY0" fmla="*/ 4097 h 8193"/>
                <a:gd name="connsiteX1" fmla="*/ 131917 w 133829"/>
                <a:gd name="connsiteY1" fmla="*/ 4097 h 8193"/>
              </a:gdLst>
              <a:ahLst/>
              <a:cxnLst>
                <a:cxn ang="0">
                  <a:pos x="connsiteX0" y="connsiteY0"/>
                </a:cxn>
                <a:cxn ang="0">
                  <a:pos x="connsiteX1" y="connsiteY1"/>
                </a:cxn>
              </a:cxnLst>
              <a:rect l="l" t="t" r="r" b="b"/>
              <a:pathLst>
                <a:path w="133829" h="8193">
                  <a:moveTo>
                    <a:pt x="4097" y="4097"/>
                  </a:moveTo>
                  <a:lnTo>
                    <a:pt x="131917" y="4097"/>
                  </a:lnTo>
                </a:path>
              </a:pathLst>
            </a:custGeom>
            <a:ln w="19050" cap="flat">
              <a:solidFill>
                <a:schemeClr val="tx1"/>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E4E98E2B-8809-8FD4-3A89-C29D1922ECDF}"/>
                </a:ext>
              </a:extLst>
            </p:cNvPr>
            <p:cNvSpPr/>
            <p:nvPr/>
          </p:nvSpPr>
          <p:spPr>
            <a:xfrm>
              <a:off x="10266240" y="2104656"/>
              <a:ext cx="69071" cy="23025"/>
            </a:xfrm>
            <a:custGeom>
              <a:avLst/>
              <a:gdLst>
                <a:gd name="connsiteX0" fmla="*/ 4097 w 24580"/>
                <a:gd name="connsiteY0" fmla="*/ 4097 h 8193"/>
                <a:gd name="connsiteX1" fmla="*/ 20484 w 24580"/>
                <a:gd name="connsiteY1" fmla="*/ 4097 h 8193"/>
              </a:gdLst>
              <a:ahLst/>
              <a:cxnLst>
                <a:cxn ang="0">
                  <a:pos x="connsiteX0" y="connsiteY0"/>
                </a:cxn>
                <a:cxn ang="0">
                  <a:pos x="connsiteX1" y="connsiteY1"/>
                </a:cxn>
              </a:cxnLst>
              <a:rect l="l" t="t" r="r" b="b"/>
              <a:pathLst>
                <a:path w="24580" h="8193">
                  <a:moveTo>
                    <a:pt x="4097" y="4097"/>
                  </a:moveTo>
                  <a:lnTo>
                    <a:pt x="20484" y="4097"/>
                  </a:lnTo>
                </a:path>
              </a:pathLst>
            </a:custGeom>
            <a:ln w="19050" cap="flat">
              <a:solidFill>
                <a:schemeClr val="tx1"/>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3FF8F56E-369B-3680-192A-5314235710FC}"/>
                </a:ext>
              </a:extLst>
            </p:cNvPr>
            <p:cNvSpPr/>
            <p:nvPr/>
          </p:nvSpPr>
          <p:spPr>
            <a:xfrm>
              <a:off x="10401312" y="2104656"/>
              <a:ext cx="153491" cy="23025"/>
            </a:xfrm>
            <a:custGeom>
              <a:avLst/>
              <a:gdLst>
                <a:gd name="connsiteX0" fmla="*/ 4097 w 54624"/>
                <a:gd name="connsiteY0" fmla="*/ 4097 h 8193"/>
                <a:gd name="connsiteX1" fmla="*/ 51620 w 54624"/>
                <a:gd name="connsiteY1" fmla="*/ 4097 h 8193"/>
              </a:gdLst>
              <a:ahLst/>
              <a:cxnLst>
                <a:cxn ang="0">
                  <a:pos x="connsiteX0" y="connsiteY0"/>
                </a:cxn>
                <a:cxn ang="0">
                  <a:pos x="connsiteX1" y="connsiteY1"/>
                </a:cxn>
              </a:cxnLst>
              <a:rect l="l" t="t" r="r" b="b"/>
              <a:pathLst>
                <a:path w="54624" h="8193">
                  <a:moveTo>
                    <a:pt x="4097" y="4097"/>
                  </a:moveTo>
                  <a:lnTo>
                    <a:pt x="51620" y="4097"/>
                  </a:lnTo>
                </a:path>
              </a:pathLst>
            </a:custGeom>
            <a:ln w="19050" cap="flat">
              <a:solidFill>
                <a:schemeClr val="tx1"/>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47691A30-96D5-9A0C-9847-2EAB54C33E94}"/>
                </a:ext>
              </a:extLst>
            </p:cNvPr>
            <p:cNvSpPr/>
            <p:nvPr/>
          </p:nvSpPr>
          <p:spPr>
            <a:xfrm>
              <a:off x="10579363" y="2104656"/>
              <a:ext cx="69071" cy="23025"/>
            </a:xfrm>
            <a:custGeom>
              <a:avLst/>
              <a:gdLst>
                <a:gd name="connsiteX0" fmla="*/ 4097 w 24580"/>
                <a:gd name="connsiteY0" fmla="*/ 4097 h 8193"/>
                <a:gd name="connsiteX1" fmla="*/ 20484 w 24580"/>
                <a:gd name="connsiteY1" fmla="*/ 4097 h 8193"/>
              </a:gdLst>
              <a:ahLst/>
              <a:cxnLst>
                <a:cxn ang="0">
                  <a:pos x="connsiteX0" y="connsiteY0"/>
                </a:cxn>
                <a:cxn ang="0">
                  <a:pos x="connsiteX1" y="connsiteY1"/>
                </a:cxn>
              </a:cxnLst>
              <a:rect l="l" t="t" r="r" b="b"/>
              <a:pathLst>
                <a:path w="24580" h="8193">
                  <a:moveTo>
                    <a:pt x="4097" y="4097"/>
                  </a:moveTo>
                  <a:lnTo>
                    <a:pt x="20484" y="4097"/>
                  </a:lnTo>
                </a:path>
              </a:pathLst>
            </a:custGeom>
            <a:ln w="19050" cap="flat">
              <a:solidFill>
                <a:schemeClr val="tx1"/>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63ED9D73-4A4F-9506-4EBA-586B8AB3631B}"/>
                </a:ext>
              </a:extLst>
            </p:cNvPr>
            <p:cNvSpPr/>
            <p:nvPr/>
          </p:nvSpPr>
          <p:spPr>
            <a:xfrm>
              <a:off x="10889417" y="2208262"/>
              <a:ext cx="153491" cy="23025"/>
            </a:xfrm>
            <a:custGeom>
              <a:avLst/>
              <a:gdLst>
                <a:gd name="connsiteX0" fmla="*/ 4097 w 54624"/>
                <a:gd name="connsiteY0" fmla="*/ 4097 h 8193"/>
                <a:gd name="connsiteX1" fmla="*/ 50800 w 54624"/>
                <a:gd name="connsiteY1" fmla="*/ 4097 h 8193"/>
              </a:gdLst>
              <a:ahLst/>
              <a:cxnLst>
                <a:cxn ang="0">
                  <a:pos x="connsiteX0" y="connsiteY0"/>
                </a:cxn>
                <a:cxn ang="0">
                  <a:pos x="connsiteX1" y="connsiteY1"/>
                </a:cxn>
              </a:cxnLst>
              <a:rect l="l" t="t" r="r" b="b"/>
              <a:pathLst>
                <a:path w="54624" h="8193">
                  <a:moveTo>
                    <a:pt x="4097" y="4097"/>
                  </a:moveTo>
                  <a:lnTo>
                    <a:pt x="50800" y="4097"/>
                  </a:lnTo>
                </a:path>
              </a:pathLst>
            </a:custGeom>
            <a:ln w="19050" cap="flat">
              <a:solidFill>
                <a:schemeClr val="tx1"/>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14430CEA-0B4E-3ACF-52AE-8F396EF9D175}"/>
                </a:ext>
              </a:extLst>
            </p:cNvPr>
            <p:cNvSpPr/>
            <p:nvPr/>
          </p:nvSpPr>
          <p:spPr>
            <a:xfrm>
              <a:off x="10682971" y="2104656"/>
              <a:ext cx="491173" cy="23025"/>
            </a:xfrm>
            <a:custGeom>
              <a:avLst/>
              <a:gdLst>
                <a:gd name="connsiteX0" fmla="*/ 4097 w 174797"/>
                <a:gd name="connsiteY0" fmla="*/ 4097 h 8193"/>
                <a:gd name="connsiteX1" fmla="*/ 171247 w 174797"/>
                <a:gd name="connsiteY1" fmla="*/ 4097 h 8193"/>
              </a:gdLst>
              <a:ahLst/>
              <a:cxnLst>
                <a:cxn ang="0">
                  <a:pos x="connsiteX0" y="connsiteY0"/>
                </a:cxn>
                <a:cxn ang="0">
                  <a:pos x="connsiteX1" y="connsiteY1"/>
                </a:cxn>
              </a:cxnLst>
              <a:rect l="l" t="t" r="r" b="b"/>
              <a:pathLst>
                <a:path w="174797" h="8193">
                  <a:moveTo>
                    <a:pt x="4097" y="4097"/>
                  </a:moveTo>
                  <a:lnTo>
                    <a:pt x="171247" y="4097"/>
                  </a:lnTo>
                </a:path>
              </a:pathLst>
            </a:custGeom>
            <a:ln w="19050"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04690CAD-CD5E-FA6C-5AF0-16BAB116EBA3}"/>
                </a:ext>
              </a:extLst>
            </p:cNvPr>
            <p:cNvSpPr/>
            <p:nvPr/>
          </p:nvSpPr>
          <p:spPr>
            <a:xfrm>
              <a:off x="10112749" y="2312639"/>
              <a:ext cx="61398" cy="23025"/>
            </a:xfrm>
            <a:custGeom>
              <a:avLst/>
              <a:gdLst>
                <a:gd name="connsiteX0" fmla="*/ 4097 w 21849"/>
                <a:gd name="connsiteY0" fmla="*/ 4097 h 8193"/>
                <a:gd name="connsiteX1" fmla="*/ 20484 w 21849"/>
                <a:gd name="connsiteY1" fmla="*/ 4097 h 8193"/>
              </a:gdLst>
              <a:ahLst/>
              <a:cxnLst>
                <a:cxn ang="0">
                  <a:pos x="connsiteX0" y="connsiteY0"/>
                </a:cxn>
                <a:cxn ang="0">
                  <a:pos x="connsiteX1" y="connsiteY1"/>
                </a:cxn>
              </a:cxnLst>
              <a:rect l="l" t="t" r="r" b="b"/>
              <a:pathLst>
                <a:path w="21849" h="8193">
                  <a:moveTo>
                    <a:pt x="4097" y="4097"/>
                  </a:moveTo>
                  <a:lnTo>
                    <a:pt x="20484" y="4097"/>
                  </a:lnTo>
                </a:path>
              </a:pathLst>
            </a:custGeom>
            <a:ln w="1905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B3B2E929-8F10-F483-B3FD-1C0D5C756296}"/>
                </a:ext>
              </a:extLst>
            </p:cNvPr>
            <p:cNvSpPr/>
            <p:nvPr/>
          </p:nvSpPr>
          <p:spPr>
            <a:xfrm>
              <a:off x="10240148" y="2312639"/>
              <a:ext cx="306982" cy="23025"/>
            </a:xfrm>
            <a:custGeom>
              <a:avLst/>
              <a:gdLst>
                <a:gd name="connsiteX0" fmla="*/ 4097 w 109248"/>
                <a:gd name="connsiteY0" fmla="*/ 4097 h 8193"/>
                <a:gd name="connsiteX1" fmla="*/ 105425 w 109248"/>
                <a:gd name="connsiteY1" fmla="*/ 4097 h 8193"/>
              </a:gdLst>
              <a:ahLst/>
              <a:cxnLst>
                <a:cxn ang="0">
                  <a:pos x="connsiteX0" y="connsiteY0"/>
                </a:cxn>
                <a:cxn ang="0">
                  <a:pos x="connsiteX1" y="connsiteY1"/>
                </a:cxn>
              </a:cxnLst>
              <a:rect l="l" t="t" r="r" b="b"/>
              <a:pathLst>
                <a:path w="109248" h="8193">
                  <a:moveTo>
                    <a:pt x="4097" y="4097"/>
                  </a:moveTo>
                  <a:lnTo>
                    <a:pt x="105425" y="4097"/>
                  </a:lnTo>
                </a:path>
              </a:pathLst>
            </a:custGeom>
            <a:ln w="19050" cap="flat">
              <a:solidFill>
                <a:schemeClr val="tx1"/>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DB3B0836-981B-676A-CC50-5A88127787B3}"/>
                </a:ext>
              </a:extLst>
            </p:cNvPr>
            <p:cNvSpPr/>
            <p:nvPr/>
          </p:nvSpPr>
          <p:spPr>
            <a:xfrm>
              <a:off x="10565548" y="2312639"/>
              <a:ext cx="69071" cy="23025"/>
            </a:xfrm>
            <a:custGeom>
              <a:avLst/>
              <a:gdLst>
                <a:gd name="connsiteX0" fmla="*/ 4097 w 24580"/>
                <a:gd name="connsiteY0" fmla="*/ 4097 h 8193"/>
                <a:gd name="connsiteX1" fmla="*/ 20484 w 24580"/>
                <a:gd name="connsiteY1" fmla="*/ 4097 h 8193"/>
              </a:gdLst>
              <a:ahLst/>
              <a:cxnLst>
                <a:cxn ang="0">
                  <a:pos x="connsiteX0" y="connsiteY0"/>
                </a:cxn>
                <a:cxn ang="0">
                  <a:pos x="connsiteX1" y="connsiteY1"/>
                </a:cxn>
              </a:cxnLst>
              <a:rect l="l" t="t" r="r" b="b"/>
              <a:pathLst>
                <a:path w="24580" h="8193">
                  <a:moveTo>
                    <a:pt x="4097" y="4097"/>
                  </a:moveTo>
                  <a:lnTo>
                    <a:pt x="20484" y="4097"/>
                  </a:lnTo>
                </a:path>
              </a:pathLst>
            </a:custGeom>
            <a:ln w="19050" cap="flat">
              <a:solidFill>
                <a:schemeClr val="tx1"/>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15B0537A-E500-F582-9D6F-85E9AA1A66EF}"/>
                </a:ext>
              </a:extLst>
            </p:cNvPr>
            <p:cNvSpPr/>
            <p:nvPr/>
          </p:nvSpPr>
          <p:spPr>
            <a:xfrm>
              <a:off x="10973068" y="1796907"/>
              <a:ext cx="69071" cy="23025"/>
            </a:xfrm>
            <a:custGeom>
              <a:avLst/>
              <a:gdLst>
                <a:gd name="connsiteX0" fmla="*/ 4097 w 24580"/>
                <a:gd name="connsiteY0" fmla="*/ 4097 h 8193"/>
                <a:gd name="connsiteX1" fmla="*/ 20484 w 24580"/>
                <a:gd name="connsiteY1" fmla="*/ 4097 h 8193"/>
              </a:gdLst>
              <a:ahLst/>
              <a:cxnLst>
                <a:cxn ang="0">
                  <a:pos x="connsiteX0" y="connsiteY0"/>
                </a:cxn>
                <a:cxn ang="0">
                  <a:pos x="connsiteX1" y="connsiteY1"/>
                </a:cxn>
              </a:cxnLst>
              <a:rect l="l" t="t" r="r" b="b"/>
              <a:pathLst>
                <a:path w="24580" h="8193">
                  <a:moveTo>
                    <a:pt x="4097" y="4097"/>
                  </a:moveTo>
                  <a:lnTo>
                    <a:pt x="20484" y="4097"/>
                  </a:lnTo>
                </a:path>
              </a:pathLst>
            </a:custGeom>
            <a:ln w="19050" cap="flat">
              <a:solidFill>
                <a:schemeClr val="tx1"/>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D58C34B5-AF9E-85FF-EDE6-8EDD85D947DC}"/>
                </a:ext>
              </a:extLst>
            </p:cNvPr>
            <p:cNvSpPr/>
            <p:nvPr/>
          </p:nvSpPr>
          <p:spPr>
            <a:xfrm>
              <a:off x="11108140" y="1796907"/>
              <a:ext cx="153491" cy="23025"/>
            </a:xfrm>
            <a:custGeom>
              <a:avLst/>
              <a:gdLst>
                <a:gd name="connsiteX0" fmla="*/ 4097 w 54624"/>
                <a:gd name="connsiteY0" fmla="*/ 4097 h 8193"/>
                <a:gd name="connsiteX1" fmla="*/ 51620 w 54624"/>
                <a:gd name="connsiteY1" fmla="*/ 4097 h 8193"/>
              </a:gdLst>
              <a:ahLst/>
              <a:cxnLst>
                <a:cxn ang="0">
                  <a:pos x="connsiteX0" y="connsiteY0"/>
                </a:cxn>
                <a:cxn ang="0">
                  <a:pos x="connsiteX1" y="connsiteY1"/>
                </a:cxn>
              </a:cxnLst>
              <a:rect l="l" t="t" r="r" b="b"/>
              <a:pathLst>
                <a:path w="54624" h="8193">
                  <a:moveTo>
                    <a:pt x="4097" y="4097"/>
                  </a:moveTo>
                  <a:lnTo>
                    <a:pt x="51620" y="4097"/>
                  </a:lnTo>
                </a:path>
              </a:pathLst>
            </a:custGeom>
            <a:ln w="19050" cap="flat">
              <a:solidFill>
                <a:schemeClr val="tx1"/>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2EA752A3-63FA-3CD2-D029-22ACD4D2B77E}"/>
                </a:ext>
              </a:extLst>
            </p:cNvPr>
            <p:cNvSpPr/>
            <p:nvPr/>
          </p:nvSpPr>
          <p:spPr>
            <a:xfrm>
              <a:off x="11286191" y="1796907"/>
              <a:ext cx="69071" cy="23025"/>
            </a:xfrm>
            <a:custGeom>
              <a:avLst/>
              <a:gdLst>
                <a:gd name="connsiteX0" fmla="*/ 4097 w 24580"/>
                <a:gd name="connsiteY0" fmla="*/ 4097 h 8193"/>
                <a:gd name="connsiteX1" fmla="*/ 20484 w 24580"/>
                <a:gd name="connsiteY1" fmla="*/ 4097 h 8193"/>
              </a:gdLst>
              <a:ahLst/>
              <a:cxnLst>
                <a:cxn ang="0">
                  <a:pos x="connsiteX0" y="connsiteY0"/>
                </a:cxn>
                <a:cxn ang="0">
                  <a:pos x="connsiteX1" y="connsiteY1"/>
                </a:cxn>
              </a:cxnLst>
              <a:rect l="l" t="t" r="r" b="b"/>
              <a:pathLst>
                <a:path w="24580" h="8193">
                  <a:moveTo>
                    <a:pt x="4097" y="4097"/>
                  </a:moveTo>
                  <a:lnTo>
                    <a:pt x="20484" y="4097"/>
                  </a:lnTo>
                </a:path>
              </a:pathLst>
            </a:custGeom>
            <a:ln w="19050" cap="flat">
              <a:solidFill>
                <a:schemeClr val="tx1"/>
              </a:solidFill>
              <a:prstDash val="solid"/>
              <a:round/>
            </a:ln>
          </p:spPr>
          <p:txBody>
            <a:bodyPr rtlCol="0" anchor="ctr"/>
            <a:lstStyle/>
            <a:p>
              <a:endParaRPr lang="en-US" dirty="0"/>
            </a:p>
          </p:txBody>
        </p:sp>
      </p:grpSp>
      <p:sp>
        <p:nvSpPr>
          <p:cNvPr id="74" name="TextBox 73">
            <a:extLst>
              <a:ext uri="{FF2B5EF4-FFF2-40B4-BE49-F238E27FC236}">
                <a16:creationId xmlns:a16="http://schemas.microsoft.com/office/drawing/2014/main" id="{BC60477B-780C-9E66-38DA-65A862E5F216}"/>
              </a:ext>
            </a:extLst>
          </p:cNvPr>
          <p:cNvSpPr txBox="1"/>
          <p:nvPr/>
        </p:nvSpPr>
        <p:spPr>
          <a:xfrm flipH="1">
            <a:off x="1048989" y="4729537"/>
            <a:ext cx="1915220" cy="443198"/>
          </a:xfrm>
          <a:prstGeom prst="rect">
            <a:avLst/>
          </a:prstGeom>
        </p:spPr>
        <p:txBody>
          <a:bodyPr/>
          <a:lstStyle>
            <a:defPPr>
              <a:defRPr lang="en-US"/>
            </a:defPPr>
            <a:lvl1pPr algn="ctr">
              <a:lnSpc>
                <a:spcPct val="90000"/>
              </a:lnSpc>
              <a:buClr>
                <a:schemeClr val="tx1"/>
              </a:buClr>
              <a:buSzPct val="90000"/>
              <a:defRPr sz="1600"/>
            </a:lvl1pPr>
          </a:lstStyle>
          <a:p>
            <a:r>
              <a:rPr lang="en-US" sz="1800" dirty="0"/>
              <a:t>Discovery and data ingestion</a:t>
            </a:r>
          </a:p>
        </p:txBody>
      </p:sp>
      <p:sp>
        <p:nvSpPr>
          <p:cNvPr id="75" name="TextBox 74">
            <a:extLst>
              <a:ext uri="{FF2B5EF4-FFF2-40B4-BE49-F238E27FC236}">
                <a16:creationId xmlns:a16="http://schemas.microsoft.com/office/drawing/2014/main" id="{4C4192A4-BD75-CB29-AA21-CF04A0983C85}"/>
              </a:ext>
            </a:extLst>
          </p:cNvPr>
          <p:cNvSpPr txBox="1"/>
          <p:nvPr/>
        </p:nvSpPr>
        <p:spPr>
          <a:xfrm flipH="1">
            <a:off x="6390381" y="4896413"/>
            <a:ext cx="2067910" cy="553998"/>
          </a:xfrm>
          <a:prstGeom prst="rect">
            <a:avLst/>
          </a:prstGeom>
        </p:spPr>
        <p:txBody>
          <a:bodyPr/>
          <a:lstStyle>
            <a:defPPr>
              <a:defRPr lang="en-US"/>
            </a:defPPr>
            <a:lvl1pPr algn="ctr">
              <a:lnSpc>
                <a:spcPct val="90000"/>
              </a:lnSpc>
              <a:buClr>
                <a:schemeClr val="tx1"/>
              </a:buClr>
              <a:buSzPct val="90000"/>
              <a:defRPr sz="1600"/>
            </a:lvl1pPr>
          </a:lstStyle>
          <a:p>
            <a:r>
              <a:rPr lang="en-US" sz="1800" dirty="0"/>
              <a:t>Network conversion and migration</a:t>
            </a:r>
          </a:p>
        </p:txBody>
      </p:sp>
      <p:sp>
        <p:nvSpPr>
          <p:cNvPr id="77" name="TextBox 76">
            <a:extLst>
              <a:ext uri="{FF2B5EF4-FFF2-40B4-BE49-F238E27FC236}">
                <a16:creationId xmlns:a16="http://schemas.microsoft.com/office/drawing/2014/main" id="{DE231ACA-90A7-55ED-A147-8F1A787AD2EC}"/>
              </a:ext>
            </a:extLst>
          </p:cNvPr>
          <p:cNvSpPr txBox="1"/>
          <p:nvPr/>
        </p:nvSpPr>
        <p:spPr>
          <a:xfrm flipH="1">
            <a:off x="9119825" y="4729537"/>
            <a:ext cx="2027791" cy="553998"/>
          </a:xfrm>
          <a:prstGeom prst="rect">
            <a:avLst/>
          </a:prstGeom>
        </p:spPr>
        <p:txBody>
          <a:bodyPr/>
          <a:lstStyle>
            <a:defPPr>
              <a:defRPr lang="en-US"/>
            </a:defPPr>
            <a:lvl1pPr algn="ctr">
              <a:lnSpc>
                <a:spcPct val="90000"/>
              </a:lnSpc>
              <a:buClr>
                <a:schemeClr val="tx1"/>
              </a:buClr>
              <a:buSzPct val="90000"/>
              <a:defRPr sz="1600"/>
            </a:lvl1pPr>
          </a:lstStyle>
          <a:p>
            <a:r>
              <a:rPr lang="en-US" sz="1800" dirty="0"/>
              <a:t>VM </a:t>
            </a:r>
          </a:p>
          <a:p>
            <a:r>
              <a:rPr lang="en-US" sz="1800" dirty="0"/>
              <a:t>migration and deployment </a:t>
            </a:r>
          </a:p>
        </p:txBody>
      </p:sp>
      <p:sp>
        <p:nvSpPr>
          <p:cNvPr id="78" name="TextBox 77">
            <a:extLst>
              <a:ext uri="{FF2B5EF4-FFF2-40B4-BE49-F238E27FC236}">
                <a16:creationId xmlns:a16="http://schemas.microsoft.com/office/drawing/2014/main" id="{ADAB2694-B4AB-F62B-6B16-9C112490D204}"/>
              </a:ext>
            </a:extLst>
          </p:cNvPr>
          <p:cNvSpPr txBox="1"/>
          <p:nvPr/>
        </p:nvSpPr>
        <p:spPr>
          <a:xfrm flipH="1">
            <a:off x="3758391" y="4896413"/>
            <a:ext cx="1784359" cy="553998"/>
          </a:xfrm>
          <a:prstGeom prst="rect">
            <a:avLst/>
          </a:prstGeom>
        </p:spPr>
        <p:txBody>
          <a:bodyPr/>
          <a:lstStyle>
            <a:defPPr>
              <a:defRPr lang="en-US"/>
            </a:defPPr>
            <a:lvl1pPr algn="ctr">
              <a:lnSpc>
                <a:spcPct val="90000"/>
              </a:lnSpc>
              <a:buClr>
                <a:schemeClr val="tx1"/>
              </a:buClr>
              <a:buSzPct val="90000"/>
              <a:defRPr sz="1600"/>
            </a:lvl1pPr>
          </a:lstStyle>
          <a:p>
            <a:r>
              <a:rPr lang="en-US" sz="1800" dirty="0"/>
              <a:t>Wave </a:t>
            </a:r>
          </a:p>
          <a:p>
            <a:r>
              <a:rPr lang="en-US" sz="1800" dirty="0"/>
              <a:t>planning</a:t>
            </a:r>
          </a:p>
        </p:txBody>
      </p:sp>
      <p:grpSp>
        <p:nvGrpSpPr>
          <p:cNvPr id="7" name="Group 6">
            <a:extLst>
              <a:ext uri="{FF2B5EF4-FFF2-40B4-BE49-F238E27FC236}">
                <a16:creationId xmlns:a16="http://schemas.microsoft.com/office/drawing/2014/main" id="{939FE278-59E7-460D-45F5-85542082EB91}"/>
              </a:ext>
              <a:ext uri="{C183D7F6-B498-43B3-948B-1728B52AA6E4}">
                <adec:decorative xmlns:adec="http://schemas.microsoft.com/office/drawing/2017/decorative" val="1"/>
              </a:ext>
            </a:extLst>
          </p:cNvPr>
          <p:cNvGrpSpPr/>
          <p:nvPr/>
        </p:nvGrpSpPr>
        <p:grpSpPr>
          <a:xfrm>
            <a:off x="1090655" y="1629989"/>
            <a:ext cx="742850" cy="802277"/>
            <a:chOff x="10228249" y="3071361"/>
            <a:chExt cx="458103" cy="494751"/>
          </a:xfrm>
          <a:noFill/>
        </p:grpSpPr>
        <p:sp>
          <p:nvSpPr>
            <p:cNvPr id="8" name="Freeform: Shape 128">
              <a:extLst>
                <a:ext uri="{FF2B5EF4-FFF2-40B4-BE49-F238E27FC236}">
                  <a16:creationId xmlns:a16="http://schemas.microsoft.com/office/drawing/2014/main" id="{7916CAD9-0A41-4E8B-DF54-2520DC8B3212}"/>
                </a:ext>
              </a:extLst>
            </p:cNvPr>
            <p:cNvSpPr/>
            <p:nvPr/>
          </p:nvSpPr>
          <p:spPr>
            <a:xfrm>
              <a:off x="10228249" y="3071361"/>
              <a:ext cx="458103" cy="122313"/>
            </a:xfrm>
            <a:custGeom>
              <a:avLst/>
              <a:gdLst>
                <a:gd name="connsiteX0" fmla="*/ 933450 w 952500"/>
                <a:gd name="connsiteY0" fmla="*/ 254317 h 254317"/>
                <a:gd name="connsiteX1" fmla="*/ 19050 w 952500"/>
                <a:gd name="connsiteY1" fmla="*/ 254317 h 254317"/>
                <a:gd name="connsiteX2" fmla="*/ 0 w 952500"/>
                <a:gd name="connsiteY2" fmla="*/ 235267 h 254317"/>
                <a:gd name="connsiteX3" fmla="*/ 0 w 952500"/>
                <a:gd name="connsiteY3" fmla="*/ 19050 h 254317"/>
                <a:gd name="connsiteX4" fmla="*/ 19050 w 952500"/>
                <a:gd name="connsiteY4" fmla="*/ 0 h 254317"/>
                <a:gd name="connsiteX5" fmla="*/ 933450 w 952500"/>
                <a:gd name="connsiteY5" fmla="*/ 0 h 254317"/>
                <a:gd name="connsiteX6" fmla="*/ 952500 w 952500"/>
                <a:gd name="connsiteY6" fmla="*/ 19050 h 254317"/>
                <a:gd name="connsiteX7" fmla="*/ 952500 w 952500"/>
                <a:gd name="connsiteY7" fmla="*/ 235267 h 254317"/>
                <a:gd name="connsiteX8" fmla="*/ 933450 w 952500"/>
                <a:gd name="connsiteY8" fmla="*/ 254317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0" h="254317">
                  <a:moveTo>
                    <a:pt x="933450" y="254317"/>
                  </a:moveTo>
                  <a:lnTo>
                    <a:pt x="19050" y="254317"/>
                  </a:lnTo>
                  <a:cubicBezTo>
                    <a:pt x="8573" y="254317"/>
                    <a:pt x="0" y="245745"/>
                    <a:pt x="0" y="235267"/>
                  </a:cubicBezTo>
                  <a:lnTo>
                    <a:pt x="0" y="19050"/>
                  </a:lnTo>
                  <a:cubicBezTo>
                    <a:pt x="0" y="8573"/>
                    <a:pt x="8573" y="0"/>
                    <a:pt x="19050" y="0"/>
                  </a:cubicBezTo>
                  <a:lnTo>
                    <a:pt x="933450" y="0"/>
                  </a:lnTo>
                  <a:cubicBezTo>
                    <a:pt x="943928" y="0"/>
                    <a:pt x="952500" y="8573"/>
                    <a:pt x="952500" y="19050"/>
                  </a:cubicBezTo>
                  <a:lnTo>
                    <a:pt x="952500" y="235267"/>
                  </a:lnTo>
                  <a:cubicBezTo>
                    <a:pt x="952500" y="245745"/>
                    <a:pt x="943928" y="254317"/>
                    <a:pt x="933450" y="254317"/>
                  </a:cubicBezTo>
                  <a:close/>
                </a:path>
              </a:pathLst>
            </a:custGeom>
            <a:grpFill/>
            <a:ln w="12700" cap="flat">
              <a:solidFill>
                <a:schemeClr val="tx1"/>
              </a:solidFill>
              <a:prstDash val="solid"/>
              <a:round/>
            </a:ln>
          </p:spPr>
          <p:txBody>
            <a:bodyPr rtlCol="0" anchor="ctr"/>
            <a:lstStyle/>
            <a:p>
              <a:endParaRPr lang="en-US" dirty="0"/>
            </a:p>
          </p:txBody>
        </p:sp>
        <p:sp>
          <p:nvSpPr>
            <p:cNvPr id="9" name="Freeform: Shape 129">
              <a:extLst>
                <a:ext uri="{FF2B5EF4-FFF2-40B4-BE49-F238E27FC236}">
                  <a16:creationId xmlns:a16="http://schemas.microsoft.com/office/drawing/2014/main" id="{DF519391-6223-278C-1180-A1FCCE2CE29A}"/>
                </a:ext>
              </a:extLst>
            </p:cNvPr>
            <p:cNvSpPr/>
            <p:nvPr/>
          </p:nvSpPr>
          <p:spPr>
            <a:xfrm>
              <a:off x="10228249" y="3237194"/>
              <a:ext cx="458103" cy="121855"/>
            </a:xfrm>
            <a:custGeom>
              <a:avLst/>
              <a:gdLst>
                <a:gd name="connsiteX0" fmla="*/ 934403 w 952500"/>
                <a:gd name="connsiteY0" fmla="*/ 253365 h 253365"/>
                <a:gd name="connsiteX1" fmla="*/ 18098 w 952500"/>
                <a:gd name="connsiteY1" fmla="*/ 253365 h 253365"/>
                <a:gd name="connsiteX2" fmla="*/ 0 w 952500"/>
                <a:gd name="connsiteY2" fmla="*/ 235268 h 253365"/>
                <a:gd name="connsiteX3" fmla="*/ 0 w 952500"/>
                <a:gd name="connsiteY3" fmla="*/ 18098 h 253365"/>
                <a:gd name="connsiteX4" fmla="*/ 18098 w 952500"/>
                <a:gd name="connsiteY4" fmla="*/ 0 h 253365"/>
                <a:gd name="connsiteX5" fmla="*/ 934403 w 952500"/>
                <a:gd name="connsiteY5" fmla="*/ 0 h 253365"/>
                <a:gd name="connsiteX6" fmla="*/ 952500 w 952500"/>
                <a:gd name="connsiteY6" fmla="*/ 18098 h 253365"/>
                <a:gd name="connsiteX7" fmla="*/ 952500 w 952500"/>
                <a:gd name="connsiteY7" fmla="*/ 235268 h 253365"/>
                <a:gd name="connsiteX8" fmla="*/ 934403 w 952500"/>
                <a:gd name="connsiteY8" fmla="*/ 253365 h 25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0" h="253365">
                  <a:moveTo>
                    <a:pt x="934403" y="253365"/>
                  </a:moveTo>
                  <a:lnTo>
                    <a:pt x="18098" y="253365"/>
                  </a:lnTo>
                  <a:cubicBezTo>
                    <a:pt x="7620" y="253365"/>
                    <a:pt x="0" y="244793"/>
                    <a:pt x="0" y="235268"/>
                  </a:cubicBezTo>
                  <a:lnTo>
                    <a:pt x="0" y="18098"/>
                  </a:lnTo>
                  <a:cubicBezTo>
                    <a:pt x="0" y="7620"/>
                    <a:pt x="8573" y="0"/>
                    <a:pt x="18098" y="0"/>
                  </a:cubicBezTo>
                  <a:lnTo>
                    <a:pt x="934403" y="0"/>
                  </a:lnTo>
                  <a:cubicBezTo>
                    <a:pt x="944880" y="0"/>
                    <a:pt x="952500" y="8573"/>
                    <a:pt x="952500" y="18098"/>
                  </a:cubicBezTo>
                  <a:lnTo>
                    <a:pt x="952500" y="235268"/>
                  </a:lnTo>
                  <a:cubicBezTo>
                    <a:pt x="952500" y="245745"/>
                    <a:pt x="944880" y="253365"/>
                    <a:pt x="934403" y="253365"/>
                  </a:cubicBezTo>
                  <a:close/>
                </a:path>
              </a:pathLst>
            </a:custGeom>
            <a:grpFill/>
            <a:ln w="12700" cap="flat">
              <a:solidFill>
                <a:schemeClr val="tx1"/>
              </a:solidFill>
              <a:prstDash val="solid"/>
              <a:round/>
            </a:ln>
          </p:spPr>
          <p:txBody>
            <a:bodyPr rtlCol="0" anchor="ctr"/>
            <a:lstStyle/>
            <a:p>
              <a:endParaRPr lang="en-US" dirty="0"/>
            </a:p>
          </p:txBody>
        </p:sp>
        <p:sp>
          <p:nvSpPr>
            <p:cNvPr id="10" name="Freeform: Shape 130">
              <a:extLst>
                <a:ext uri="{FF2B5EF4-FFF2-40B4-BE49-F238E27FC236}">
                  <a16:creationId xmlns:a16="http://schemas.microsoft.com/office/drawing/2014/main" id="{D0D9EC77-C360-78CA-CDC0-A247D3424F85}"/>
                </a:ext>
              </a:extLst>
            </p:cNvPr>
            <p:cNvSpPr/>
            <p:nvPr/>
          </p:nvSpPr>
          <p:spPr>
            <a:xfrm>
              <a:off x="10289176" y="3193674"/>
              <a:ext cx="336247" cy="41229"/>
            </a:xfrm>
            <a:custGeom>
              <a:avLst/>
              <a:gdLst>
                <a:gd name="connsiteX0" fmla="*/ 0 w 699134"/>
                <a:gd name="connsiteY0" fmla="*/ 0 h 85725"/>
                <a:gd name="connsiteX1" fmla="*/ 699135 w 699134"/>
                <a:gd name="connsiteY1" fmla="*/ 0 h 85725"/>
                <a:gd name="connsiteX2" fmla="*/ 699135 w 699134"/>
                <a:gd name="connsiteY2" fmla="*/ 85725 h 85725"/>
                <a:gd name="connsiteX3" fmla="*/ 0 w 699134"/>
                <a:gd name="connsiteY3" fmla="*/ 85725 h 85725"/>
              </a:gdLst>
              <a:ahLst/>
              <a:cxnLst>
                <a:cxn ang="0">
                  <a:pos x="connsiteX0" y="connsiteY0"/>
                </a:cxn>
                <a:cxn ang="0">
                  <a:pos x="connsiteX1" y="connsiteY1"/>
                </a:cxn>
                <a:cxn ang="0">
                  <a:pos x="connsiteX2" y="connsiteY2"/>
                </a:cxn>
                <a:cxn ang="0">
                  <a:pos x="connsiteX3" y="connsiteY3"/>
                </a:cxn>
              </a:cxnLst>
              <a:rect l="l" t="t" r="r" b="b"/>
              <a:pathLst>
                <a:path w="699134" h="85725">
                  <a:moveTo>
                    <a:pt x="0" y="0"/>
                  </a:moveTo>
                  <a:lnTo>
                    <a:pt x="699135" y="0"/>
                  </a:lnTo>
                  <a:lnTo>
                    <a:pt x="699135" y="85725"/>
                  </a:lnTo>
                  <a:lnTo>
                    <a:pt x="0" y="85725"/>
                  </a:lnTo>
                  <a:close/>
                </a:path>
              </a:pathLst>
            </a:custGeom>
            <a:grpFill/>
            <a:ln w="12700" cap="flat">
              <a:solidFill>
                <a:schemeClr val="tx1"/>
              </a:solidFill>
              <a:prstDash val="solid"/>
              <a:round/>
            </a:ln>
          </p:spPr>
          <p:txBody>
            <a:bodyPr rtlCol="0" anchor="ctr"/>
            <a:lstStyle/>
            <a:p>
              <a:endParaRPr lang="en-US" dirty="0"/>
            </a:p>
          </p:txBody>
        </p:sp>
        <p:sp>
          <p:nvSpPr>
            <p:cNvPr id="11" name="Freeform: Shape 131">
              <a:extLst>
                <a:ext uri="{FF2B5EF4-FFF2-40B4-BE49-F238E27FC236}">
                  <a16:creationId xmlns:a16="http://schemas.microsoft.com/office/drawing/2014/main" id="{EFAD23FD-CD6D-D588-0E71-EA67D2A9AADD}"/>
                </a:ext>
              </a:extLst>
            </p:cNvPr>
            <p:cNvSpPr/>
            <p:nvPr/>
          </p:nvSpPr>
          <p:spPr>
            <a:xfrm>
              <a:off x="10228249" y="3402569"/>
              <a:ext cx="458103" cy="122313"/>
            </a:xfrm>
            <a:custGeom>
              <a:avLst/>
              <a:gdLst>
                <a:gd name="connsiteX0" fmla="*/ 933450 w 952500"/>
                <a:gd name="connsiteY0" fmla="*/ 254317 h 254317"/>
                <a:gd name="connsiteX1" fmla="*/ 19050 w 952500"/>
                <a:gd name="connsiteY1" fmla="*/ 254317 h 254317"/>
                <a:gd name="connsiteX2" fmla="*/ 0 w 952500"/>
                <a:gd name="connsiteY2" fmla="*/ 235267 h 254317"/>
                <a:gd name="connsiteX3" fmla="*/ 0 w 952500"/>
                <a:gd name="connsiteY3" fmla="*/ 19050 h 254317"/>
                <a:gd name="connsiteX4" fmla="*/ 19050 w 952500"/>
                <a:gd name="connsiteY4" fmla="*/ 0 h 254317"/>
                <a:gd name="connsiteX5" fmla="*/ 933450 w 952500"/>
                <a:gd name="connsiteY5" fmla="*/ 0 h 254317"/>
                <a:gd name="connsiteX6" fmla="*/ 952500 w 952500"/>
                <a:gd name="connsiteY6" fmla="*/ 19050 h 254317"/>
                <a:gd name="connsiteX7" fmla="*/ 952500 w 952500"/>
                <a:gd name="connsiteY7" fmla="*/ 235267 h 254317"/>
                <a:gd name="connsiteX8" fmla="*/ 933450 w 952500"/>
                <a:gd name="connsiteY8" fmla="*/ 254317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0" h="254317">
                  <a:moveTo>
                    <a:pt x="933450" y="254317"/>
                  </a:moveTo>
                  <a:lnTo>
                    <a:pt x="19050" y="254317"/>
                  </a:lnTo>
                  <a:cubicBezTo>
                    <a:pt x="8573" y="254317"/>
                    <a:pt x="0" y="245745"/>
                    <a:pt x="0" y="235267"/>
                  </a:cubicBezTo>
                  <a:lnTo>
                    <a:pt x="0" y="19050"/>
                  </a:lnTo>
                  <a:cubicBezTo>
                    <a:pt x="0" y="8572"/>
                    <a:pt x="8573" y="0"/>
                    <a:pt x="19050" y="0"/>
                  </a:cubicBezTo>
                  <a:lnTo>
                    <a:pt x="933450" y="0"/>
                  </a:lnTo>
                  <a:cubicBezTo>
                    <a:pt x="943928" y="0"/>
                    <a:pt x="952500" y="8572"/>
                    <a:pt x="952500" y="19050"/>
                  </a:cubicBezTo>
                  <a:lnTo>
                    <a:pt x="952500" y="235267"/>
                  </a:lnTo>
                  <a:cubicBezTo>
                    <a:pt x="952500" y="245745"/>
                    <a:pt x="943928" y="254317"/>
                    <a:pt x="933450" y="254317"/>
                  </a:cubicBezTo>
                  <a:close/>
                </a:path>
              </a:pathLst>
            </a:custGeom>
            <a:grpFill/>
            <a:ln w="12700" cap="flat">
              <a:solidFill>
                <a:schemeClr val="tx1"/>
              </a:solidFill>
              <a:prstDash val="solid"/>
              <a:round/>
            </a:ln>
          </p:spPr>
          <p:txBody>
            <a:bodyPr rtlCol="0" anchor="ctr"/>
            <a:lstStyle/>
            <a:p>
              <a:endParaRPr lang="en-US" dirty="0"/>
            </a:p>
          </p:txBody>
        </p:sp>
        <p:sp>
          <p:nvSpPr>
            <p:cNvPr id="12" name="Freeform: Shape 132">
              <a:extLst>
                <a:ext uri="{FF2B5EF4-FFF2-40B4-BE49-F238E27FC236}">
                  <a16:creationId xmlns:a16="http://schemas.microsoft.com/office/drawing/2014/main" id="{041419EF-9921-CACB-F9B5-904A6298BFE1}"/>
                </a:ext>
              </a:extLst>
            </p:cNvPr>
            <p:cNvSpPr/>
            <p:nvPr/>
          </p:nvSpPr>
          <p:spPr>
            <a:xfrm>
              <a:off x="10297422" y="3111216"/>
              <a:ext cx="43062" cy="43062"/>
            </a:xfrm>
            <a:custGeom>
              <a:avLst/>
              <a:gdLst>
                <a:gd name="connsiteX0" fmla="*/ 0 w 89535"/>
                <a:gd name="connsiteY0" fmla="*/ 0 h 89535"/>
                <a:gd name="connsiteX1" fmla="*/ 89535 w 89535"/>
                <a:gd name="connsiteY1" fmla="*/ 0 h 89535"/>
                <a:gd name="connsiteX2" fmla="*/ 89535 w 89535"/>
                <a:gd name="connsiteY2" fmla="*/ 89535 h 89535"/>
                <a:gd name="connsiteX3" fmla="*/ 0 w 89535"/>
                <a:gd name="connsiteY3" fmla="*/ 89535 h 89535"/>
              </a:gdLst>
              <a:ahLst/>
              <a:cxnLst>
                <a:cxn ang="0">
                  <a:pos x="connsiteX0" y="connsiteY0"/>
                </a:cxn>
                <a:cxn ang="0">
                  <a:pos x="connsiteX1" y="connsiteY1"/>
                </a:cxn>
                <a:cxn ang="0">
                  <a:pos x="connsiteX2" y="connsiteY2"/>
                </a:cxn>
                <a:cxn ang="0">
                  <a:pos x="connsiteX3" y="connsiteY3"/>
                </a:cxn>
              </a:cxnLst>
              <a:rect l="l" t="t" r="r" b="b"/>
              <a:pathLst>
                <a:path w="89535" h="89535">
                  <a:moveTo>
                    <a:pt x="0" y="0"/>
                  </a:moveTo>
                  <a:lnTo>
                    <a:pt x="89535" y="0"/>
                  </a:lnTo>
                  <a:lnTo>
                    <a:pt x="89535" y="89535"/>
                  </a:lnTo>
                  <a:lnTo>
                    <a:pt x="0" y="89535"/>
                  </a:lnTo>
                  <a:close/>
                </a:path>
              </a:pathLst>
            </a:custGeom>
            <a:grpFill/>
            <a:ln w="12700" cap="flat">
              <a:solidFill>
                <a:schemeClr val="tx1"/>
              </a:solidFill>
              <a:prstDash val="solid"/>
              <a:round/>
            </a:ln>
          </p:spPr>
          <p:txBody>
            <a:bodyPr rtlCol="0" anchor="ctr"/>
            <a:lstStyle/>
            <a:p>
              <a:endParaRPr lang="en-US" dirty="0"/>
            </a:p>
          </p:txBody>
        </p:sp>
        <p:sp>
          <p:nvSpPr>
            <p:cNvPr id="14" name="Freeform: Shape 133">
              <a:extLst>
                <a:ext uri="{FF2B5EF4-FFF2-40B4-BE49-F238E27FC236}">
                  <a16:creationId xmlns:a16="http://schemas.microsoft.com/office/drawing/2014/main" id="{0C9C41B8-3781-BEA9-8F69-ADEFDEAB8683}"/>
                </a:ext>
              </a:extLst>
            </p:cNvPr>
            <p:cNvSpPr/>
            <p:nvPr/>
          </p:nvSpPr>
          <p:spPr>
            <a:xfrm>
              <a:off x="10399121" y="3111216"/>
              <a:ext cx="43062" cy="43062"/>
            </a:xfrm>
            <a:custGeom>
              <a:avLst/>
              <a:gdLst>
                <a:gd name="connsiteX0" fmla="*/ 0 w 89535"/>
                <a:gd name="connsiteY0" fmla="*/ 0 h 89535"/>
                <a:gd name="connsiteX1" fmla="*/ 89535 w 89535"/>
                <a:gd name="connsiteY1" fmla="*/ 0 h 89535"/>
                <a:gd name="connsiteX2" fmla="*/ 89535 w 89535"/>
                <a:gd name="connsiteY2" fmla="*/ 89535 h 89535"/>
                <a:gd name="connsiteX3" fmla="*/ 0 w 89535"/>
                <a:gd name="connsiteY3" fmla="*/ 89535 h 89535"/>
              </a:gdLst>
              <a:ahLst/>
              <a:cxnLst>
                <a:cxn ang="0">
                  <a:pos x="connsiteX0" y="connsiteY0"/>
                </a:cxn>
                <a:cxn ang="0">
                  <a:pos x="connsiteX1" y="connsiteY1"/>
                </a:cxn>
                <a:cxn ang="0">
                  <a:pos x="connsiteX2" y="connsiteY2"/>
                </a:cxn>
                <a:cxn ang="0">
                  <a:pos x="connsiteX3" y="connsiteY3"/>
                </a:cxn>
              </a:cxnLst>
              <a:rect l="l" t="t" r="r" b="b"/>
              <a:pathLst>
                <a:path w="89535" h="89535">
                  <a:moveTo>
                    <a:pt x="0" y="0"/>
                  </a:moveTo>
                  <a:lnTo>
                    <a:pt x="89535" y="0"/>
                  </a:lnTo>
                  <a:lnTo>
                    <a:pt x="89535" y="89535"/>
                  </a:lnTo>
                  <a:lnTo>
                    <a:pt x="0" y="89535"/>
                  </a:lnTo>
                  <a:close/>
                </a:path>
              </a:pathLst>
            </a:custGeom>
            <a:grpFill/>
            <a:ln w="12700" cap="flat">
              <a:solidFill>
                <a:schemeClr val="tx1"/>
              </a:solidFill>
              <a:prstDash val="solid"/>
              <a:round/>
            </a:ln>
          </p:spPr>
          <p:txBody>
            <a:bodyPr rtlCol="0" anchor="ctr"/>
            <a:lstStyle/>
            <a:p>
              <a:endParaRPr lang="en-US" dirty="0"/>
            </a:p>
          </p:txBody>
        </p:sp>
        <p:sp>
          <p:nvSpPr>
            <p:cNvPr id="15" name="Freeform: Shape 134">
              <a:extLst>
                <a:ext uri="{FF2B5EF4-FFF2-40B4-BE49-F238E27FC236}">
                  <a16:creationId xmlns:a16="http://schemas.microsoft.com/office/drawing/2014/main" id="{4A2E0BA2-DD60-6152-0D35-DB587222EED4}"/>
                </a:ext>
              </a:extLst>
            </p:cNvPr>
            <p:cNvSpPr/>
            <p:nvPr/>
          </p:nvSpPr>
          <p:spPr>
            <a:xfrm>
              <a:off x="10289176" y="3361340"/>
              <a:ext cx="336247" cy="41229"/>
            </a:xfrm>
            <a:custGeom>
              <a:avLst/>
              <a:gdLst>
                <a:gd name="connsiteX0" fmla="*/ 0 w 699134"/>
                <a:gd name="connsiteY0" fmla="*/ 0 h 85725"/>
                <a:gd name="connsiteX1" fmla="*/ 699135 w 699134"/>
                <a:gd name="connsiteY1" fmla="*/ 0 h 85725"/>
                <a:gd name="connsiteX2" fmla="*/ 699135 w 699134"/>
                <a:gd name="connsiteY2" fmla="*/ 85725 h 85725"/>
                <a:gd name="connsiteX3" fmla="*/ 0 w 699134"/>
                <a:gd name="connsiteY3" fmla="*/ 85725 h 85725"/>
              </a:gdLst>
              <a:ahLst/>
              <a:cxnLst>
                <a:cxn ang="0">
                  <a:pos x="connsiteX0" y="connsiteY0"/>
                </a:cxn>
                <a:cxn ang="0">
                  <a:pos x="connsiteX1" y="connsiteY1"/>
                </a:cxn>
                <a:cxn ang="0">
                  <a:pos x="connsiteX2" y="connsiteY2"/>
                </a:cxn>
                <a:cxn ang="0">
                  <a:pos x="connsiteX3" y="connsiteY3"/>
                </a:cxn>
              </a:cxnLst>
              <a:rect l="l" t="t" r="r" b="b"/>
              <a:pathLst>
                <a:path w="699134" h="85725">
                  <a:moveTo>
                    <a:pt x="0" y="0"/>
                  </a:moveTo>
                  <a:lnTo>
                    <a:pt x="699135" y="0"/>
                  </a:lnTo>
                  <a:lnTo>
                    <a:pt x="699135" y="85725"/>
                  </a:lnTo>
                  <a:lnTo>
                    <a:pt x="0" y="85725"/>
                  </a:lnTo>
                  <a:close/>
                </a:path>
              </a:pathLst>
            </a:custGeom>
            <a:grpFill/>
            <a:ln w="12700" cap="flat">
              <a:solidFill>
                <a:schemeClr val="tx1"/>
              </a:solidFill>
              <a:prstDash val="solid"/>
              <a:round/>
            </a:ln>
          </p:spPr>
          <p:txBody>
            <a:bodyPr rtlCol="0" anchor="ctr"/>
            <a:lstStyle/>
            <a:p>
              <a:endParaRPr lang="en-US" dirty="0"/>
            </a:p>
          </p:txBody>
        </p:sp>
        <p:sp>
          <p:nvSpPr>
            <p:cNvPr id="16" name="Freeform: Shape 135">
              <a:extLst>
                <a:ext uri="{FF2B5EF4-FFF2-40B4-BE49-F238E27FC236}">
                  <a16:creationId xmlns:a16="http://schemas.microsoft.com/office/drawing/2014/main" id="{77AB3E22-A9EE-CC1D-C02B-61B6C0DF5E4F}"/>
                </a:ext>
              </a:extLst>
            </p:cNvPr>
            <p:cNvSpPr/>
            <p:nvPr/>
          </p:nvSpPr>
          <p:spPr>
            <a:xfrm>
              <a:off x="10486619" y="3276591"/>
              <a:ext cx="43062" cy="43062"/>
            </a:xfrm>
            <a:custGeom>
              <a:avLst/>
              <a:gdLst>
                <a:gd name="connsiteX0" fmla="*/ 0 w 89535"/>
                <a:gd name="connsiteY0" fmla="*/ 0 h 89535"/>
                <a:gd name="connsiteX1" fmla="*/ 89535 w 89535"/>
                <a:gd name="connsiteY1" fmla="*/ 0 h 89535"/>
                <a:gd name="connsiteX2" fmla="*/ 89535 w 89535"/>
                <a:gd name="connsiteY2" fmla="*/ 89535 h 89535"/>
                <a:gd name="connsiteX3" fmla="*/ 0 w 89535"/>
                <a:gd name="connsiteY3" fmla="*/ 89535 h 89535"/>
              </a:gdLst>
              <a:ahLst/>
              <a:cxnLst>
                <a:cxn ang="0">
                  <a:pos x="connsiteX0" y="connsiteY0"/>
                </a:cxn>
                <a:cxn ang="0">
                  <a:pos x="connsiteX1" y="connsiteY1"/>
                </a:cxn>
                <a:cxn ang="0">
                  <a:pos x="connsiteX2" y="connsiteY2"/>
                </a:cxn>
                <a:cxn ang="0">
                  <a:pos x="connsiteX3" y="connsiteY3"/>
                </a:cxn>
              </a:cxnLst>
              <a:rect l="l" t="t" r="r" b="b"/>
              <a:pathLst>
                <a:path w="89535" h="89535">
                  <a:moveTo>
                    <a:pt x="0" y="0"/>
                  </a:moveTo>
                  <a:lnTo>
                    <a:pt x="89535" y="0"/>
                  </a:lnTo>
                  <a:lnTo>
                    <a:pt x="89535" y="89535"/>
                  </a:lnTo>
                  <a:lnTo>
                    <a:pt x="0" y="89535"/>
                  </a:lnTo>
                  <a:close/>
                </a:path>
              </a:pathLst>
            </a:custGeom>
            <a:grpFill/>
            <a:ln w="12700" cap="flat">
              <a:solidFill>
                <a:schemeClr val="tx1"/>
              </a:solidFill>
              <a:prstDash val="solid"/>
              <a:round/>
            </a:ln>
          </p:spPr>
          <p:txBody>
            <a:bodyPr rtlCol="0" anchor="ctr"/>
            <a:lstStyle/>
            <a:p>
              <a:endParaRPr lang="en-US" dirty="0"/>
            </a:p>
          </p:txBody>
        </p:sp>
        <p:sp>
          <p:nvSpPr>
            <p:cNvPr id="17" name="Freeform: Shape 136">
              <a:extLst>
                <a:ext uri="{FF2B5EF4-FFF2-40B4-BE49-F238E27FC236}">
                  <a16:creationId xmlns:a16="http://schemas.microsoft.com/office/drawing/2014/main" id="{033F4979-2877-286D-22A2-587F5BC31417}"/>
                </a:ext>
              </a:extLst>
            </p:cNvPr>
            <p:cNvSpPr/>
            <p:nvPr/>
          </p:nvSpPr>
          <p:spPr>
            <a:xfrm>
              <a:off x="10588318" y="3276591"/>
              <a:ext cx="43062" cy="43062"/>
            </a:xfrm>
            <a:custGeom>
              <a:avLst/>
              <a:gdLst>
                <a:gd name="connsiteX0" fmla="*/ 0 w 89535"/>
                <a:gd name="connsiteY0" fmla="*/ 0 h 89535"/>
                <a:gd name="connsiteX1" fmla="*/ 89535 w 89535"/>
                <a:gd name="connsiteY1" fmla="*/ 0 h 89535"/>
                <a:gd name="connsiteX2" fmla="*/ 89535 w 89535"/>
                <a:gd name="connsiteY2" fmla="*/ 89535 h 89535"/>
                <a:gd name="connsiteX3" fmla="*/ 0 w 89535"/>
                <a:gd name="connsiteY3" fmla="*/ 89535 h 89535"/>
              </a:gdLst>
              <a:ahLst/>
              <a:cxnLst>
                <a:cxn ang="0">
                  <a:pos x="connsiteX0" y="connsiteY0"/>
                </a:cxn>
                <a:cxn ang="0">
                  <a:pos x="connsiteX1" y="connsiteY1"/>
                </a:cxn>
                <a:cxn ang="0">
                  <a:pos x="connsiteX2" y="connsiteY2"/>
                </a:cxn>
                <a:cxn ang="0">
                  <a:pos x="connsiteX3" y="connsiteY3"/>
                </a:cxn>
              </a:cxnLst>
              <a:rect l="l" t="t" r="r" b="b"/>
              <a:pathLst>
                <a:path w="89535" h="89535">
                  <a:moveTo>
                    <a:pt x="0" y="0"/>
                  </a:moveTo>
                  <a:lnTo>
                    <a:pt x="89535" y="0"/>
                  </a:lnTo>
                  <a:lnTo>
                    <a:pt x="89535" y="89535"/>
                  </a:lnTo>
                  <a:lnTo>
                    <a:pt x="0" y="89535"/>
                  </a:lnTo>
                  <a:close/>
                </a:path>
              </a:pathLst>
            </a:custGeom>
            <a:grpFill/>
            <a:ln w="12700" cap="flat">
              <a:solidFill>
                <a:schemeClr val="tx1"/>
              </a:solidFill>
              <a:prstDash val="solid"/>
              <a:round/>
            </a:ln>
          </p:spPr>
          <p:txBody>
            <a:bodyPr rtlCol="0" anchor="ctr"/>
            <a:lstStyle/>
            <a:p>
              <a:endParaRPr lang="en-US" dirty="0"/>
            </a:p>
          </p:txBody>
        </p:sp>
        <p:sp>
          <p:nvSpPr>
            <p:cNvPr id="18" name="Freeform: Shape 137">
              <a:extLst>
                <a:ext uri="{FF2B5EF4-FFF2-40B4-BE49-F238E27FC236}">
                  <a16:creationId xmlns:a16="http://schemas.microsoft.com/office/drawing/2014/main" id="{1B728282-0661-8555-DB8C-31DB203FE52D}"/>
                </a:ext>
              </a:extLst>
            </p:cNvPr>
            <p:cNvSpPr/>
            <p:nvPr/>
          </p:nvSpPr>
          <p:spPr>
            <a:xfrm>
              <a:off x="10297422" y="3441966"/>
              <a:ext cx="43062" cy="43062"/>
            </a:xfrm>
            <a:custGeom>
              <a:avLst/>
              <a:gdLst>
                <a:gd name="connsiteX0" fmla="*/ 0 w 89535"/>
                <a:gd name="connsiteY0" fmla="*/ 0 h 89535"/>
                <a:gd name="connsiteX1" fmla="*/ 89535 w 89535"/>
                <a:gd name="connsiteY1" fmla="*/ 0 h 89535"/>
                <a:gd name="connsiteX2" fmla="*/ 89535 w 89535"/>
                <a:gd name="connsiteY2" fmla="*/ 89535 h 89535"/>
                <a:gd name="connsiteX3" fmla="*/ 0 w 89535"/>
                <a:gd name="connsiteY3" fmla="*/ 89535 h 89535"/>
              </a:gdLst>
              <a:ahLst/>
              <a:cxnLst>
                <a:cxn ang="0">
                  <a:pos x="connsiteX0" y="connsiteY0"/>
                </a:cxn>
                <a:cxn ang="0">
                  <a:pos x="connsiteX1" y="connsiteY1"/>
                </a:cxn>
                <a:cxn ang="0">
                  <a:pos x="connsiteX2" y="connsiteY2"/>
                </a:cxn>
                <a:cxn ang="0">
                  <a:pos x="connsiteX3" y="connsiteY3"/>
                </a:cxn>
              </a:cxnLst>
              <a:rect l="l" t="t" r="r" b="b"/>
              <a:pathLst>
                <a:path w="89535" h="89535">
                  <a:moveTo>
                    <a:pt x="0" y="0"/>
                  </a:moveTo>
                  <a:lnTo>
                    <a:pt x="89535" y="0"/>
                  </a:lnTo>
                  <a:lnTo>
                    <a:pt x="89535" y="89535"/>
                  </a:lnTo>
                  <a:lnTo>
                    <a:pt x="0" y="89535"/>
                  </a:lnTo>
                  <a:close/>
                </a:path>
              </a:pathLst>
            </a:custGeom>
            <a:grpFill/>
            <a:ln w="12700" cap="flat">
              <a:solidFill>
                <a:schemeClr val="tx1"/>
              </a:solidFill>
              <a:prstDash val="solid"/>
              <a:round/>
            </a:ln>
          </p:spPr>
          <p:txBody>
            <a:bodyPr rtlCol="0" anchor="ctr"/>
            <a:lstStyle/>
            <a:p>
              <a:endParaRPr lang="en-US" dirty="0"/>
            </a:p>
          </p:txBody>
        </p:sp>
        <p:sp>
          <p:nvSpPr>
            <p:cNvPr id="19" name="Freeform: Shape 138">
              <a:extLst>
                <a:ext uri="{FF2B5EF4-FFF2-40B4-BE49-F238E27FC236}">
                  <a16:creationId xmlns:a16="http://schemas.microsoft.com/office/drawing/2014/main" id="{35FDD089-657C-3780-7B87-1388EE456F4C}"/>
                </a:ext>
              </a:extLst>
            </p:cNvPr>
            <p:cNvSpPr/>
            <p:nvPr/>
          </p:nvSpPr>
          <p:spPr>
            <a:xfrm>
              <a:off x="10399121" y="3441966"/>
              <a:ext cx="43062" cy="43062"/>
            </a:xfrm>
            <a:custGeom>
              <a:avLst/>
              <a:gdLst>
                <a:gd name="connsiteX0" fmla="*/ 0 w 89535"/>
                <a:gd name="connsiteY0" fmla="*/ 0 h 89535"/>
                <a:gd name="connsiteX1" fmla="*/ 89535 w 89535"/>
                <a:gd name="connsiteY1" fmla="*/ 0 h 89535"/>
                <a:gd name="connsiteX2" fmla="*/ 89535 w 89535"/>
                <a:gd name="connsiteY2" fmla="*/ 89535 h 89535"/>
                <a:gd name="connsiteX3" fmla="*/ 0 w 89535"/>
                <a:gd name="connsiteY3" fmla="*/ 89535 h 89535"/>
              </a:gdLst>
              <a:ahLst/>
              <a:cxnLst>
                <a:cxn ang="0">
                  <a:pos x="connsiteX0" y="connsiteY0"/>
                </a:cxn>
                <a:cxn ang="0">
                  <a:pos x="connsiteX1" y="connsiteY1"/>
                </a:cxn>
                <a:cxn ang="0">
                  <a:pos x="connsiteX2" y="connsiteY2"/>
                </a:cxn>
                <a:cxn ang="0">
                  <a:pos x="connsiteX3" y="connsiteY3"/>
                </a:cxn>
              </a:cxnLst>
              <a:rect l="l" t="t" r="r" b="b"/>
              <a:pathLst>
                <a:path w="89535" h="89535">
                  <a:moveTo>
                    <a:pt x="0" y="0"/>
                  </a:moveTo>
                  <a:lnTo>
                    <a:pt x="89535" y="0"/>
                  </a:lnTo>
                  <a:lnTo>
                    <a:pt x="89535" y="89535"/>
                  </a:lnTo>
                  <a:lnTo>
                    <a:pt x="0" y="89535"/>
                  </a:lnTo>
                  <a:close/>
                </a:path>
              </a:pathLst>
            </a:custGeom>
            <a:grpFill/>
            <a:ln w="12700" cap="flat">
              <a:solidFill>
                <a:schemeClr val="tx1"/>
              </a:solidFill>
              <a:prstDash val="solid"/>
              <a:round/>
            </a:ln>
          </p:spPr>
          <p:txBody>
            <a:bodyPr rtlCol="0" anchor="ctr"/>
            <a:lstStyle/>
            <a:p>
              <a:endParaRPr lang="en-US" dirty="0"/>
            </a:p>
          </p:txBody>
        </p:sp>
        <p:sp>
          <p:nvSpPr>
            <p:cNvPr id="20" name="Freeform: Shape 139">
              <a:extLst>
                <a:ext uri="{FF2B5EF4-FFF2-40B4-BE49-F238E27FC236}">
                  <a16:creationId xmlns:a16="http://schemas.microsoft.com/office/drawing/2014/main" id="{60A1D8F9-88C1-350D-0C98-92C42A89A2EC}"/>
                </a:ext>
              </a:extLst>
            </p:cNvPr>
            <p:cNvSpPr/>
            <p:nvPr/>
          </p:nvSpPr>
          <p:spPr>
            <a:xfrm>
              <a:off x="10274517" y="3524883"/>
              <a:ext cx="110860" cy="41229"/>
            </a:xfrm>
            <a:custGeom>
              <a:avLst/>
              <a:gdLst>
                <a:gd name="connsiteX0" fmla="*/ 0 w 230504"/>
                <a:gd name="connsiteY0" fmla="*/ 0 h 85725"/>
                <a:gd name="connsiteX1" fmla="*/ 230505 w 230504"/>
                <a:gd name="connsiteY1" fmla="*/ 0 h 85725"/>
                <a:gd name="connsiteX2" fmla="*/ 230505 w 230504"/>
                <a:gd name="connsiteY2" fmla="*/ 85725 h 85725"/>
                <a:gd name="connsiteX3" fmla="*/ 0 w 230504"/>
                <a:gd name="connsiteY3" fmla="*/ 85725 h 85725"/>
              </a:gdLst>
              <a:ahLst/>
              <a:cxnLst>
                <a:cxn ang="0">
                  <a:pos x="connsiteX0" y="connsiteY0"/>
                </a:cxn>
                <a:cxn ang="0">
                  <a:pos x="connsiteX1" y="connsiteY1"/>
                </a:cxn>
                <a:cxn ang="0">
                  <a:pos x="connsiteX2" y="connsiteY2"/>
                </a:cxn>
                <a:cxn ang="0">
                  <a:pos x="connsiteX3" y="connsiteY3"/>
                </a:cxn>
              </a:cxnLst>
              <a:rect l="l" t="t" r="r" b="b"/>
              <a:pathLst>
                <a:path w="230504" h="85725">
                  <a:moveTo>
                    <a:pt x="0" y="0"/>
                  </a:moveTo>
                  <a:lnTo>
                    <a:pt x="230505" y="0"/>
                  </a:lnTo>
                  <a:lnTo>
                    <a:pt x="230505" y="85725"/>
                  </a:lnTo>
                  <a:lnTo>
                    <a:pt x="0" y="85725"/>
                  </a:lnTo>
                  <a:close/>
                </a:path>
              </a:pathLst>
            </a:custGeom>
            <a:grpFill/>
            <a:ln w="12700" cap="flat">
              <a:solidFill>
                <a:schemeClr val="tx1"/>
              </a:solidFill>
              <a:prstDash val="solid"/>
              <a:round/>
            </a:ln>
          </p:spPr>
          <p:txBody>
            <a:bodyPr rtlCol="0" anchor="ctr"/>
            <a:lstStyle/>
            <a:p>
              <a:endParaRPr lang="en-US" dirty="0"/>
            </a:p>
          </p:txBody>
        </p:sp>
        <p:sp>
          <p:nvSpPr>
            <p:cNvPr id="21" name="Freeform: Shape 140">
              <a:extLst>
                <a:ext uri="{FF2B5EF4-FFF2-40B4-BE49-F238E27FC236}">
                  <a16:creationId xmlns:a16="http://schemas.microsoft.com/office/drawing/2014/main" id="{65C69AB8-6D85-5543-2D98-9B7F13DB27BF}"/>
                </a:ext>
              </a:extLst>
            </p:cNvPr>
            <p:cNvSpPr/>
            <p:nvPr/>
          </p:nvSpPr>
          <p:spPr>
            <a:xfrm>
              <a:off x="10531513" y="3524883"/>
              <a:ext cx="110861" cy="41229"/>
            </a:xfrm>
            <a:custGeom>
              <a:avLst/>
              <a:gdLst>
                <a:gd name="connsiteX0" fmla="*/ 0 w 230505"/>
                <a:gd name="connsiteY0" fmla="*/ 0 h 85725"/>
                <a:gd name="connsiteX1" fmla="*/ 230505 w 230505"/>
                <a:gd name="connsiteY1" fmla="*/ 0 h 85725"/>
                <a:gd name="connsiteX2" fmla="*/ 230505 w 230505"/>
                <a:gd name="connsiteY2" fmla="*/ 85725 h 85725"/>
                <a:gd name="connsiteX3" fmla="*/ 0 w 230505"/>
                <a:gd name="connsiteY3" fmla="*/ 85725 h 85725"/>
              </a:gdLst>
              <a:ahLst/>
              <a:cxnLst>
                <a:cxn ang="0">
                  <a:pos x="connsiteX0" y="connsiteY0"/>
                </a:cxn>
                <a:cxn ang="0">
                  <a:pos x="connsiteX1" y="connsiteY1"/>
                </a:cxn>
                <a:cxn ang="0">
                  <a:pos x="connsiteX2" y="connsiteY2"/>
                </a:cxn>
                <a:cxn ang="0">
                  <a:pos x="connsiteX3" y="connsiteY3"/>
                </a:cxn>
              </a:cxnLst>
              <a:rect l="l" t="t" r="r" b="b"/>
              <a:pathLst>
                <a:path w="230505" h="85725">
                  <a:moveTo>
                    <a:pt x="0" y="0"/>
                  </a:moveTo>
                  <a:lnTo>
                    <a:pt x="230505" y="0"/>
                  </a:lnTo>
                  <a:lnTo>
                    <a:pt x="230505" y="85725"/>
                  </a:lnTo>
                  <a:lnTo>
                    <a:pt x="0" y="85725"/>
                  </a:lnTo>
                  <a:close/>
                </a:path>
              </a:pathLst>
            </a:custGeom>
            <a:grpFill/>
            <a:ln w="12700" cap="flat">
              <a:solidFill>
                <a:schemeClr val="tx1"/>
              </a:solidFill>
              <a:prstDash val="solid"/>
              <a:round/>
            </a:ln>
          </p:spPr>
          <p:txBody>
            <a:bodyPr rtlCol="0" anchor="ctr"/>
            <a:lstStyle/>
            <a:p>
              <a:endParaRPr lang="en-US" dirty="0"/>
            </a:p>
          </p:txBody>
        </p:sp>
      </p:grpSp>
      <p:grpSp>
        <p:nvGrpSpPr>
          <p:cNvPr id="22" name="Graphic 16">
            <a:extLst>
              <a:ext uri="{FF2B5EF4-FFF2-40B4-BE49-F238E27FC236}">
                <a16:creationId xmlns:a16="http://schemas.microsoft.com/office/drawing/2014/main" id="{21DE7BB5-AFC7-DE45-8284-39E4A6F1A74B}"/>
              </a:ext>
              <a:ext uri="{C183D7F6-B498-43B3-948B-1728B52AA6E4}">
                <adec:decorative xmlns:adec="http://schemas.microsoft.com/office/drawing/2017/decorative" val="1"/>
              </a:ext>
            </a:extLst>
          </p:cNvPr>
          <p:cNvGrpSpPr/>
          <p:nvPr/>
        </p:nvGrpSpPr>
        <p:grpSpPr>
          <a:xfrm>
            <a:off x="1577728" y="3852580"/>
            <a:ext cx="857742" cy="644604"/>
            <a:chOff x="1652455" y="3637528"/>
            <a:chExt cx="1034625" cy="777535"/>
          </a:xfrm>
          <a:noFill/>
        </p:grpSpPr>
        <p:sp>
          <p:nvSpPr>
            <p:cNvPr id="23" name="Freeform: Shape 7">
              <a:extLst>
                <a:ext uri="{FF2B5EF4-FFF2-40B4-BE49-F238E27FC236}">
                  <a16:creationId xmlns:a16="http://schemas.microsoft.com/office/drawing/2014/main" id="{4857C3C6-BBE6-9751-7645-99FB7959D67B}"/>
                </a:ext>
              </a:extLst>
            </p:cNvPr>
            <p:cNvSpPr/>
            <p:nvPr/>
          </p:nvSpPr>
          <p:spPr>
            <a:xfrm>
              <a:off x="1931690" y="3637528"/>
              <a:ext cx="558060" cy="567356"/>
            </a:xfrm>
            <a:custGeom>
              <a:avLst/>
              <a:gdLst>
                <a:gd name="connsiteX0" fmla="*/ 20564 w 558060"/>
                <a:gd name="connsiteY0" fmla="*/ 176203 h 567356"/>
                <a:gd name="connsiteX1" fmla="*/ -172 w 558060"/>
                <a:gd name="connsiteY1" fmla="*/ 283292 h 567356"/>
                <a:gd name="connsiteX2" fmla="*/ 278863 w 558060"/>
                <a:gd name="connsiteY2" fmla="*/ 566976 h 567356"/>
                <a:gd name="connsiteX3" fmla="*/ 557888 w 558060"/>
                <a:gd name="connsiteY3" fmla="*/ 283292 h 567356"/>
                <a:gd name="connsiteX4" fmla="*/ 278863 w 558060"/>
                <a:gd name="connsiteY4" fmla="*/ -381 h 567356"/>
                <a:gd name="connsiteX5" fmla="*/ 127015 w 558060"/>
                <a:gd name="connsiteY5" fmla="*/ 45187 h 56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8060" h="567356">
                  <a:moveTo>
                    <a:pt x="20564" y="176203"/>
                  </a:moveTo>
                  <a:cubicBezTo>
                    <a:pt x="7115" y="209245"/>
                    <a:pt x="-172" y="245707"/>
                    <a:pt x="-172" y="283292"/>
                  </a:cubicBezTo>
                  <a:cubicBezTo>
                    <a:pt x="-172" y="439950"/>
                    <a:pt x="124777" y="566976"/>
                    <a:pt x="278863" y="566976"/>
                  </a:cubicBezTo>
                  <a:cubicBezTo>
                    <a:pt x="432939" y="566976"/>
                    <a:pt x="557888" y="439950"/>
                    <a:pt x="557888" y="283292"/>
                  </a:cubicBezTo>
                  <a:cubicBezTo>
                    <a:pt x="557888" y="126644"/>
                    <a:pt x="433501" y="-381"/>
                    <a:pt x="278863" y="-381"/>
                  </a:cubicBezTo>
                  <a:cubicBezTo>
                    <a:pt x="222827" y="-381"/>
                    <a:pt x="170726" y="16135"/>
                    <a:pt x="127015" y="45187"/>
                  </a:cubicBezTo>
                </a:path>
              </a:pathLst>
            </a:custGeom>
            <a:noFill/>
            <a:ln w="12700" cap="flat">
              <a:solidFill>
                <a:srgbClr val="FFFFFF"/>
              </a:solidFill>
              <a:prstDash val="solid"/>
              <a:round/>
            </a:ln>
          </p:spPr>
          <p:txBody>
            <a:bodyPr rtlCol="0" anchor="ctr"/>
            <a:lstStyle/>
            <a:p>
              <a:endParaRPr lang="en-US" dirty="0"/>
            </a:p>
          </p:txBody>
        </p:sp>
        <p:sp>
          <p:nvSpPr>
            <p:cNvPr id="24" name="Freeform: Shape 8">
              <a:extLst>
                <a:ext uri="{FF2B5EF4-FFF2-40B4-BE49-F238E27FC236}">
                  <a16:creationId xmlns:a16="http://schemas.microsoft.com/office/drawing/2014/main" id="{904933E5-DD1B-DD33-23A0-E5AF5B537658}"/>
                </a:ext>
              </a:extLst>
            </p:cNvPr>
            <p:cNvSpPr/>
            <p:nvPr/>
          </p:nvSpPr>
          <p:spPr>
            <a:xfrm>
              <a:off x="1970181" y="3713223"/>
              <a:ext cx="63893" cy="71256"/>
            </a:xfrm>
            <a:custGeom>
              <a:avLst/>
              <a:gdLst>
                <a:gd name="connsiteX0" fmla="*/ 63722 w 63893"/>
                <a:gd name="connsiteY0" fmla="*/ -381 h 71256"/>
                <a:gd name="connsiteX1" fmla="*/ -172 w 63893"/>
                <a:gd name="connsiteY1" fmla="*/ 70876 h 71256"/>
              </a:gdLst>
              <a:ahLst/>
              <a:cxnLst>
                <a:cxn ang="0">
                  <a:pos x="connsiteX0" y="connsiteY0"/>
                </a:cxn>
                <a:cxn ang="0">
                  <a:pos x="connsiteX1" y="connsiteY1"/>
                </a:cxn>
              </a:cxnLst>
              <a:rect l="l" t="t" r="r" b="b"/>
              <a:pathLst>
                <a:path w="63893" h="71256">
                  <a:moveTo>
                    <a:pt x="63722" y="-381"/>
                  </a:moveTo>
                  <a:cubicBezTo>
                    <a:pt x="37928" y="19974"/>
                    <a:pt x="16239" y="44091"/>
                    <a:pt x="-172" y="70876"/>
                  </a:cubicBezTo>
                </a:path>
              </a:pathLst>
            </a:custGeom>
            <a:noFill/>
            <a:ln w="12700" cap="flat">
              <a:solidFill>
                <a:srgbClr val="FFFFFF"/>
              </a:solidFill>
              <a:prstDash val="solid"/>
              <a:round/>
            </a:ln>
          </p:spPr>
          <p:txBody>
            <a:bodyPr rtlCol="0" anchor="ctr"/>
            <a:lstStyle/>
            <a:p>
              <a:endParaRPr lang="en-US" dirty="0"/>
            </a:p>
          </p:txBody>
        </p:sp>
        <p:sp>
          <p:nvSpPr>
            <p:cNvPr id="25" name="Freeform: Shape 10">
              <a:extLst>
                <a:ext uri="{FF2B5EF4-FFF2-40B4-BE49-F238E27FC236}">
                  <a16:creationId xmlns:a16="http://schemas.microsoft.com/office/drawing/2014/main" id="{0663E862-6213-3D3C-415E-362954CA6D10}"/>
                </a:ext>
              </a:extLst>
            </p:cNvPr>
            <p:cNvSpPr/>
            <p:nvPr/>
          </p:nvSpPr>
          <p:spPr>
            <a:xfrm>
              <a:off x="2360210" y="4056380"/>
              <a:ext cx="326870" cy="330254"/>
            </a:xfrm>
            <a:custGeom>
              <a:avLst/>
              <a:gdLst>
                <a:gd name="connsiteX0" fmla="*/ 98278 w 326870"/>
                <a:gd name="connsiteY0" fmla="*/ -381 h 330254"/>
                <a:gd name="connsiteX1" fmla="*/ 306781 w 326870"/>
                <a:gd name="connsiteY1" fmla="*/ 209236 h 330254"/>
                <a:gd name="connsiteX2" fmla="*/ 305123 w 326870"/>
                <a:gd name="connsiteY2" fmla="*/ 308782 h 330254"/>
                <a:gd name="connsiteX3" fmla="*/ 305123 w 326870"/>
                <a:gd name="connsiteY3" fmla="*/ 308782 h 330254"/>
                <a:gd name="connsiteX4" fmla="*/ 205568 w 326870"/>
                <a:gd name="connsiteY4" fmla="*/ 309886 h 330254"/>
                <a:gd name="connsiteX5" fmla="*/ -172 w 326870"/>
                <a:gd name="connsiteY5" fmla="*/ 104146 h 33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70" h="330254">
                  <a:moveTo>
                    <a:pt x="98278" y="-381"/>
                  </a:moveTo>
                  <a:lnTo>
                    <a:pt x="306781" y="209236"/>
                  </a:lnTo>
                  <a:cubicBezTo>
                    <a:pt x="333879" y="236334"/>
                    <a:pt x="333327" y="281130"/>
                    <a:pt x="305123" y="308782"/>
                  </a:cubicBezTo>
                  <a:lnTo>
                    <a:pt x="305123" y="308782"/>
                  </a:lnTo>
                  <a:cubicBezTo>
                    <a:pt x="277472" y="336432"/>
                    <a:pt x="232667" y="336994"/>
                    <a:pt x="205568" y="309886"/>
                  </a:cubicBezTo>
                  <a:lnTo>
                    <a:pt x="-172" y="104146"/>
                  </a:lnTo>
                </a:path>
              </a:pathLst>
            </a:custGeom>
            <a:noFill/>
            <a:ln w="12700" cap="flat">
              <a:solidFill>
                <a:srgbClr val="FFFFFF"/>
              </a:solidFill>
              <a:prstDash val="solid"/>
              <a:round/>
            </a:ln>
          </p:spPr>
          <p:txBody>
            <a:bodyPr rtlCol="0" anchor="ctr"/>
            <a:lstStyle/>
            <a:p>
              <a:endParaRPr lang="en-US" dirty="0"/>
            </a:p>
          </p:txBody>
        </p:sp>
        <p:sp>
          <p:nvSpPr>
            <p:cNvPr id="26" name="Freeform: Shape 15">
              <a:extLst>
                <a:ext uri="{FF2B5EF4-FFF2-40B4-BE49-F238E27FC236}">
                  <a16:creationId xmlns:a16="http://schemas.microsoft.com/office/drawing/2014/main" id="{060F03EB-9789-B0AB-2228-95D159316322}"/>
                </a:ext>
              </a:extLst>
            </p:cNvPr>
            <p:cNvSpPr/>
            <p:nvPr/>
          </p:nvSpPr>
          <p:spPr>
            <a:xfrm>
              <a:off x="2541461" y="4237993"/>
              <a:ext cx="73151" cy="79171"/>
            </a:xfrm>
            <a:custGeom>
              <a:avLst/>
              <a:gdLst>
                <a:gd name="connsiteX0" fmla="*/ 72980 w 73151"/>
                <a:gd name="connsiteY0" fmla="*/ -381 h 79171"/>
                <a:gd name="connsiteX1" fmla="*/ -172 w 73151"/>
                <a:gd name="connsiteY1" fmla="*/ 78791 h 79171"/>
              </a:gdLst>
              <a:ahLst/>
              <a:cxnLst>
                <a:cxn ang="0">
                  <a:pos x="connsiteX0" y="connsiteY0"/>
                </a:cxn>
                <a:cxn ang="0">
                  <a:pos x="connsiteX1" y="connsiteY1"/>
                </a:cxn>
              </a:cxnLst>
              <a:rect l="l" t="t" r="r" b="b"/>
              <a:pathLst>
                <a:path w="73151" h="79171">
                  <a:moveTo>
                    <a:pt x="72980" y="-381"/>
                  </a:moveTo>
                  <a:lnTo>
                    <a:pt x="-172" y="78791"/>
                  </a:lnTo>
                </a:path>
              </a:pathLst>
            </a:custGeom>
            <a:noFill/>
            <a:ln w="12700" cap="flat">
              <a:solidFill>
                <a:srgbClr val="FFFFFF"/>
              </a:solidFill>
              <a:prstDash val="solid"/>
              <a:round/>
            </a:ln>
          </p:spPr>
          <p:txBody>
            <a:bodyPr rtlCol="0" anchor="ctr"/>
            <a:lstStyle/>
            <a:p>
              <a:endParaRPr lang="en-US" dirty="0"/>
            </a:p>
          </p:txBody>
        </p:sp>
        <p:sp>
          <p:nvSpPr>
            <p:cNvPr id="27" name="Freeform: Shape 20">
              <a:extLst>
                <a:ext uri="{FF2B5EF4-FFF2-40B4-BE49-F238E27FC236}">
                  <a16:creationId xmlns:a16="http://schemas.microsoft.com/office/drawing/2014/main" id="{E996A688-507F-E7E8-240D-1B870461EB63}"/>
                </a:ext>
              </a:extLst>
            </p:cNvPr>
            <p:cNvSpPr/>
            <p:nvPr/>
          </p:nvSpPr>
          <p:spPr>
            <a:xfrm>
              <a:off x="2503361" y="4199893"/>
              <a:ext cx="73151" cy="79171"/>
            </a:xfrm>
            <a:custGeom>
              <a:avLst/>
              <a:gdLst>
                <a:gd name="connsiteX0" fmla="*/ 72980 w 73151"/>
                <a:gd name="connsiteY0" fmla="*/ -381 h 79171"/>
                <a:gd name="connsiteX1" fmla="*/ -172 w 73151"/>
                <a:gd name="connsiteY1" fmla="*/ 78791 h 79171"/>
              </a:gdLst>
              <a:ahLst/>
              <a:cxnLst>
                <a:cxn ang="0">
                  <a:pos x="connsiteX0" y="connsiteY0"/>
                </a:cxn>
                <a:cxn ang="0">
                  <a:pos x="connsiteX1" y="connsiteY1"/>
                </a:cxn>
              </a:cxnLst>
              <a:rect l="l" t="t" r="r" b="b"/>
              <a:pathLst>
                <a:path w="73151" h="79171">
                  <a:moveTo>
                    <a:pt x="72980" y="-381"/>
                  </a:moveTo>
                  <a:lnTo>
                    <a:pt x="-172" y="78791"/>
                  </a:lnTo>
                </a:path>
              </a:pathLst>
            </a:custGeom>
            <a:noFill/>
            <a:ln w="12700" cap="flat">
              <a:solidFill>
                <a:srgbClr val="FFFFFF"/>
              </a:solidFill>
              <a:prstDash val="solid"/>
              <a:round/>
            </a:ln>
          </p:spPr>
          <p:txBody>
            <a:bodyPr rtlCol="0" anchor="ctr"/>
            <a:lstStyle/>
            <a:p>
              <a:endParaRPr lang="en-US" dirty="0"/>
            </a:p>
          </p:txBody>
        </p:sp>
        <p:sp>
          <p:nvSpPr>
            <p:cNvPr id="28" name="Freeform: Shape 21">
              <a:extLst>
                <a:ext uri="{FF2B5EF4-FFF2-40B4-BE49-F238E27FC236}">
                  <a16:creationId xmlns:a16="http://schemas.microsoft.com/office/drawing/2014/main" id="{9515DE42-23AF-6D76-17AB-047D079EDB7A}"/>
                </a:ext>
              </a:extLst>
            </p:cNvPr>
            <p:cNvSpPr/>
            <p:nvPr/>
          </p:nvSpPr>
          <p:spPr>
            <a:xfrm>
              <a:off x="1988874" y="3694568"/>
              <a:ext cx="454535" cy="453572"/>
            </a:xfrm>
            <a:custGeom>
              <a:avLst/>
              <a:gdLst>
                <a:gd name="connsiteX0" fmla="*/ 412969 w 454535"/>
                <a:gd name="connsiteY0" fmla="*/ 356583 h 453572"/>
                <a:gd name="connsiteX1" fmla="*/ 240900 w 454535"/>
                <a:gd name="connsiteY1" fmla="*/ 452738 h 453572"/>
                <a:gd name="connsiteX2" fmla="*/ 222 w 454535"/>
                <a:gd name="connsiteY2" fmla="*/ 239626 h 453572"/>
                <a:gd name="connsiteX3" fmla="*/ 213344 w 454535"/>
                <a:gd name="connsiteY3" fmla="*/ 72 h 453572"/>
                <a:gd name="connsiteX4" fmla="*/ 454013 w 454535"/>
                <a:gd name="connsiteY4" fmla="*/ 213194 h 453572"/>
                <a:gd name="connsiteX5" fmla="*/ 441649 w 454535"/>
                <a:gd name="connsiteY5" fmla="*/ 302605 h 45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535" h="453572">
                  <a:moveTo>
                    <a:pt x="412969" y="356583"/>
                  </a:moveTo>
                  <a:cubicBezTo>
                    <a:pt x="374726" y="411133"/>
                    <a:pt x="312309" y="448804"/>
                    <a:pt x="240900" y="452738"/>
                  </a:cubicBezTo>
                  <a:cubicBezTo>
                    <a:pt x="115504" y="460615"/>
                    <a:pt x="8100" y="365022"/>
                    <a:pt x="222" y="239626"/>
                  </a:cubicBezTo>
                  <a:cubicBezTo>
                    <a:pt x="-7083" y="114791"/>
                    <a:pt x="87948" y="7387"/>
                    <a:pt x="213344" y="72"/>
                  </a:cubicBezTo>
                  <a:cubicBezTo>
                    <a:pt x="338741" y="-7796"/>
                    <a:pt x="446145" y="87797"/>
                    <a:pt x="454013" y="213194"/>
                  </a:cubicBezTo>
                  <a:cubicBezTo>
                    <a:pt x="455708" y="244683"/>
                    <a:pt x="451203" y="274487"/>
                    <a:pt x="441649" y="302605"/>
                  </a:cubicBezTo>
                </a:path>
              </a:pathLst>
            </a:custGeom>
            <a:noFill/>
            <a:ln w="12700" cap="flat">
              <a:solidFill>
                <a:srgbClr val="FFFFFF"/>
              </a:solidFill>
              <a:prstDash val="solid"/>
              <a:round/>
            </a:ln>
          </p:spPr>
          <p:txBody>
            <a:bodyPr rtlCol="0" anchor="ctr"/>
            <a:lstStyle/>
            <a:p>
              <a:endParaRPr lang="en-US" dirty="0"/>
            </a:p>
          </p:txBody>
        </p:sp>
        <p:sp>
          <p:nvSpPr>
            <p:cNvPr id="29" name="Freeform: Shape 22">
              <a:extLst>
                <a:ext uri="{FF2B5EF4-FFF2-40B4-BE49-F238E27FC236}">
                  <a16:creationId xmlns:a16="http://schemas.microsoft.com/office/drawing/2014/main" id="{633E3709-E4ED-E920-E22B-9C675256C3D1}"/>
                </a:ext>
              </a:extLst>
            </p:cNvPr>
            <p:cNvSpPr/>
            <p:nvPr/>
          </p:nvSpPr>
          <p:spPr>
            <a:xfrm>
              <a:off x="2046257" y="3751952"/>
              <a:ext cx="338556" cy="339137"/>
            </a:xfrm>
            <a:custGeom>
              <a:avLst/>
              <a:gdLst>
                <a:gd name="connsiteX0" fmla="*/ 31603 w 338556"/>
                <a:gd name="connsiteY0" fmla="*/ 268843 h 339137"/>
                <a:gd name="connsiteX1" fmla="*/ 38538 w 338556"/>
                <a:gd name="connsiteY1" fmla="*/ 276939 h 339137"/>
                <a:gd name="connsiteX2" fmla="*/ 45472 w 338556"/>
                <a:gd name="connsiteY2" fmla="*/ 285026 h 339137"/>
                <a:gd name="connsiteX3" fmla="*/ 52406 w 338556"/>
                <a:gd name="connsiteY3" fmla="*/ 293113 h 339137"/>
                <a:gd name="connsiteX4" fmla="*/ 99202 w 338556"/>
                <a:gd name="connsiteY4" fmla="*/ 268843 h 339137"/>
                <a:gd name="connsiteX5" fmla="*/ 132711 w 338556"/>
                <a:gd name="connsiteY5" fmla="*/ 285607 h 339137"/>
                <a:gd name="connsiteX6" fmla="*/ 141950 w 338556"/>
                <a:gd name="connsiteY6" fmla="*/ 337604 h 339137"/>
                <a:gd name="connsiteX7" fmla="*/ 152352 w 338556"/>
                <a:gd name="connsiteY7" fmla="*/ 338176 h 339137"/>
                <a:gd name="connsiteX8" fmla="*/ 162753 w 338556"/>
                <a:gd name="connsiteY8" fmla="*/ 338176 h 339137"/>
                <a:gd name="connsiteX9" fmla="*/ 173154 w 338556"/>
                <a:gd name="connsiteY9" fmla="*/ 338757 h 339137"/>
                <a:gd name="connsiteX10" fmla="*/ 189328 w 338556"/>
                <a:gd name="connsiteY10" fmla="*/ 288493 h 339137"/>
                <a:gd name="connsiteX11" fmla="*/ 224570 w 338556"/>
                <a:gd name="connsiteY11" fmla="*/ 276358 h 339137"/>
                <a:gd name="connsiteX12" fmla="*/ 267900 w 338556"/>
                <a:gd name="connsiteY12" fmla="*/ 306400 h 339137"/>
                <a:gd name="connsiteX13" fmla="*/ 275986 w 338556"/>
                <a:gd name="connsiteY13" fmla="*/ 299466 h 339137"/>
                <a:gd name="connsiteX14" fmla="*/ 284083 w 338556"/>
                <a:gd name="connsiteY14" fmla="*/ 292532 h 339137"/>
                <a:gd name="connsiteX15" fmla="*/ 292169 w 338556"/>
                <a:gd name="connsiteY15" fmla="*/ 285607 h 339137"/>
                <a:gd name="connsiteX16" fmla="*/ 267900 w 338556"/>
                <a:gd name="connsiteY16" fmla="*/ 238801 h 339137"/>
                <a:gd name="connsiteX17" fmla="*/ 284654 w 338556"/>
                <a:gd name="connsiteY17" fmla="*/ 205292 h 339137"/>
                <a:gd name="connsiteX18" fmla="*/ 336651 w 338556"/>
                <a:gd name="connsiteY18" fmla="*/ 196053 h 339137"/>
                <a:gd name="connsiteX19" fmla="*/ 337232 w 338556"/>
                <a:gd name="connsiteY19" fmla="*/ 185652 h 339137"/>
                <a:gd name="connsiteX20" fmla="*/ 337813 w 338556"/>
                <a:gd name="connsiteY20" fmla="*/ 175250 h 339137"/>
                <a:gd name="connsiteX21" fmla="*/ 338385 w 338556"/>
                <a:gd name="connsiteY21" fmla="*/ 164849 h 339137"/>
                <a:gd name="connsiteX22" fmla="*/ 288121 w 338556"/>
                <a:gd name="connsiteY22" fmla="*/ 148676 h 339137"/>
                <a:gd name="connsiteX23" fmla="*/ 275986 w 338556"/>
                <a:gd name="connsiteY23" fmla="*/ 113433 h 339137"/>
                <a:gd name="connsiteX24" fmla="*/ 306028 w 338556"/>
                <a:gd name="connsiteY24" fmla="*/ 70104 h 339137"/>
                <a:gd name="connsiteX25" fmla="*/ 299103 w 338556"/>
                <a:gd name="connsiteY25" fmla="*/ 62017 h 339137"/>
                <a:gd name="connsiteX26" fmla="*/ 292169 w 338556"/>
                <a:gd name="connsiteY26" fmla="*/ 53931 h 339137"/>
                <a:gd name="connsiteX27" fmla="*/ 285235 w 338556"/>
                <a:gd name="connsiteY27" fmla="*/ 45834 h 339137"/>
                <a:gd name="connsiteX28" fmla="*/ 238439 w 338556"/>
                <a:gd name="connsiteY28" fmla="*/ 69523 h 339137"/>
                <a:gd name="connsiteX29" fmla="*/ 204930 w 338556"/>
                <a:gd name="connsiteY29" fmla="*/ 52768 h 339137"/>
                <a:gd name="connsiteX30" fmla="*/ 195681 w 338556"/>
                <a:gd name="connsiteY30" fmla="*/ 1353 h 339137"/>
                <a:gd name="connsiteX31" fmla="*/ 185280 w 338556"/>
                <a:gd name="connsiteY31" fmla="*/ 772 h 339137"/>
                <a:gd name="connsiteX32" fmla="*/ 174888 w 338556"/>
                <a:gd name="connsiteY32" fmla="*/ 200 h 339137"/>
                <a:gd name="connsiteX33" fmla="*/ 164487 w 338556"/>
                <a:gd name="connsiteY33" fmla="*/ -381 h 339137"/>
                <a:gd name="connsiteX34" fmla="*/ 148304 w 338556"/>
                <a:gd name="connsiteY34" fmla="*/ 49301 h 339137"/>
                <a:gd name="connsiteX35" fmla="*/ 112490 w 338556"/>
                <a:gd name="connsiteY35" fmla="*/ 61436 h 339137"/>
                <a:gd name="connsiteX36" fmla="*/ 69732 w 338556"/>
                <a:gd name="connsiteY36" fmla="*/ 31394 h 339137"/>
                <a:gd name="connsiteX37" fmla="*/ 61645 w 338556"/>
                <a:gd name="connsiteY37" fmla="*/ 38329 h 339137"/>
                <a:gd name="connsiteX38" fmla="*/ 53558 w 338556"/>
                <a:gd name="connsiteY38" fmla="*/ 45263 h 339137"/>
                <a:gd name="connsiteX39" fmla="*/ 45472 w 338556"/>
                <a:gd name="connsiteY39" fmla="*/ 52197 h 339137"/>
                <a:gd name="connsiteX40" fmla="*/ 69160 w 338556"/>
                <a:gd name="connsiteY40" fmla="*/ 98993 h 339137"/>
                <a:gd name="connsiteX41" fmla="*/ 52406 w 338556"/>
                <a:gd name="connsiteY41" fmla="*/ 132502 h 339137"/>
                <a:gd name="connsiteX42" fmla="*/ 981 w 338556"/>
                <a:gd name="connsiteY42" fmla="*/ 141741 h 339137"/>
                <a:gd name="connsiteX43" fmla="*/ 981 w 338556"/>
                <a:gd name="connsiteY43" fmla="*/ 153295 h 339137"/>
                <a:gd name="connsiteX44" fmla="*/ 409 w 338556"/>
                <a:gd name="connsiteY44" fmla="*/ 163696 h 339137"/>
                <a:gd name="connsiteX45" fmla="*/ -172 w 338556"/>
                <a:gd name="connsiteY45" fmla="*/ 174098 h 339137"/>
                <a:gd name="connsiteX46" fmla="*/ 49510 w 338556"/>
                <a:gd name="connsiteY46" fmla="*/ 190271 h 339137"/>
                <a:gd name="connsiteX47" fmla="*/ 61645 w 338556"/>
                <a:gd name="connsiteY47" fmla="*/ 225514 h 339137"/>
                <a:gd name="connsiteX48" fmla="*/ 31603 w 338556"/>
                <a:gd name="connsiteY48" fmla="*/ 268843 h 33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8556" h="339137">
                  <a:moveTo>
                    <a:pt x="31603" y="268843"/>
                  </a:moveTo>
                  <a:lnTo>
                    <a:pt x="38538" y="276939"/>
                  </a:lnTo>
                  <a:lnTo>
                    <a:pt x="45472" y="285026"/>
                  </a:lnTo>
                  <a:lnTo>
                    <a:pt x="52406" y="293113"/>
                  </a:lnTo>
                  <a:lnTo>
                    <a:pt x="99202" y="268843"/>
                  </a:lnTo>
                  <a:cubicBezTo>
                    <a:pt x="109594" y="276358"/>
                    <a:pt x="121157" y="281559"/>
                    <a:pt x="132711" y="285607"/>
                  </a:cubicBezTo>
                  <a:lnTo>
                    <a:pt x="141950" y="337604"/>
                  </a:lnTo>
                  <a:lnTo>
                    <a:pt x="152352" y="338176"/>
                  </a:lnTo>
                  <a:lnTo>
                    <a:pt x="162753" y="338176"/>
                  </a:lnTo>
                  <a:lnTo>
                    <a:pt x="173154" y="338757"/>
                  </a:lnTo>
                  <a:lnTo>
                    <a:pt x="189328" y="288493"/>
                  </a:lnTo>
                  <a:cubicBezTo>
                    <a:pt x="201463" y="286179"/>
                    <a:pt x="213588" y="282140"/>
                    <a:pt x="224570" y="276358"/>
                  </a:cubicBezTo>
                  <a:lnTo>
                    <a:pt x="267900" y="306400"/>
                  </a:lnTo>
                  <a:lnTo>
                    <a:pt x="275986" y="299466"/>
                  </a:lnTo>
                  <a:lnTo>
                    <a:pt x="284083" y="292532"/>
                  </a:lnTo>
                  <a:lnTo>
                    <a:pt x="292169" y="285607"/>
                  </a:lnTo>
                  <a:lnTo>
                    <a:pt x="267900" y="238801"/>
                  </a:lnTo>
                  <a:cubicBezTo>
                    <a:pt x="275415" y="228409"/>
                    <a:pt x="280616" y="217427"/>
                    <a:pt x="284654" y="205292"/>
                  </a:cubicBezTo>
                  <a:lnTo>
                    <a:pt x="336651" y="196053"/>
                  </a:lnTo>
                  <a:lnTo>
                    <a:pt x="337232" y="185652"/>
                  </a:lnTo>
                  <a:lnTo>
                    <a:pt x="337813" y="175250"/>
                  </a:lnTo>
                  <a:lnTo>
                    <a:pt x="338385" y="164849"/>
                  </a:lnTo>
                  <a:lnTo>
                    <a:pt x="288121" y="148676"/>
                  </a:lnTo>
                  <a:cubicBezTo>
                    <a:pt x="285816" y="136541"/>
                    <a:pt x="282349" y="124415"/>
                    <a:pt x="275986" y="113433"/>
                  </a:cubicBezTo>
                  <a:lnTo>
                    <a:pt x="306028" y="70104"/>
                  </a:lnTo>
                  <a:lnTo>
                    <a:pt x="299103" y="62017"/>
                  </a:lnTo>
                  <a:lnTo>
                    <a:pt x="292169" y="53931"/>
                  </a:lnTo>
                  <a:lnTo>
                    <a:pt x="285235" y="45834"/>
                  </a:lnTo>
                  <a:lnTo>
                    <a:pt x="238439" y="69523"/>
                  </a:lnTo>
                  <a:cubicBezTo>
                    <a:pt x="228037" y="62017"/>
                    <a:pt x="216484" y="56817"/>
                    <a:pt x="204930" y="52768"/>
                  </a:cubicBezTo>
                  <a:lnTo>
                    <a:pt x="195681" y="1353"/>
                  </a:lnTo>
                  <a:lnTo>
                    <a:pt x="185280" y="772"/>
                  </a:lnTo>
                  <a:lnTo>
                    <a:pt x="174888" y="200"/>
                  </a:lnTo>
                  <a:lnTo>
                    <a:pt x="164487" y="-381"/>
                  </a:lnTo>
                  <a:lnTo>
                    <a:pt x="148304" y="49301"/>
                  </a:lnTo>
                  <a:cubicBezTo>
                    <a:pt x="136178" y="51616"/>
                    <a:pt x="124044" y="55664"/>
                    <a:pt x="112490" y="61436"/>
                  </a:cubicBezTo>
                  <a:lnTo>
                    <a:pt x="69732" y="31394"/>
                  </a:lnTo>
                  <a:lnTo>
                    <a:pt x="61645" y="38329"/>
                  </a:lnTo>
                  <a:lnTo>
                    <a:pt x="53558" y="45263"/>
                  </a:lnTo>
                  <a:lnTo>
                    <a:pt x="45472" y="52197"/>
                  </a:lnTo>
                  <a:lnTo>
                    <a:pt x="69160" y="98993"/>
                  </a:lnTo>
                  <a:cubicBezTo>
                    <a:pt x="61645" y="109385"/>
                    <a:pt x="56445" y="120949"/>
                    <a:pt x="52406" y="132502"/>
                  </a:cubicBezTo>
                  <a:lnTo>
                    <a:pt x="981" y="141741"/>
                  </a:lnTo>
                  <a:lnTo>
                    <a:pt x="981" y="153295"/>
                  </a:lnTo>
                  <a:lnTo>
                    <a:pt x="409" y="163696"/>
                  </a:lnTo>
                  <a:lnTo>
                    <a:pt x="-172" y="174098"/>
                  </a:lnTo>
                  <a:lnTo>
                    <a:pt x="49510" y="190271"/>
                  </a:lnTo>
                  <a:cubicBezTo>
                    <a:pt x="51825" y="202406"/>
                    <a:pt x="55873" y="214541"/>
                    <a:pt x="61645" y="225514"/>
                  </a:cubicBezTo>
                  <a:lnTo>
                    <a:pt x="31603" y="268843"/>
                  </a:lnTo>
                  <a:close/>
                </a:path>
              </a:pathLst>
            </a:custGeom>
            <a:noFill/>
            <a:ln w="12700" cap="flat">
              <a:solidFill>
                <a:srgbClr val="FFFFFF"/>
              </a:solidFill>
              <a:prstDash val="solid"/>
              <a:round/>
            </a:ln>
          </p:spPr>
          <p:txBody>
            <a:bodyPr rtlCol="0" anchor="ctr"/>
            <a:lstStyle/>
            <a:p>
              <a:endParaRPr lang="en-US" dirty="0"/>
            </a:p>
          </p:txBody>
        </p:sp>
        <p:sp>
          <p:nvSpPr>
            <p:cNvPr id="30" name="Freeform: Shape 23">
              <a:extLst>
                <a:ext uri="{FF2B5EF4-FFF2-40B4-BE49-F238E27FC236}">
                  <a16:creationId xmlns:a16="http://schemas.microsoft.com/office/drawing/2014/main" id="{E655D041-3FD1-0785-5108-4422352327DA}"/>
                </a:ext>
              </a:extLst>
            </p:cNvPr>
            <p:cNvSpPr/>
            <p:nvPr/>
          </p:nvSpPr>
          <p:spPr>
            <a:xfrm>
              <a:off x="2141631" y="3856851"/>
              <a:ext cx="137159" cy="137159"/>
            </a:xfrm>
            <a:custGeom>
              <a:avLst/>
              <a:gdLst>
                <a:gd name="connsiteX0" fmla="*/ 136988 w 137159"/>
                <a:gd name="connsiteY0" fmla="*/ 68199 h 137159"/>
                <a:gd name="connsiteX1" fmla="*/ 68408 w 137159"/>
                <a:gd name="connsiteY1" fmla="*/ 136779 h 137159"/>
                <a:gd name="connsiteX2" fmla="*/ -172 w 137159"/>
                <a:gd name="connsiteY2" fmla="*/ 68199 h 137159"/>
                <a:gd name="connsiteX3" fmla="*/ 68408 w 137159"/>
                <a:gd name="connsiteY3" fmla="*/ -381 h 137159"/>
                <a:gd name="connsiteX4" fmla="*/ 136988 w 137159"/>
                <a:gd name="connsiteY4" fmla="*/ 68199 h 13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59" h="137159">
                  <a:moveTo>
                    <a:pt x="136988" y="68199"/>
                  </a:moveTo>
                  <a:cubicBezTo>
                    <a:pt x="136988" y="106080"/>
                    <a:pt x="106289" y="136779"/>
                    <a:pt x="68408" y="136779"/>
                  </a:cubicBezTo>
                  <a:cubicBezTo>
                    <a:pt x="30537" y="136779"/>
                    <a:pt x="-172" y="106080"/>
                    <a:pt x="-172" y="68199"/>
                  </a:cubicBezTo>
                  <a:cubicBezTo>
                    <a:pt x="-172" y="30328"/>
                    <a:pt x="30537" y="-381"/>
                    <a:pt x="68408" y="-381"/>
                  </a:cubicBezTo>
                  <a:cubicBezTo>
                    <a:pt x="106289" y="-381"/>
                    <a:pt x="136988" y="30328"/>
                    <a:pt x="136988" y="68199"/>
                  </a:cubicBezTo>
                  <a:close/>
                </a:path>
              </a:pathLst>
            </a:custGeom>
            <a:noFill/>
            <a:ln w="12700" cap="flat">
              <a:solidFill>
                <a:srgbClr val="FFFFFF"/>
              </a:solidFill>
              <a:prstDash val="solid"/>
              <a:round/>
            </a:ln>
          </p:spPr>
          <p:txBody>
            <a:bodyPr rtlCol="0" anchor="ctr"/>
            <a:lstStyle/>
            <a:p>
              <a:endParaRPr lang="en-US" dirty="0"/>
            </a:p>
          </p:txBody>
        </p:sp>
        <p:sp>
          <p:nvSpPr>
            <p:cNvPr id="31" name="Freeform: Shape 24">
              <a:extLst>
                <a:ext uri="{FF2B5EF4-FFF2-40B4-BE49-F238E27FC236}">
                  <a16:creationId xmlns:a16="http://schemas.microsoft.com/office/drawing/2014/main" id="{BC6D3D92-0472-130D-62DE-3445BA887024}"/>
                </a:ext>
              </a:extLst>
            </p:cNvPr>
            <p:cNvSpPr/>
            <p:nvPr/>
          </p:nvSpPr>
          <p:spPr>
            <a:xfrm>
              <a:off x="2189036" y="3904256"/>
              <a:ext cx="41148" cy="41148"/>
            </a:xfrm>
            <a:custGeom>
              <a:avLst/>
              <a:gdLst>
                <a:gd name="connsiteX0" fmla="*/ 40976 w 41148"/>
                <a:gd name="connsiteY0" fmla="*/ 20193 h 41148"/>
                <a:gd name="connsiteX1" fmla="*/ 20402 w 41148"/>
                <a:gd name="connsiteY1" fmla="*/ 40767 h 41148"/>
                <a:gd name="connsiteX2" fmla="*/ -172 w 41148"/>
                <a:gd name="connsiteY2" fmla="*/ 20193 h 41148"/>
                <a:gd name="connsiteX3" fmla="*/ 20402 w 41148"/>
                <a:gd name="connsiteY3" fmla="*/ -381 h 41148"/>
                <a:gd name="connsiteX4" fmla="*/ 40976 w 41148"/>
                <a:gd name="connsiteY4" fmla="*/ 20193 h 4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 h="41148">
                  <a:moveTo>
                    <a:pt x="40976" y="20193"/>
                  </a:moveTo>
                  <a:cubicBezTo>
                    <a:pt x="40976" y="31556"/>
                    <a:pt x="31765" y="40767"/>
                    <a:pt x="20402" y="40767"/>
                  </a:cubicBezTo>
                  <a:cubicBezTo>
                    <a:pt x="9039" y="40767"/>
                    <a:pt x="-172" y="31556"/>
                    <a:pt x="-172" y="20193"/>
                  </a:cubicBezTo>
                  <a:cubicBezTo>
                    <a:pt x="-172" y="8830"/>
                    <a:pt x="9039" y="-381"/>
                    <a:pt x="20402" y="-381"/>
                  </a:cubicBezTo>
                  <a:cubicBezTo>
                    <a:pt x="31765" y="-381"/>
                    <a:pt x="40976" y="8830"/>
                    <a:pt x="40976" y="20193"/>
                  </a:cubicBezTo>
                  <a:close/>
                </a:path>
              </a:pathLst>
            </a:custGeom>
            <a:noFill/>
            <a:ln w="12700" cap="flat">
              <a:solidFill>
                <a:srgbClr val="FFFFFF"/>
              </a:solidFill>
              <a:prstDash val="solid"/>
              <a:round/>
            </a:ln>
          </p:spPr>
          <p:txBody>
            <a:bodyPr rtlCol="0" anchor="ctr"/>
            <a:lstStyle/>
            <a:p>
              <a:endParaRPr lang="en-US" dirty="0"/>
            </a:p>
          </p:txBody>
        </p:sp>
        <p:sp>
          <p:nvSpPr>
            <p:cNvPr id="32" name="Freeform: Shape 25">
              <a:extLst>
                <a:ext uri="{FF2B5EF4-FFF2-40B4-BE49-F238E27FC236}">
                  <a16:creationId xmlns:a16="http://schemas.microsoft.com/office/drawing/2014/main" id="{9AA642C9-D0FA-B8A1-C4A9-9CEC8FDAE3B8}"/>
                </a:ext>
              </a:extLst>
            </p:cNvPr>
            <p:cNvSpPr/>
            <p:nvPr/>
          </p:nvSpPr>
          <p:spPr>
            <a:xfrm>
              <a:off x="1740990" y="4085089"/>
              <a:ext cx="320259" cy="329974"/>
            </a:xfrm>
            <a:custGeom>
              <a:avLst/>
              <a:gdLst>
                <a:gd name="connsiteX0" fmla="*/ 29880 w 320259"/>
                <a:gd name="connsiteY0" fmla="*/ 261575 h 329974"/>
                <a:gd name="connsiteX1" fmla="*/ 36442 w 320259"/>
                <a:gd name="connsiteY1" fmla="*/ 269443 h 329974"/>
                <a:gd name="connsiteX2" fmla="*/ 42995 w 320259"/>
                <a:gd name="connsiteY2" fmla="*/ 277311 h 329974"/>
                <a:gd name="connsiteX3" fmla="*/ 49558 w 320259"/>
                <a:gd name="connsiteY3" fmla="*/ 285188 h 329974"/>
                <a:gd name="connsiteX4" fmla="*/ 93830 w 320259"/>
                <a:gd name="connsiteY4" fmla="*/ 261575 h 329974"/>
                <a:gd name="connsiteX5" fmla="*/ 125520 w 320259"/>
                <a:gd name="connsiteY5" fmla="*/ 277882 h 329974"/>
                <a:gd name="connsiteX6" fmla="*/ 134264 w 320259"/>
                <a:gd name="connsiteY6" fmla="*/ 328470 h 329974"/>
                <a:gd name="connsiteX7" fmla="*/ 144103 w 320259"/>
                <a:gd name="connsiteY7" fmla="*/ 329031 h 329974"/>
                <a:gd name="connsiteX8" fmla="*/ 153943 w 320259"/>
                <a:gd name="connsiteY8" fmla="*/ 329031 h 329974"/>
                <a:gd name="connsiteX9" fmla="*/ 163782 w 320259"/>
                <a:gd name="connsiteY9" fmla="*/ 329594 h 329974"/>
                <a:gd name="connsiteX10" fmla="*/ 179079 w 320259"/>
                <a:gd name="connsiteY10" fmla="*/ 280692 h 329974"/>
                <a:gd name="connsiteX11" fmla="*/ 212416 w 320259"/>
                <a:gd name="connsiteY11" fmla="*/ 268881 h 329974"/>
                <a:gd name="connsiteX12" fmla="*/ 253412 w 320259"/>
                <a:gd name="connsiteY12" fmla="*/ 298113 h 329974"/>
                <a:gd name="connsiteX13" fmla="*/ 261061 w 320259"/>
                <a:gd name="connsiteY13" fmla="*/ 291370 h 329974"/>
                <a:gd name="connsiteX14" fmla="*/ 268709 w 320259"/>
                <a:gd name="connsiteY14" fmla="*/ 284626 h 329974"/>
                <a:gd name="connsiteX15" fmla="*/ 276367 w 320259"/>
                <a:gd name="connsiteY15" fmla="*/ 277882 h 329974"/>
                <a:gd name="connsiteX16" fmla="*/ 253412 w 320259"/>
                <a:gd name="connsiteY16" fmla="*/ 232343 h 329974"/>
                <a:gd name="connsiteX17" fmla="*/ 269262 w 320259"/>
                <a:gd name="connsiteY17" fmla="*/ 199739 h 329974"/>
                <a:gd name="connsiteX18" fmla="*/ 318449 w 320259"/>
                <a:gd name="connsiteY18" fmla="*/ 190747 h 329974"/>
                <a:gd name="connsiteX19" fmla="*/ 318992 w 320259"/>
                <a:gd name="connsiteY19" fmla="*/ 180632 h 329974"/>
                <a:gd name="connsiteX20" fmla="*/ 319535 w 320259"/>
                <a:gd name="connsiteY20" fmla="*/ 170507 h 329974"/>
                <a:gd name="connsiteX21" fmla="*/ 320087 w 320259"/>
                <a:gd name="connsiteY21" fmla="*/ 160391 h 329974"/>
                <a:gd name="connsiteX22" fmla="*/ 272538 w 320259"/>
                <a:gd name="connsiteY22" fmla="*/ 144656 h 329974"/>
                <a:gd name="connsiteX23" fmla="*/ 261061 w 320259"/>
                <a:gd name="connsiteY23" fmla="*/ 110366 h 329974"/>
                <a:gd name="connsiteX24" fmla="*/ 289483 w 320259"/>
                <a:gd name="connsiteY24" fmla="*/ 68199 h 329974"/>
                <a:gd name="connsiteX25" fmla="*/ 282921 w 320259"/>
                <a:gd name="connsiteY25" fmla="*/ 60331 h 329974"/>
                <a:gd name="connsiteX26" fmla="*/ 276367 w 320259"/>
                <a:gd name="connsiteY26" fmla="*/ 52464 h 329974"/>
                <a:gd name="connsiteX27" fmla="*/ 269805 w 320259"/>
                <a:gd name="connsiteY27" fmla="*/ 44596 h 329974"/>
                <a:gd name="connsiteX28" fmla="*/ 225533 w 320259"/>
                <a:gd name="connsiteY28" fmla="*/ 67637 h 329974"/>
                <a:gd name="connsiteX29" fmla="*/ 193833 w 320259"/>
                <a:gd name="connsiteY29" fmla="*/ 51340 h 329974"/>
                <a:gd name="connsiteX30" fmla="*/ 185099 w 320259"/>
                <a:gd name="connsiteY30" fmla="*/ 1305 h 329974"/>
                <a:gd name="connsiteX31" fmla="*/ 175260 w 320259"/>
                <a:gd name="connsiteY31" fmla="*/ 743 h 329974"/>
                <a:gd name="connsiteX32" fmla="*/ 165420 w 320259"/>
                <a:gd name="connsiteY32" fmla="*/ 181 h 329974"/>
                <a:gd name="connsiteX33" fmla="*/ 155581 w 320259"/>
                <a:gd name="connsiteY33" fmla="*/ -381 h 329974"/>
                <a:gd name="connsiteX34" fmla="*/ 140284 w 320259"/>
                <a:gd name="connsiteY34" fmla="*/ 47968 h 329974"/>
                <a:gd name="connsiteX35" fmla="*/ 106394 w 320259"/>
                <a:gd name="connsiteY35" fmla="*/ 59769 h 329974"/>
                <a:gd name="connsiteX36" fmla="*/ 65951 w 320259"/>
                <a:gd name="connsiteY36" fmla="*/ 30537 h 329974"/>
                <a:gd name="connsiteX37" fmla="*/ 58302 w 320259"/>
                <a:gd name="connsiteY37" fmla="*/ 37281 h 329974"/>
                <a:gd name="connsiteX38" fmla="*/ 50654 w 320259"/>
                <a:gd name="connsiteY38" fmla="*/ 44034 h 329974"/>
                <a:gd name="connsiteX39" fmla="*/ 42995 w 320259"/>
                <a:gd name="connsiteY39" fmla="*/ 50778 h 329974"/>
                <a:gd name="connsiteX40" fmla="*/ 65408 w 320259"/>
                <a:gd name="connsiteY40" fmla="*/ 96307 h 329974"/>
                <a:gd name="connsiteX41" fmla="*/ 49558 w 320259"/>
                <a:gd name="connsiteY41" fmla="*/ 128911 h 329974"/>
                <a:gd name="connsiteX42" fmla="*/ 914 w 320259"/>
                <a:gd name="connsiteY42" fmla="*/ 137903 h 329974"/>
                <a:gd name="connsiteX43" fmla="*/ 914 w 320259"/>
                <a:gd name="connsiteY43" fmla="*/ 149152 h 329974"/>
                <a:gd name="connsiteX44" fmla="*/ 371 w 320259"/>
                <a:gd name="connsiteY44" fmla="*/ 159267 h 329974"/>
                <a:gd name="connsiteX45" fmla="*/ -172 w 320259"/>
                <a:gd name="connsiteY45" fmla="*/ 169383 h 329974"/>
                <a:gd name="connsiteX46" fmla="*/ 46824 w 320259"/>
                <a:gd name="connsiteY46" fmla="*/ 185128 h 329974"/>
                <a:gd name="connsiteX47" fmla="*/ 58302 w 320259"/>
                <a:gd name="connsiteY47" fmla="*/ 219418 h 329974"/>
                <a:gd name="connsiteX48" fmla="*/ 29880 w 320259"/>
                <a:gd name="connsiteY48" fmla="*/ 261575 h 32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0259" h="329974">
                  <a:moveTo>
                    <a:pt x="29880" y="261575"/>
                  </a:moveTo>
                  <a:lnTo>
                    <a:pt x="36442" y="269443"/>
                  </a:lnTo>
                  <a:lnTo>
                    <a:pt x="42995" y="277311"/>
                  </a:lnTo>
                  <a:lnTo>
                    <a:pt x="49558" y="285188"/>
                  </a:lnTo>
                  <a:lnTo>
                    <a:pt x="93830" y="261575"/>
                  </a:lnTo>
                  <a:cubicBezTo>
                    <a:pt x="103660" y="268881"/>
                    <a:pt x="114595" y="273939"/>
                    <a:pt x="125520" y="277882"/>
                  </a:cubicBezTo>
                  <a:lnTo>
                    <a:pt x="134264" y="328470"/>
                  </a:lnTo>
                  <a:lnTo>
                    <a:pt x="144103" y="329031"/>
                  </a:lnTo>
                  <a:lnTo>
                    <a:pt x="153943" y="329031"/>
                  </a:lnTo>
                  <a:lnTo>
                    <a:pt x="163782" y="329594"/>
                  </a:lnTo>
                  <a:lnTo>
                    <a:pt x="179079" y="280692"/>
                  </a:lnTo>
                  <a:cubicBezTo>
                    <a:pt x="190557" y="278444"/>
                    <a:pt x="202034" y="274501"/>
                    <a:pt x="212416" y="268881"/>
                  </a:cubicBezTo>
                  <a:lnTo>
                    <a:pt x="253412" y="298113"/>
                  </a:lnTo>
                  <a:lnTo>
                    <a:pt x="261061" y="291370"/>
                  </a:lnTo>
                  <a:lnTo>
                    <a:pt x="268709" y="284626"/>
                  </a:lnTo>
                  <a:lnTo>
                    <a:pt x="276367" y="277882"/>
                  </a:lnTo>
                  <a:lnTo>
                    <a:pt x="253412" y="232343"/>
                  </a:lnTo>
                  <a:cubicBezTo>
                    <a:pt x="260508" y="222228"/>
                    <a:pt x="265433" y="211541"/>
                    <a:pt x="269262" y="199739"/>
                  </a:cubicBezTo>
                  <a:lnTo>
                    <a:pt x="318449" y="190747"/>
                  </a:lnTo>
                  <a:lnTo>
                    <a:pt x="318992" y="180632"/>
                  </a:lnTo>
                  <a:lnTo>
                    <a:pt x="319535" y="170507"/>
                  </a:lnTo>
                  <a:lnTo>
                    <a:pt x="320087" y="160391"/>
                  </a:lnTo>
                  <a:lnTo>
                    <a:pt x="272538" y="144656"/>
                  </a:lnTo>
                  <a:cubicBezTo>
                    <a:pt x="270348" y="132845"/>
                    <a:pt x="267071" y="121044"/>
                    <a:pt x="261061" y="110366"/>
                  </a:cubicBezTo>
                  <a:lnTo>
                    <a:pt x="289483" y="68199"/>
                  </a:lnTo>
                  <a:lnTo>
                    <a:pt x="282921" y="60331"/>
                  </a:lnTo>
                  <a:lnTo>
                    <a:pt x="276367" y="52464"/>
                  </a:lnTo>
                  <a:lnTo>
                    <a:pt x="269805" y="44596"/>
                  </a:lnTo>
                  <a:lnTo>
                    <a:pt x="225533" y="67637"/>
                  </a:lnTo>
                  <a:cubicBezTo>
                    <a:pt x="215703" y="60331"/>
                    <a:pt x="204768" y="55273"/>
                    <a:pt x="193833" y="51340"/>
                  </a:cubicBezTo>
                  <a:lnTo>
                    <a:pt x="185099" y="1305"/>
                  </a:lnTo>
                  <a:lnTo>
                    <a:pt x="175260" y="743"/>
                  </a:lnTo>
                  <a:lnTo>
                    <a:pt x="165420" y="181"/>
                  </a:lnTo>
                  <a:lnTo>
                    <a:pt x="155581" y="-381"/>
                  </a:lnTo>
                  <a:lnTo>
                    <a:pt x="140284" y="47968"/>
                  </a:lnTo>
                  <a:cubicBezTo>
                    <a:pt x="128806" y="50216"/>
                    <a:pt x="117329" y="54149"/>
                    <a:pt x="106394" y="59769"/>
                  </a:cubicBezTo>
                  <a:lnTo>
                    <a:pt x="65951" y="30537"/>
                  </a:lnTo>
                  <a:lnTo>
                    <a:pt x="58302" y="37281"/>
                  </a:lnTo>
                  <a:lnTo>
                    <a:pt x="50654" y="44034"/>
                  </a:lnTo>
                  <a:lnTo>
                    <a:pt x="42995" y="50778"/>
                  </a:lnTo>
                  <a:lnTo>
                    <a:pt x="65408" y="96307"/>
                  </a:lnTo>
                  <a:cubicBezTo>
                    <a:pt x="58302" y="106423"/>
                    <a:pt x="53387" y="117672"/>
                    <a:pt x="49558" y="128911"/>
                  </a:cubicBezTo>
                  <a:lnTo>
                    <a:pt x="914" y="137903"/>
                  </a:lnTo>
                  <a:lnTo>
                    <a:pt x="914" y="149152"/>
                  </a:lnTo>
                  <a:lnTo>
                    <a:pt x="371" y="159267"/>
                  </a:lnTo>
                  <a:lnTo>
                    <a:pt x="-172" y="169383"/>
                  </a:lnTo>
                  <a:lnTo>
                    <a:pt x="46824" y="185128"/>
                  </a:lnTo>
                  <a:cubicBezTo>
                    <a:pt x="49015" y="196929"/>
                    <a:pt x="52835" y="208731"/>
                    <a:pt x="58302" y="219418"/>
                  </a:cubicBezTo>
                  <a:lnTo>
                    <a:pt x="29880" y="261575"/>
                  </a:lnTo>
                  <a:close/>
                </a:path>
              </a:pathLst>
            </a:custGeom>
            <a:noFill/>
            <a:ln w="12700" cap="flat">
              <a:solidFill>
                <a:srgbClr val="FFFFFF"/>
              </a:solidFill>
              <a:prstDash val="solid"/>
              <a:round/>
            </a:ln>
          </p:spPr>
          <p:txBody>
            <a:bodyPr rtlCol="0" anchor="ctr"/>
            <a:lstStyle/>
            <a:p>
              <a:endParaRPr lang="en-US" dirty="0"/>
            </a:p>
          </p:txBody>
        </p:sp>
        <p:sp>
          <p:nvSpPr>
            <p:cNvPr id="33" name="Freeform: Shape 26">
              <a:extLst>
                <a:ext uri="{FF2B5EF4-FFF2-40B4-BE49-F238E27FC236}">
                  <a16:creationId xmlns:a16="http://schemas.microsoft.com/office/drawing/2014/main" id="{9C6FE36C-9744-7DC7-5B54-9DE13BA923C6}"/>
                </a:ext>
              </a:extLst>
            </p:cNvPr>
            <p:cNvSpPr/>
            <p:nvPr/>
          </p:nvSpPr>
          <p:spPr>
            <a:xfrm>
              <a:off x="1836278" y="4180158"/>
              <a:ext cx="128587" cy="128577"/>
            </a:xfrm>
            <a:custGeom>
              <a:avLst/>
              <a:gdLst>
                <a:gd name="connsiteX0" fmla="*/ 128416 w 128587"/>
                <a:gd name="connsiteY0" fmla="*/ 63903 h 128577"/>
                <a:gd name="connsiteX1" fmla="*/ 64122 w 128587"/>
                <a:gd name="connsiteY1" fmla="*/ 128197 h 128577"/>
                <a:gd name="connsiteX2" fmla="*/ -172 w 128587"/>
                <a:gd name="connsiteY2" fmla="*/ 63903 h 128577"/>
                <a:gd name="connsiteX3" fmla="*/ 64122 w 128587"/>
                <a:gd name="connsiteY3" fmla="*/ -381 h 128577"/>
                <a:gd name="connsiteX4" fmla="*/ 128416 w 128587"/>
                <a:gd name="connsiteY4" fmla="*/ 63903 h 1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7" h="128577">
                  <a:moveTo>
                    <a:pt x="128416" y="63903"/>
                  </a:moveTo>
                  <a:cubicBezTo>
                    <a:pt x="128416" y="99412"/>
                    <a:pt x="99631" y="128197"/>
                    <a:pt x="64122" y="128197"/>
                  </a:cubicBezTo>
                  <a:cubicBezTo>
                    <a:pt x="28622" y="128197"/>
                    <a:pt x="-172" y="99412"/>
                    <a:pt x="-172" y="63903"/>
                  </a:cubicBezTo>
                  <a:cubicBezTo>
                    <a:pt x="-172" y="28404"/>
                    <a:pt x="28622" y="-381"/>
                    <a:pt x="64122" y="-381"/>
                  </a:cubicBezTo>
                  <a:cubicBezTo>
                    <a:pt x="99631" y="-381"/>
                    <a:pt x="128416" y="28404"/>
                    <a:pt x="128416" y="63903"/>
                  </a:cubicBezTo>
                  <a:close/>
                </a:path>
              </a:pathLst>
            </a:custGeom>
            <a:noFill/>
            <a:ln w="12700" cap="flat">
              <a:solidFill>
                <a:srgbClr val="FFFFFF"/>
              </a:solidFill>
              <a:prstDash val="solid"/>
              <a:round/>
            </a:ln>
          </p:spPr>
          <p:txBody>
            <a:bodyPr rtlCol="0" anchor="ctr"/>
            <a:lstStyle/>
            <a:p>
              <a:endParaRPr lang="en-US" dirty="0"/>
            </a:p>
          </p:txBody>
        </p:sp>
        <p:sp>
          <p:nvSpPr>
            <p:cNvPr id="34" name="Freeform: Shape 27">
              <a:extLst>
                <a:ext uri="{FF2B5EF4-FFF2-40B4-BE49-F238E27FC236}">
                  <a16:creationId xmlns:a16="http://schemas.microsoft.com/office/drawing/2014/main" id="{0F3B8C78-74CA-951B-E6B4-B4200FF0A386}"/>
                </a:ext>
              </a:extLst>
            </p:cNvPr>
            <p:cNvSpPr/>
            <p:nvPr/>
          </p:nvSpPr>
          <p:spPr>
            <a:xfrm>
              <a:off x="1884236" y="4228106"/>
              <a:ext cx="41148" cy="41148"/>
            </a:xfrm>
            <a:custGeom>
              <a:avLst/>
              <a:gdLst>
                <a:gd name="connsiteX0" fmla="*/ 40976 w 41148"/>
                <a:gd name="connsiteY0" fmla="*/ 20193 h 41148"/>
                <a:gd name="connsiteX1" fmla="*/ 20402 w 41148"/>
                <a:gd name="connsiteY1" fmla="*/ 40767 h 41148"/>
                <a:gd name="connsiteX2" fmla="*/ -172 w 41148"/>
                <a:gd name="connsiteY2" fmla="*/ 20193 h 41148"/>
                <a:gd name="connsiteX3" fmla="*/ 20402 w 41148"/>
                <a:gd name="connsiteY3" fmla="*/ -381 h 41148"/>
                <a:gd name="connsiteX4" fmla="*/ 40976 w 41148"/>
                <a:gd name="connsiteY4" fmla="*/ 20193 h 41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 h="41148">
                  <a:moveTo>
                    <a:pt x="40976" y="20193"/>
                  </a:moveTo>
                  <a:cubicBezTo>
                    <a:pt x="40976" y="31556"/>
                    <a:pt x="31765" y="40767"/>
                    <a:pt x="20402" y="40767"/>
                  </a:cubicBezTo>
                  <a:cubicBezTo>
                    <a:pt x="9039" y="40767"/>
                    <a:pt x="-172" y="31556"/>
                    <a:pt x="-172" y="20193"/>
                  </a:cubicBezTo>
                  <a:cubicBezTo>
                    <a:pt x="-172" y="8830"/>
                    <a:pt x="9039" y="-381"/>
                    <a:pt x="20402" y="-381"/>
                  </a:cubicBezTo>
                  <a:cubicBezTo>
                    <a:pt x="31765" y="-381"/>
                    <a:pt x="40976" y="8830"/>
                    <a:pt x="40976" y="20193"/>
                  </a:cubicBezTo>
                  <a:close/>
                </a:path>
              </a:pathLst>
            </a:custGeom>
            <a:noFill/>
            <a:ln w="12700" cap="flat">
              <a:solidFill>
                <a:srgbClr val="FFFFFF"/>
              </a:solidFill>
              <a:prstDash val="solid"/>
              <a:round/>
            </a:ln>
          </p:spPr>
          <p:txBody>
            <a:bodyPr rtlCol="0" anchor="ctr"/>
            <a:lstStyle/>
            <a:p>
              <a:endParaRPr lang="en-US" dirty="0"/>
            </a:p>
          </p:txBody>
        </p:sp>
        <p:sp>
          <p:nvSpPr>
            <p:cNvPr id="35" name="Freeform: Shape 28">
              <a:extLst>
                <a:ext uri="{FF2B5EF4-FFF2-40B4-BE49-F238E27FC236}">
                  <a16:creationId xmlns:a16="http://schemas.microsoft.com/office/drawing/2014/main" id="{21A67428-4A05-D069-6D08-A295C81F72CB}"/>
                </a:ext>
              </a:extLst>
            </p:cNvPr>
            <p:cNvSpPr/>
            <p:nvPr/>
          </p:nvSpPr>
          <p:spPr>
            <a:xfrm>
              <a:off x="1652455" y="3872500"/>
              <a:ext cx="210454" cy="210807"/>
            </a:xfrm>
            <a:custGeom>
              <a:avLst/>
              <a:gdLst>
                <a:gd name="connsiteX0" fmla="*/ 19573 w 210454"/>
                <a:gd name="connsiteY0" fmla="*/ 166973 h 210807"/>
                <a:gd name="connsiteX1" fmla="*/ 23888 w 210454"/>
                <a:gd name="connsiteY1" fmla="*/ 172002 h 210807"/>
                <a:gd name="connsiteX2" fmla="*/ 28194 w 210454"/>
                <a:gd name="connsiteY2" fmla="*/ 177031 h 210807"/>
                <a:gd name="connsiteX3" fmla="*/ 32508 w 210454"/>
                <a:gd name="connsiteY3" fmla="*/ 182061 h 210807"/>
                <a:gd name="connsiteX4" fmla="*/ 61598 w 210454"/>
                <a:gd name="connsiteY4" fmla="*/ 166973 h 210807"/>
                <a:gd name="connsiteX5" fmla="*/ 82429 w 210454"/>
                <a:gd name="connsiteY5" fmla="*/ 177394 h 210807"/>
                <a:gd name="connsiteX6" fmla="*/ 88172 w 210454"/>
                <a:gd name="connsiteY6" fmla="*/ 209712 h 210807"/>
                <a:gd name="connsiteX7" fmla="*/ 94640 w 210454"/>
                <a:gd name="connsiteY7" fmla="*/ 210074 h 210807"/>
                <a:gd name="connsiteX8" fmla="*/ 101098 w 210454"/>
                <a:gd name="connsiteY8" fmla="*/ 210074 h 210807"/>
                <a:gd name="connsiteX9" fmla="*/ 107565 w 210454"/>
                <a:gd name="connsiteY9" fmla="*/ 210426 h 210807"/>
                <a:gd name="connsiteX10" fmla="*/ 117624 w 210454"/>
                <a:gd name="connsiteY10" fmla="*/ 179184 h 210807"/>
                <a:gd name="connsiteX11" fmla="*/ 139531 w 210454"/>
                <a:gd name="connsiteY11" fmla="*/ 171640 h 210807"/>
                <a:gd name="connsiteX12" fmla="*/ 166468 w 210454"/>
                <a:gd name="connsiteY12" fmla="*/ 190319 h 210807"/>
                <a:gd name="connsiteX13" fmla="*/ 171497 w 210454"/>
                <a:gd name="connsiteY13" fmla="*/ 186014 h 210807"/>
                <a:gd name="connsiteX14" fmla="*/ 176517 w 210454"/>
                <a:gd name="connsiteY14" fmla="*/ 181699 h 210807"/>
                <a:gd name="connsiteX15" fmla="*/ 181546 w 210454"/>
                <a:gd name="connsiteY15" fmla="*/ 177394 h 210807"/>
                <a:gd name="connsiteX16" fmla="*/ 166468 w 210454"/>
                <a:gd name="connsiteY16" fmla="*/ 148295 h 210807"/>
                <a:gd name="connsiteX17" fmla="*/ 176879 w 210454"/>
                <a:gd name="connsiteY17" fmla="*/ 127473 h 210807"/>
                <a:gd name="connsiteX18" fmla="*/ 209207 w 210454"/>
                <a:gd name="connsiteY18" fmla="*/ 121720 h 210807"/>
                <a:gd name="connsiteX19" fmla="*/ 209559 w 210454"/>
                <a:gd name="connsiteY19" fmla="*/ 115262 h 210807"/>
                <a:gd name="connsiteX20" fmla="*/ 209921 w 210454"/>
                <a:gd name="connsiteY20" fmla="*/ 108795 h 210807"/>
                <a:gd name="connsiteX21" fmla="*/ 210283 w 210454"/>
                <a:gd name="connsiteY21" fmla="*/ 102327 h 210807"/>
                <a:gd name="connsiteX22" fmla="*/ 179031 w 210454"/>
                <a:gd name="connsiteY22" fmla="*/ 92278 h 210807"/>
                <a:gd name="connsiteX23" fmla="*/ 171497 w 210454"/>
                <a:gd name="connsiteY23" fmla="*/ 70361 h 210807"/>
                <a:gd name="connsiteX24" fmla="*/ 190166 w 210454"/>
                <a:gd name="connsiteY24" fmla="*/ 43434 h 210807"/>
                <a:gd name="connsiteX25" fmla="*/ 185861 w 210454"/>
                <a:gd name="connsiteY25" fmla="*/ 38405 h 210807"/>
                <a:gd name="connsiteX26" fmla="*/ 181546 w 210454"/>
                <a:gd name="connsiteY26" fmla="*/ 33375 h 210807"/>
                <a:gd name="connsiteX27" fmla="*/ 177241 w 210454"/>
                <a:gd name="connsiteY27" fmla="*/ 28346 h 210807"/>
                <a:gd name="connsiteX28" fmla="*/ 148151 w 210454"/>
                <a:gd name="connsiteY28" fmla="*/ 43072 h 210807"/>
                <a:gd name="connsiteX29" fmla="*/ 127320 w 210454"/>
                <a:gd name="connsiteY29" fmla="*/ 32652 h 210807"/>
                <a:gd name="connsiteX30" fmla="*/ 121577 w 210454"/>
                <a:gd name="connsiteY30" fmla="*/ 695 h 210807"/>
                <a:gd name="connsiteX31" fmla="*/ 115109 w 210454"/>
                <a:gd name="connsiteY31" fmla="*/ 333 h 210807"/>
                <a:gd name="connsiteX32" fmla="*/ 108642 w 210454"/>
                <a:gd name="connsiteY32" fmla="*/ -29 h 210807"/>
                <a:gd name="connsiteX33" fmla="*/ 102174 w 210454"/>
                <a:gd name="connsiteY33" fmla="*/ -381 h 210807"/>
                <a:gd name="connsiteX34" fmla="*/ 92125 w 210454"/>
                <a:gd name="connsiteY34" fmla="*/ 30499 h 210807"/>
                <a:gd name="connsiteX35" fmla="*/ 69856 w 210454"/>
                <a:gd name="connsiteY35" fmla="*/ 38043 h 210807"/>
                <a:gd name="connsiteX36" fmla="*/ 43281 w 210454"/>
                <a:gd name="connsiteY36" fmla="*/ 19364 h 210807"/>
                <a:gd name="connsiteX37" fmla="*/ 38252 w 210454"/>
                <a:gd name="connsiteY37" fmla="*/ 23679 h 210807"/>
                <a:gd name="connsiteX38" fmla="*/ 33223 w 210454"/>
                <a:gd name="connsiteY38" fmla="*/ 27984 h 210807"/>
                <a:gd name="connsiteX39" fmla="*/ 28194 w 210454"/>
                <a:gd name="connsiteY39" fmla="*/ 32299 h 210807"/>
                <a:gd name="connsiteX40" fmla="*/ 42919 w 210454"/>
                <a:gd name="connsiteY40" fmla="*/ 61388 h 210807"/>
                <a:gd name="connsiteX41" fmla="*/ 32508 w 210454"/>
                <a:gd name="connsiteY41" fmla="*/ 82220 h 210807"/>
                <a:gd name="connsiteX42" fmla="*/ 542 w 210454"/>
                <a:gd name="connsiteY42" fmla="*/ 87963 h 210807"/>
                <a:gd name="connsiteX43" fmla="*/ 542 w 210454"/>
                <a:gd name="connsiteY43" fmla="*/ 95145 h 210807"/>
                <a:gd name="connsiteX44" fmla="*/ 180 w 210454"/>
                <a:gd name="connsiteY44" fmla="*/ 101612 h 210807"/>
                <a:gd name="connsiteX45" fmla="*/ -172 w 210454"/>
                <a:gd name="connsiteY45" fmla="*/ 108080 h 210807"/>
                <a:gd name="connsiteX46" fmla="*/ 30708 w 210454"/>
                <a:gd name="connsiteY46" fmla="*/ 118129 h 210807"/>
                <a:gd name="connsiteX47" fmla="*/ 38252 w 210454"/>
                <a:gd name="connsiteY47" fmla="*/ 140037 h 210807"/>
                <a:gd name="connsiteX48" fmla="*/ 19573 w 210454"/>
                <a:gd name="connsiteY48" fmla="*/ 166973 h 21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0454" h="210807">
                  <a:moveTo>
                    <a:pt x="19573" y="166973"/>
                  </a:moveTo>
                  <a:lnTo>
                    <a:pt x="23888" y="172002"/>
                  </a:lnTo>
                  <a:lnTo>
                    <a:pt x="28194" y="177031"/>
                  </a:lnTo>
                  <a:lnTo>
                    <a:pt x="32508" y="182061"/>
                  </a:lnTo>
                  <a:lnTo>
                    <a:pt x="61598" y="166973"/>
                  </a:lnTo>
                  <a:cubicBezTo>
                    <a:pt x="68065" y="171640"/>
                    <a:pt x="75247" y="174879"/>
                    <a:pt x="82429" y="177394"/>
                  </a:cubicBezTo>
                  <a:lnTo>
                    <a:pt x="88172" y="209712"/>
                  </a:lnTo>
                  <a:lnTo>
                    <a:pt x="94640" y="210074"/>
                  </a:lnTo>
                  <a:lnTo>
                    <a:pt x="101098" y="210074"/>
                  </a:lnTo>
                  <a:lnTo>
                    <a:pt x="107565" y="210426"/>
                  </a:lnTo>
                  <a:lnTo>
                    <a:pt x="117624" y="179184"/>
                  </a:lnTo>
                  <a:cubicBezTo>
                    <a:pt x="125168" y="177746"/>
                    <a:pt x="132702" y="175231"/>
                    <a:pt x="139531" y="171640"/>
                  </a:cubicBezTo>
                  <a:lnTo>
                    <a:pt x="166468" y="190319"/>
                  </a:lnTo>
                  <a:lnTo>
                    <a:pt x="171497" y="186014"/>
                  </a:lnTo>
                  <a:lnTo>
                    <a:pt x="176517" y="181699"/>
                  </a:lnTo>
                  <a:lnTo>
                    <a:pt x="181546" y="177394"/>
                  </a:lnTo>
                  <a:lnTo>
                    <a:pt x="166468" y="148295"/>
                  </a:lnTo>
                  <a:cubicBezTo>
                    <a:pt x="171135" y="141837"/>
                    <a:pt x="174364" y="135007"/>
                    <a:pt x="176879" y="127473"/>
                  </a:cubicBezTo>
                  <a:lnTo>
                    <a:pt x="209207" y="121720"/>
                  </a:lnTo>
                  <a:lnTo>
                    <a:pt x="209559" y="115262"/>
                  </a:lnTo>
                  <a:lnTo>
                    <a:pt x="209921" y="108795"/>
                  </a:lnTo>
                  <a:lnTo>
                    <a:pt x="210283" y="102327"/>
                  </a:lnTo>
                  <a:lnTo>
                    <a:pt x="179031" y="92278"/>
                  </a:lnTo>
                  <a:cubicBezTo>
                    <a:pt x="177603" y="84734"/>
                    <a:pt x="175441" y="77190"/>
                    <a:pt x="171497" y="70361"/>
                  </a:cubicBezTo>
                  <a:lnTo>
                    <a:pt x="190166" y="43434"/>
                  </a:lnTo>
                  <a:lnTo>
                    <a:pt x="185861" y="38405"/>
                  </a:lnTo>
                  <a:lnTo>
                    <a:pt x="181546" y="33375"/>
                  </a:lnTo>
                  <a:lnTo>
                    <a:pt x="177241" y="28346"/>
                  </a:lnTo>
                  <a:lnTo>
                    <a:pt x="148151" y="43072"/>
                  </a:lnTo>
                  <a:cubicBezTo>
                    <a:pt x="141684" y="38405"/>
                    <a:pt x="134502" y="35166"/>
                    <a:pt x="127320" y="32652"/>
                  </a:cubicBezTo>
                  <a:lnTo>
                    <a:pt x="121577" y="695"/>
                  </a:lnTo>
                  <a:lnTo>
                    <a:pt x="115109" y="333"/>
                  </a:lnTo>
                  <a:lnTo>
                    <a:pt x="108642" y="-29"/>
                  </a:lnTo>
                  <a:lnTo>
                    <a:pt x="102174" y="-381"/>
                  </a:lnTo>
                  <a:lnTo>
                    <a:pt x="92125" y="30499"/>
                  </a:lnTo>
                  <a:cubicBezTo>
                    <a:pt x="84582" y="31937"/>
                    <a:pt x="77038" y="34452"/>
                    <a:pt x="69856" y="38043"/>
                  </a:cubicBezTo>
                  <a:lnTo>
                    <a:pt x="43281" y="19364"/>
                  </a:lnTo>
                  <a:lnTo>
                    <a:pt x="38252" y="23679"/>
                  </a:lnTo>
                  <a:lnTo>
                    <a:pt x="33223" y="27984"/>
                  </a:lnTo>
                  <a:lnTo>
                    <a:pt x="28194" y="32299"/>
                  </a:lnTo>
                  <a:lnTo>
                    <a:pt x="42919" y="61388"/>
                  </a:lnTo>
                  <a:cubicBezTo>
                    <a:pt x="38252" y="67856"/>
                    <a:pt x="35023" y="75038"/>
                    <a:pt x="32508" y="82220"/>
                  </a:cubicBezTo>
                  <a:lnTo>
                    <a:pt x="542" y="87963"/>
                  </a:lnTo>
                  <a:lnTo>
                    <a:pt x="542" y="95145"/>
                  </a:lnTo>
                  <a:lnTo>
                    <a:pt x="180" y="101612"/>
                  </a:lnTo>
                  <a:lnTo>
                    <a:pt x="-172" y="108080"/>
                  </a:lnTo>
                  <a:lnTo>
                    <a:pt x="30708" y="118129"/>
                  </a:lnTo>
                  <a:cubicBezTo>
                    <a:pt x="32146" y="125673"/>
                    <a:pt x="34661" y="133217"/>
                    <a:pt x="38252" y="140037"/>
                  </a:cubicBezTo>
                  <a:lnTo>
                    <a:pt x="19573" y="166973"/>
                  </a:lnTo>
                  <a:close/>
                </a:path>
              </a:pathLst>
            </a:custGeom>
            <a:noFill/>
            <a:ln w="12700" cap="flat">
              <a:solidFill>
                <a:srgbClr val="FFFFFF"/>
              </a:solidFill>
              <a:prstDash val="solid"/>
              <a:round/>
            </a:ln>
          </p:spPr>
          <p:txBody>
            <a:bodyPr rtlCol="0" anchor="ctr"/>
            <a:lstStyle/>
            <a:p>
              <a:endParaRPr lang="en-US" dirty="0"/>
            </a:p>
          </p:txBody>
        </p:sp>
        <p:sp>
          <p:nvSpPr>
            <p:cNvPr id="36" name="Freeform: Shape 29">
              <a:extLst>
                <a:ext uri="{FF2B5EF4-FFF2-40B4-BE49-F238E27FC236}">
                  <a16:creationId xmlns:a16="http://schemas.microsoft.com/office/drawing/2014/main" id="{051158B5-00B5-641C-96DE-BB99ED83B0AA}"/>
                </a:ext>
              </a:extLst>
            </p:cNvPr>
            <p:cNvSpPr/>
            <p:nvPr/>
          </p:nvSpPr>
          <p:spPr>
            <a:xfrm>
              <a:off x="1719235" y="3929755"/>
              <a:ext cx="85725" cy="85725"/>
            </a:xfrm>
            <a:custGeom>
              <a:avLst/>
              <a:gdLst>
                <a:gd name="connsiteX0" fmla="*/ 85553 w 85725"/>
                <a:gd name="connsiteY0" fmla="*/ 42482 h 85725"/>
                <a:gd name="connsiteX1" fmla="*/ 42691 w 85725"/>
                <a:gd name="connsiteY1" fmla="*/ 85344 h 85725"/>
                <a:gd name="connsiteX2" fmla="*/ -172 w 85725"/>
                <a:gd name="connsiteY2" fmla="*/ 42482 h 85725"/>
                <a:gd name="connsiteX3" fmla="*/ 42691 w 85725"/>
                <a:gd name="connsiteY3" fmla="*/ -381 h 85725"/>
                <a:gd name="connsiteX4" fmla="*/ 85553 w 85725"/>
                <a:gd name="connsiteY4" fmla="*/ 4248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553" y="42482"/>
                  </a:moveTo>
                  <a:cubicBezTo>
                    <a:pt x="85553" y="66151"/>
                    <a:pt x="66360" y="85344"/>
                    <a:pt x="42691" y="85344"/>
                  </a:cubicBezTo>
                  <a:cubicBezTo>
                    <a:pt x="19021" y="85344"/>
                    <a:pt x="-172" y="66151"/>
                    <a:pt x="-172" y="42482"/>
                  </a:cubicBezTo>
                  <a:cubicBezTo>
                    <a:pt x="-172" y="18812"/>
                    <a:pt x="19021" y="-381"/>
                    <a:pt x="42691" y="-381"/>
                  </a:cubicBezTo>
                  <a:cubicBezTo>
                    <a:pt x="66360" y="-381"/>
                    <a:pt x="85553" y="18812"/>
                    <a:pt x="85553" y="42482"/>
                  </a:cubicBezTo>
                  <a:close/>
                </a:path>
              </a:pathLst>
            </a:custGeom>
            <a:noFill/>
            <a:ln w="12700" cap="flat">
              <a:solidFill>
                <a:srgbClr val="FFFFFF"/>
              </a:solidFill>
              <a:prstDash val="solid"/>
              <a:round/>
            </a:ln>
          </p:spPr>
          <p:txBody>
            <a:bodyPr rtlCol="0" anchor="ctr"/>
            <a:lstStyle/>
            <a:p>
              <a:endParaRPr lang="en-US" dirty="0"/>
            </a:p>
          </p:txBody>
        </p:sp>
      </p:grpSp>
      <p:grpSp>
        <p:nvGrpSpPr>
          <p:cNvPr id="85" name="Graphic 160">
            <a:extLst>
              <a:ext uri="{FF2B5EF4-FFF2-40B4-BE49-F238E27FC236}">
                <a16:creationId xmlns:a16="http://schemas.microsoft.com/office/drawing/2014/main" id="{6919309E-9A32-2F5B-B1F9-C427D1565829}"/>
              </a:ext>
              <a:ext uri="{C183D7F6-B498-43B3-948B-1728B52AA6E4}">
                <adec:decorative xmlns:adec="http://schemas.microsoft.com/office/drawing/2017/decorative" val="1"/>
              </a:ext>
            </a:extLst>
          </p:cNvPr>
          <p:cNvGrpSpPr/>
          <p:nvPr/>
        </p:nvGrpSpPr>
        <p:grpSpPr>
          <a:xfrm>
            <a:off x="6744136" y="4030143"/>
            <a:ext cx="421109" cy="435516"/>
            <a:chOff x="4692320" y="5010565"/>
            <a:chExt cx="395223" cy="408744"/>
          </a:xfrm>
          <a:noFill/>
        </p:grpSpPr>
        <p:sp>
          <p:nvSpPr>
            <p:cNvPr id="86" name="Freeform: Shape 957">
              <a:extLst>
                <a:ext uri="{FF2B5EF4-FFF2-40B4-BE49-F238E27FC236}">
                  <a16:creationId xmlns:a16="http://schemas.microsoft.com/office/drawing/2014/main" id="{ADB8BCA3-A58D-E891-E6C4-75665B621C9A}"/>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grpFill/>
            <a:ln w="12700" cap="flat">
              <a:solidFill>
                <a:schemeClr val="tx1"/>
              </a:solidFill>
              <a:prstDash val="solid"/>
              <a:round/>
            </a:ln>
          </p:spPr>
          <p:txBody>
            <a:bodyPr rtlCol="0" anchor="ctr"/>
            <a:lstStyle/>
            <a:p>
              <a:pPr defTabSz="609562">
                <a:defRPr/>
              </a:pPr>
              <a:endParaRPr lang="en-US" sz="1500" dirty="0"/>
            </a:p>
          </p:txBody>
        </p:sp>
        <p:sp>
          <p:nvSpPr>
            <p:cNvPr id="87" name="Freeform: Shape 958">
              <a:extLst>
                <a:ext uri="{FF2B5EF4-FFF2-40B4-BE49-F238E27FC236}">
                  <a16:creationId xmlns:a16="http://schemas.microsoft.com/office/drawing/2014/main" id="{FE2FA914-713E-BBD0-9454-3A492AEC44C3}"/>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grpFill/>
            <a:ln w="12700" cap="flat">
              <a:solidFill>
                <a:schemeClr val="tx1"/>
              </a:solidFill>
              <a:prstDash val="solid"/>
              <a:round/>
            </a:ln>
          </p:spPr>
          <p:txBody>
            <a:bodyPr rtlCol="0" anchor="ctr"/>
            <a:lstStyle/>
            <a:p>
              <a:pPr defTabSz="609562">
                <a:defRPr/>
              </a:pPr>
              <a:endParaRPr lang="en-US" sz="1500" dirty="0"/>
            </a:p>
          </p:txBody>
        </p:sp>
        <p:sp>
          <p:nvSpPr>
            <p:cNvPr id="88" name="Freeform: Shape 959">
              <a:extLst>
                <a:ext uri="{FF2B5EF4-FFF2-40B4-BE49-F238E27FC236}">
                  <a16:creationId xmlns:a16="http://schemas.microsoft.com/office/drawing/2014/main" id="{0EE0863E-B68A-D7AA-E284-75B617CE1A7A}"/>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grpFill/>
            <a:ln w="12700" cap="flat">
              <a:solidFill>
                <a:schemeClr val="tx1"/>
              </a:solidFill>
              <a:prstDash val="solid"/>
              <a:round/>
            </a:ln>
          </p:spPr>
          <p:txBody>
            <a:bodyPr rtlCol="0" anchor="ctr"/>
            <a:lstStyle/>
            <a:p>
              <a:pPr defTabSz="609562">
                <a:defRPr/>
              </a:pPr>
              <a:endParaRPr lang="en-US" sz="1500" dirty="0"/>
            </a:p>
          </p:txBody>
        </p:sp>
        <p:sp>
          <p:nvSpPr>
            <p:cNvPr id="89" name="Freeform: Shape 960">
              <a:extLst>
                <a:ext uri="{FF2B5EF4-FFF2-40B4-BE49-F238E27FC236}">
                  <a16:creationId xmlns:a16="http://schemas.microsoft.com/office/drawing/2014/main" id="{AA665522-D0F7-02ED-988F-BA2CE447F8A7}"/>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grpFill/>
            <a:ln w="12700" cap="flat">
              <a:solidFill>
                <a:schemeClr val="tx1"/>
              </a:solidFill>
              <a:prstDash val="solid"/>
              <a:round/>
            </a:ln>
          </p:spPr>
          <p:txBody>
            <a:bodyPr rtlCol="0" anchor="ctr"/>
            <a:lstStyle/>
            <a:p>
              <a:pPr defTabSz="609562">
                <a:defRPr/>
              </a:pPr>
              <a:endParaRPr lang="en-US" sz="1500" dirty="0"/>
            </a:p>
          </p:txBody>
        </p:sp>
        <p:sp>
          <p:nvSpPr>
            <p:cNvPr id="90" name="Freeform: Shape 961">
              <a:extLst>
                <a:ext uri="{FF2B5EF4-FFF2-40B4-BE49-F238E27FC236}">
                  <a16:creationId xmlns:a16="http://schemas.microsoft.com/office/drawing/2014/main" id="{4E696A25-61E6-AF67-D692-B49A3D062AB2}"/>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grpFill/>
            <a:ln w="12700" cap="flat">
              <a:solidFill>
                <a:schemeClr val="tx1"/>
              </a:solidFill>
              <a:prstDash val="solid"/>
              <a:round/>
            </a:ln>
          </p:spPr>
          <p:txBody>
            <a:bodyPr rtlCol="0" anchor="ctr"/>
            <a:lstStyle/>
            <a:p>
              <a:pPr defTabSz="609562">
                <a:defRPr/>
              </a:pPr>
              <a:endParaRPr lang="en-US" sz="1500" dirty="0"/>
            </a:p>
          </p:txBody>
        </p:sp>
      </p:grpSp>
      <p:pic>
        <p:nvPicPr>
          <p:cNvPr id="91" name="Graphic 90">
            <a:extLst>
              <a:ext uri="{FF2B5EF4-FFF2-40B4-BE49-F238E27FC236}">
                <a16:creationId xmlns:a16="http://schemas.microsoft.com/office/drawing/2014/main" id="{20F02131-6F1C-49F4-C5E7-125A8C2A3D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5237" y="3705974"/>
            <a:ext cx="378198" cy="390017"/>
          </a:xfrm>
          <a:prstGeom prst="rect">
            <a:avLst/>
          </a:prstGeom>
        </p:spPr>
      </p:pic>
      <p:pic>
        <p:nvPicPr>
          <p:cNvPr id="92" name="Graphic 91">
            <a:extLst>
              <a:ext uri="{FF2B5EF4-FFF2-40B4-BE49-F238E27FC236}">
                <a16:creationId xmlns:a16="http://schemas.microsoft.com/office/drawing/2014/main" id="{2047CCD2-4623-870E-6D16-C91ED821A8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1013" y="4253893"/>
            <a:ext cx="432064" cy="432064"/>
          </a:xfrm>
          <a:prstGeom prst="rect">
            <a:avLst/>
          </a:prstGeom>
        </p:spPr>
      </p:pic>
      <p:pic>
        <p:nvPicPr>
          <p:cNvPr id="93" name="Graphic 92">
            <a:extLst>
              <a:ext uri="{FF2B5EF4-FFF2-40B4-BE49-F238E27FC236}">
                <a16:creationId xmlns:a16="http://schemas.microsoft.com/office/drawing/2014/main" id="{058CB49A-A464-BA70-FB04-C966DD2C45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6015" y="3979757"/>
            <a:ext cx="515305" cy="490168"/>
          </a:xfrm>
          <a:prstGeom prst="rect">
            <a:avLst/>
          </a:prstGeom>
        </p:spPr>
      </p:pic>
      <p:pic>
        <p:nvPicPr>
          <p:cNvPr id="94" name="Graphic 93">
            <a:extLst>
              <a:ext uri="{FF2B5EF4-FFF2-40B4-BE49-F238E27FC236}">
                <a16:creationId xmlns:a16="http://schemas.microsoft.com/office/drawing/2014/main" id="{0E2695D0-756B-1788-D129-9D0B28932A27}"/>
              </a:ext>
              <a:ext uri="{C183D7F6-B498-43B3-948B-1728B52AA6E4}">
                <adec:decorative xmlns:adec="http://schemas.microsoft.com/office/drawing/2017/decorative" val="1"/>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4243728" y="3889029"/>
            <a:ext cx="813684" cy="826820"/>
          </a:xfrm>
          <a:prstGeom prst="rect">
            <a:avLst/>
          </a:prstGeom>
        </p:spPr>
      </p:pic>
      <p:pic>
        <p:nvPicPr>
          <p:cNvPr id="95" name="Graphic 94">
            <a:extLst>
              <a:ext uri="{FF2B5EF4-FFF2-40B4-BE49-F238E27FC236}">
                <a16:creationId xmlns:a16="http://schemas.microsoft.com/office/drawing/2014/main" id="{2C99DC8C-CEB2-BC37-84C3-6765B8E1431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675614" y="3755794"/>
            <a:ext cx="906894" cy="749173"/>
          </a:xfrm>
          <a:prstGeom prst="rect">
            <a:avLst/>
          </a:prstGeom>
        </p:spPr>
      </p:pic>
      <p:sp>
        <p:nvSpPr>
          <p:cNvPr id="3" name="Text Placeholder 3">
            <a:extLst>
              <a:ext uri="{FF2B5EF4-FFF2-40B4-BE49-F238E27FC236}">
                <a16:creationId xmlns:a16="http://schemas.microsoft.com/office/drawing/2014/main" id="{0A462E65-E7D3-32D1-B1EE-A92E2BBF7E70}"/>
              </a:ext>
            </a:extLst>
          </p:cNvPr>
          <p:cNvSpPr txBox="1">
            <a:spLocks/>
          </p:cNvSpPr>
          <p:nvPr/>
        </p:nvSpPr>
        <p:spPr>
          <a:xfrm>
            <a:off x="432123" y="874695"/>
            <a:ext cx="11463097" cy="505936"/>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Display" panose="020F06030202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400" dirty="0"/>
              <a:t>Transform your VMware environment into a modern, cost-efficient AWS cloud infrastructure while enhancing security and unlocking innovation with AI-powered migration</a:t>
            </a:r>
            <a:endParaRPr lang="en-US" sz="1400" dirty="0"/>
          </a:p>
        </p:txBody>
      </p:sp>
      <p:cxnSp>
        <p:nvCxnSpPr>
          <p:cNvPr id="4" name="Straight Arrow Connector 3">
            <a:extLst>
              <a:ext uri="{FF2B5EF4-FFF2-40B4-BE49-F238E27FC236}">
                <a16:creationId xmlns:a16="http://schemas.microsoft.com/office/drawing/2014/main" id="{E1DDB943-6A2F-B93A-4441-5546A9578CE7}"/>
              </a:ext>
            </a:extLst>
          </p:cNvPr>
          <p:cNvCxnSpPr>
            <a:cxnSpLocks/>
            <a:stCxn id="6" idx="3"/>
          </p:cNvCxnSpPr>
          <p:nvPr/>
        </p:nvCxnSpPr>
        <p:spPr>
          <a:xfrm flipV="1">
            <a:off x="6703034" y="1962785"/>
            <a:ext cx="3196947" cy="37954"/>
          </a:xfrm>
          <a:prstGeom prst="straightConnector1">
            <a:avLst/>
          </a:prstGeom>
          <a:ln w="69850" cap="rnd">
            <a:solidFill>
              <a:schemeClr val="tx1"/>
            </a:solidFill>
            <a:prstDash val="sysDot"/>
            <a:round/>
            <a:tailEnd type="arrow" w="med" len="sm"/>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86822F6-FE61-2BD4-0344-228E15F638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65391" y="1431917"/>
            <a:ext cx="1137643" cy="1137643"/>
          </a:xfrm>
          <a:prstGeom prst="rect">
            <a:avLst/>
          </a:prstGeom>
        </p:spPr>
      </p:pic>
      <p:cxnSp>
        <p:nvCxnSpPr>
          <p:cNvPr id="37" name="Straight Arrow Connector 36">
            <a:extLst>
              <a:ext uri="{FF2B5EF4-FFF2-40B4-BE49-F238E27FC236}">
                <a16:creationId xmlns:a16="http://schemas.microsoft.com/office/drawing/2014/main" id="{8F743A8D-9C24-7A51-C870-F69EC909DD0B}"/>
              </a:ext>
            </a:extLst>
          </p:cNvPr>
          <p:cNvCxnSpPr>
            <a:cxnSpLocks/>
            <a:endCxn id="6" idx="1"/>
          </p:cNvCxnSpPr>
          <p:nvPr/>
        </p:nvCxnSpPr>
        <p:spPr>
          <a:xfrm>
            <a:off x="2164483" y="2000739"/>
            <a:ext cx="3400908" cy="0"/>
          </a:xfrm>
          <a:prstGeom prst="straightConnector1">
            <a:avLst/>
          </a:prstGeom>
          <a:ln w="69850" cap="rnd">
            <a:solidFill>
              <a:schemeClr val="tx1"/>
            </a:solidFill>
            <a:prstDash val="sysDot"/>
            <a:round/>
            <a:tailEnd type="arrow" w="med" len="sm"/>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765DE962-9255-E9BE-ED80-081C90550C93}"/>
              </a:ext>
            </a:extLst>
          </p:cNvPr>
          <p:cNvSpPr>
            <a:spLocks noGrp="1"/>
          </p:cNvSpPr>
          <p:nvPr>
            <p:ph type="title"/>
          </p:nvPr>
        </p:nvSpPr>
        <p:spPr>
          <a:xfrm>
            <a:off x="432123" y="327148"/>
            <a:ext cx="11676929" cy="535531"/>
          </a:xfrm>
        </p:spPr>
        <p:txBody>
          <a:bodyPr anchor="ctr">
            <a:noAutofit/>
          </a:bodyPr>
          <a:lstStyle/>
          <a:p>
            <a:r>
              <a:rPr lang="en-US" sz="4000" b="1" dirty="0"/>
              <a:t>Wave Planning &amp; Migration using VMWare Job</a:t>
            </a:r>
          </a:p>
        </p:txBody>
      </p:sp>
    </p:spTree>
    <p:extLst>
      <p:ext uri="{BB962C8B-B14F-4D97-AF65-F5344CB8AC3E}">
        <p14:creationId xmlns:p14="http://schemas.microsoft.com/office/powerpoint/2010/main" val="193415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82F86-31B8-5D9A-9B74-F63A5AFB917C}"/>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0DBA907B-834D-B628-5B3B-BA9AEA6CBDB2}"/>
              </a:ext>
            </a:extLst>
          </p:cNvPr>
          <p:cNvSpPr/>
          <p:nvPr/>
        </p:nvSpPr>
        <p:spPr>
          <a:xfrm>
            <a:off x="1545443" y="1074610"/>
            <a:ext cx="4362113" cy="2197553"/>
          </a:xfrm>
          <a:prstGeom prst="rect">
            <a:avLst/>
          </a:prstGeom>
          <a:noFill/>
          <a:ln w="38100">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dirty="0">
              <a:solidFill>
                <a:srgbClr val="FFFFFF"/>
              </a:solidFill>
              <a:latin typeface="+mj-lt"/>
              <a:ea typeface="Amazon Ember Display" panose="020F0603020204020204" pitchFamily="34" charset="0"/>
              <a:cs typeface="Amazon Ember Display" panose="020F0603020204020204" pitchFamily="34" charset="0"/>
            </a:endParaRPr>
          </a:p>
        </p:txBody>
      </p:sp>
      <p:sp>
        <p:nvSpPr>
          <p:cNvPr id="94" name="Rectangle 93">
            <a:extLst>
              <a:ext uri="{FF2B5EF4-FFF2-40B4-BE49-F238E27FC236}">
                <a16:creationId xmlns:a16="http://schemas.microsoft.com/office/drawing/2014/main" id="{AF4EEC47-7F6F-1F8E-E3C0-AF78CC250E43}"/>
              </a:ext>
            </a:extLst>
          </p:cNvPr>
          <p:cNvSpPr/>
          <p:nvPr/>
        </p:nvSpPr>
        <p:spPr>
          <a:xfrm>
            <a:off x="1536590" y="3749769"/>
            <a:ext cx="4362113" cy="2197553"/>
          </a:xfrm>
          <a:prstGeom prst="rect">
            <a:avLst/>
          </a:prstGeom>
          <a:noFill/>
          <a:ln w="38100">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dirty="0">
              <a:solidFill>
                <a:srgbClr val="FFFFFF"/>
              </a:solidFill>
              <a:latin typeface="+mj-lt"/>
              <a:ea typeface="Amazon Ember Display" panose="020F0603020204020204" pitchFamily="34" charset="0"/>
              <a:cs typeface="Amazon Ember Display" panose="020F0603020204020204" pitchFamily="34" charset="0"/>
            </a:endParaRPr>
          </a:p>
        </p:txBody>
      </p:sp>
      <p:sp>
        <p:nvSpPr>
          <p:cNvPr id="95" name="Rectangle 94">
            <a:extLst>
              <a:ext uri="{FF2B5EF4-FFF2-40B4-BE49-F238E27FC236}">
                <a16:creationId xmlns:a16="http://schemas.microsoft.com/office/drawing/2014/main" id="{A2E1DA73-646D-5216-E097-44F8641C69ED}"/>
              </a:ext>
            </a:extLst>
          </p:cNvPr>
          <p:cNvSpPr/>
          <p:nvPr/>
        </p:nvSpPr>
        <p:spPr>
          <a:xfrm>
            <a:off x="6393779" y="1087123"/>
            <a:ext cx="4362113" cy="2197553"/>
          </a:xfrm>
          <a:prstGeom prst="rect">
            <a:avLst/>
          </a:prstGeom>
          <a:noFill/>
          <a:ln w="38100">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dirty="0">
              <a:solidFill>
                <a:srgbClr val="FFFFFF"/>
              </a:solidFill>
              <a:latin typeface="+mj-lt"/>
              <a:ea typeface="Amazon Ember Display" panose="020F0603020204020204" pitchFamily="34" charset="0"/>
              <a:cs typeface="Amazon Ember Display" panose="020F0603020204020204" pitchFamily="34" charset="0"/>
            </a:endParaRPr>
          </a:p>
        </p:txBody>
      </p:sp>
      <p:sp>
        <p:nvSpPr>
          <p:cNvPr id="96" name="Rectangle 95">
            <a:extLst>
              <a:ext uri="{FF2B5EF4-FFF2-40B4-BE49-F238E27FC236}">
                <a16:creationId xmlns:a16="http://schemas.microsoft.com/office/drawing/2014/main" id="{58F47AD4-103B-6A50-F596-3B4DD99FC580}"/>
              </a:ext>
            </a:extLst>
          </p:cNvPr>
          <p:cNvSpPr/>
          <p:nvPr/>
        </p:nvSpPr>
        <p:spPr>
          <a:xfrm>
            <a:off x="6393779" y="3749768"/>
            <a:ext cx="4362113" cy="2197553"/>
          </a:xfrm>
          <a:prstGeom prst="rect">
            <a:avLst/>
          </a:prstGeom>
          <a:noFill/>
          <a:ln w="38100">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dirty="0">
              <a:solidFill>
                <a:srgbClr val="FFFFFF"/>
              </a:solidFill>
              <a:latin typeface="+mj-lt"/>
              <a:ea typeface="Amazon Ember Display" panose="020F0603020204020204" pitchFamily="34" charset="0"/>
              <a:cs typeface="Amazon Ember Display" panose="020F0603020204020204" pitchFamily="34" charset="0"/>
            </a:endParaRPr>
          </a:p>
        </p:txBody>
      </p:sp>
      <p:sp>
        <p:nvSpPr>
          <p:cNvPr id="5" name="Title 1">
            <a:extLst>
              <a:ext uri="{FF2B5EF4-FFF2-40B4-BE49-F238E27FC236}">
                <a16:creationId xmlns:a16="http://schemas.microsoft.com/office/drawing/2014/main" id="{81D2A7D3-E769-A97C-40E6-271AE18CFE28}"/>
              </a:ext>
            </a:extLst>
          </p:cNvPr>
          <p:cNvSpPr>
            <a:spLocks noGrp="1"/>
          </p:cNvSpPr>
          <p:nvPr>
            <p:ph type="title"/>
          </p:nvPr>
        </p:nvSpPr>
        <p:spPr>
          <a:xfrm>
            <a:off x="432124" y="327148"/>
            <a:ext cx="7413273" cy="535531"/>
          </a:xfrm>
        </p:spPr>
        <p:txBody>
          <a:bodyPr anchor="ctr">
            <a:noAutofit/>
          </a:bodyPr>
          <a:lstStyle/>
          <a:p>
            <a:r>
              <a:rPr lang="en-US" sz="4000" b="1" dirty="0"/>
              <a:t>Additional Recommendations</a:t>
            </a:r>
          </a:p>
        </p:txBody>
      </p:sp>
      <p:sp>
        <p:nvSpPr>
          <p:cNvPr id="3" name="TextBox 2">
            <a:extLst>
              <a:ext uri="{FF2B5EF4-FFF2-40B4-BE49-F238E27FC236}">
                <a16:creationId xmlns:a16="http://schemas.microsoft.com/office/drawing/2014/main" id="{CE3D7906-BEA2-CB73-860C-0879D5475329}"/>
              </a:ext>
            </a:extLst>
          </p:cNvPr>
          <p:cNvSpPr txBox="1"/>
          <p:nvPr/>
        </p:nvSpPr>
        <p:spPr>
          <a:xfrm>
            <a:off x="2497848" y="1318820"/>
            <a:ext cx="3474626" cy="369332"/>
          </a:xfrm>
          <a:prstGeom prst="rect">
            <a:avLst/>
          </a:prstGeom>
          <a:noFill/>
        </p:spPr>
        <p:txBody>
          <a:bodyPr vert="horz" wrap="square" rtlCol="0">
            <a:spAutoFit/>
          </a:bodyPr>
          <a:lstStyle/>
          <a:p>
            <a:r>
              <a:rPr lang="en-US" dirty="0">
                <a:latin typeface="Amazon Ember" panose="02000000000000000000" pitchFamily="2" charset="0"/>
                <a:ea typeface="Amazon Ember" panose="02000000000000000000" pitchFamily="2" charset="0"/>
              </a:rPr>
              <a:t>AWS Training &amp; Certification</a:t>
            </a:r>
          </a:p>
        </p:txBody>
      </p:sp>
      <p:sp>
        <p:nvSpPr>
          <p:cNvPr id="4" name="TextBox 3">
            <a:extLst>
              <a:ext uri="{FF2B5EF4-FFF2-40B4-BE49-F238E27FC236}">
                <a16:creationId xmlns:a16="http://schemas.microsoft.com/office/drawing/2014/main" id="{FDC02359-0DCA-AF94-15AE-A6CF0F0DA625}"/>
              </a:ext>
            </a:extLst>
          </p:cNvPr>
          <p:cNvSpPr txBox="1"/>
          <p:nvPr/>
        </p:nvSpPr>
        <p:spPr>
          <a:xfrm>
            <a:off x="1751742" y="1974569"/>
            <a:ext cx="3951373" cy="738664"/>
          </a:xfrm>
          <a:prstGeom prst="rect">
            <a:avLst/>
          </a:prstGeom>
          <a:noFill/>
        </p:spPr>
        <p:txBody>
          <a:bodyPr vert="horz" wrap="square" rtlCol="0">
            <a:spAutoFit/>
          </a:bodyPr>
          <a:lstStyle/>
          <a:p>
            <a:pPr>
              <a:spcAft>
                <a:spcPts val="2400"/>
              </a:spcAft>
              <a:buClr>
                <a:srgbClr val="7C59ED"/>
              </a:buClr>
            </a:pPr>
            <a:r>
              <a:rPr lang="en-US" sz="1400" dirty="0">
                <a:solidFill>
                  <a:srgbClr val="FFFFFF"/>
                </a:solidFill>
                <a:latin typeface="Amazon Ember"/>
              </a:rPr>
              <a:t>Build confidence by </a:t>
            </a:r>
            <a:r>
              <a:rPr lang="en-US" sz="1400" dirty="0">
                <a:solidFill>
                  <a:srgbClr val="FFFFFF"/>
                </a:solidFill>
                <a:latin typeface="Amazon Ember"/>
                <a:hlinkClick r:id="rId3"/>
              </a:rPr>
              <a:t>validating your cloud expertise</a:t>
            </a:r>
            <a:r>
              <a:rPr lang="en-US" sz="1400" dirty="0">
                <a:solidFill>
                  <a:srgbClr val="FFFFFF"/>
                </a:solidFill>
                <a:latin typeface="Amazon Ember"/>
              </a:rPr>
              <a:t> with an industry-recognized credential to lead cloud initiatives using AWS. </a:t>
            </a:r>
          </a:p>
        </p:txBody>
      </p:sp>
      <p:grpSp>
        <p:nvGrpSpPr>
          <p:cNvPr id="6" name="Group 5">
            <a:extLst>
              <a:ext uri="{FF2B5EF4-FFF2-40B4-BE49-F238E27FC236}">
                <a16:creationId xmlns:a16="http://schemas.microsoft.com/office/drawing/2014/main" id="{E99A4D35-6775-4602-7ED6-5CAF7349331D}"/>
              </a:ext>
            </a:extLst>
          </p:cNvPr>
          <p:cNvGrpSpPr>
            <a:grpSpLocks noChangeAspect="1"/>
          </p:cNvGrpSpPr>
          <p:nvPr/>
        </p:nvGrpSpPr>
        <p:grpSpPr>
          <a:xfrm>
            <a:off x="1717607" y="1114017"/>
            <a:ext cx="709680" cy="738664"/>
            <a:chOff x="305118" y="2768306"/>
            <a:chExt cx="1463040" cy="1463040"/>
          </a:xfrm>
        </p:grpSpPr>
        <p:grpSp>
          <p:nvGrpSpPr>
            <p:cNvPr id="7" name="Graphic 162">
              <a:extLst>
                <a:ext uri="{FF2B5EF4-FFF2-40B4-BE49-F238E27FC236}">
                  <a16:creationId xmlns:a16="http://schemas.microsoft.com/office/drawing/2014/main" id="{7A126232-8C4F-1CA9-BD3C-92803EAA0209}"/>
                </a:ext>
              </a:extLst>
            </p:cNvPr>
            <p:cNvGrpSpPr>
              <a:grpSpLocks noChangeAspect="1"/>
            </p:cNvGrpSpPr>
            <p:nvPr/>
          </p:nvGrpSpPr>
          <p:grpSpPr>
            <a:xfrm>
              <a:off x="305118" y="2768306"/>
              <a:ext cx="1463040" cy="1463040"/>
              <a:chOff x="5169268" y="4893920"/>
              <a:chExt cx="643689" cy="643689"/>
            </a:xfrm>
          </p:grpSpPr>
          <p:sp>
            <p:nvSpPr>
              <p:cNvPr id="11" name="Freeform: Shape 127">
                <a:extLst>
                  <a:ext uri="{FF2B5EF4-FFF2-40B4-BE49-F238E27FC236}">
                    <a16:creationId xmlns:a16="http://schemas.microsoft.com/office/drawing/2014/main" id="{1ACCC78F-E056-6C80-2469-F0F5F48B4740}"/>
                  </a:ext>
                </a:extLst>
              </p:cNvPr>
              <p:cNvSpPr/>
              <p:nvPr/>
            </p:nvSpPr>
            <p:spPr>
              <a:xfrm>
                <a:off x="5235246" y="5355123"/>
                <a:ext cx="469893" cy="41840"/>
              </a:xfrm>
              <a:custGeom>
                <a:avLst/>
                <a:gdLst>
                  <a:gd name="connsiteX0" fmla="*/ 4828 w 469892"/>
                  <a:gd name="connsiteY0" fmla="*/ 4828 h 41839"/>
                  <a:gd name="connsiteX1" fmla="*/ 4828 w 469892"/>
                  <a:gd name="connsiteY1" fmla="*/ 27679 h 41839"/>
                  <a:gd name="connsiteX2" fmla="*/ 6437 w 469892"/>
                  <a:gd name="connsiteY2" fmla="*/ 28966 h 41839"/>
                  <a:gd name="connsiteX3" fmla="*/ 32184 w 469892"/>
                  <a:gd name="connsiteY3" fmla="*/ 37656 h 41839"/>
                  <a:gd name="connsiteX4" fmla="*/ 442214 w 469892"/>
                  <a:gd name="connsiteY4" fmla="*/ 37656 h 41839"/>
                  <a:gd name="connsiteX5" fmla="*/ 463456 w 469892"/>
                  <a:gd name="connsiteY5" fmla="*/ 30253 h 41839"/>
                  <a:gd name="connsiteX6" fmla="*/ 466353 w 469892"/>
                  <a:gd name="connsiteY6" fmla="*/ 28000 h 41839"/>
                  <a:gd name="connsiteX7" fmla="*/ 466353 w 469892"/>
                  <a:gd name="connsiteY7" fmla="*/ 5149 h 41839"/>
                  <a:gd name="connsiteX8" fmla="*/ 4828 w 469892"/>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41839">
                    <a:moveTo>
                      <a:pt x="4828" y="4828"/>
                    </a:moveTo>
                    <a:lnTo>
                      <a:pt x="4828" y="27679"/>
                    </a:lnTo>
                    <a:lnTo>
                      <a:pt x="6437" y="28966"/>
                    </a:lnTo>
                    <a:cubicBezTo>
                      <a:pt x="13839" y="34437"/>
                      <a:pt x="22851" y="37656"/>
                      <a:pt x="32184" y="37656"/>
                    </a:cubicBezTo>
                    <a:lnTo>
                      <a:pt x="442214" y="37656"/>
                    </a:lnTo>
                    <a:cubicBezTo>
                      <a:pt x="449939" y="37656"/>
                      <a:pt x="457341" y="35081"/>
                      <a:pt x="463456" y="30253"/>
                    </a:cubicBezTo>
                    <a:lnTo>
                      <a:pt x="466353" y="28000"/>
                    </a:lnTo>
                    <a:lnTo>
                      <a:pt x="466353" y="5149"/>
                    </a:lnTo>
                    <a:lnTo>
                      <a:pt x="4828" y="4828"/>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2" name="Freeform: Shape 128">
                <a:extLst>
                  <a:ext uri="{FF2B5EF4-FFF2-40B4-BE49-F238E27FC236}">
                    <a16:creationId xmlns:a16="http://schemas.microsoft.com/office/drawing/2014/main" id="{0CE4DB24-A6DC-D384-27F5-4315122F817A}"/>
                  </a:ext>
                </a:extLst>
              </p:cNvPr>
              <p:cNvSpPr/>
              <p:nvPr/>
            </p:nvSpPr>
            <p:spPr>
              <a:xfrm>
                <a:off x="5299615" y="5095716"/>
                <a:ext cx="344374" cy="238165"/>
              </a:xfrm>
              <a:custGeom>
                <a:avLst/>
                <a:gdLst>
                  <a:gd name="connsiteX0" fmla="*/ 341477 w 344373"/>
                  <a:gd name="connsiteY0" fmla="*/ 169612 h 238164"/>
                  <a:gd name="connsiteX1" fmla="*/ 341477 w 344373"/>
                  <a:gd name="connsiteY1" fmla="*/ 226579 h 238164"/>
                  <a:gd name="connsiteX2" fmla="*/ 332144 w 344373"/>
                  <a:gd name="connsiteY2" fmla="*/ 235912 h 238164"/>
                  <a:gd name="connsiteX3" fmla="*/ 14161 w 344373"/>
                  <a:gd name="connsiteY3" fmla="*/ 235912 h 238164"/>
                  <a:gd name="connsiteX4" fmla="*/ 4828 w 344373"/>
                  <a:gd name="connsiteY4" fmla="*/ 226579 h 238164"/>
                  <a:gd name="connsiteX5" fmla="*/ 4828 w 344373"/>
                  <a:gd name="connsiteY5" fmla="*/ 14161 h 238164"/>
                  <a:gd name="connsiteX6" fmla="*/ 14161 w 344373"/>
                  <a:gd name="connsiteY6" fmla="*/ 4828 h 238164"/>
                  <a:gd name="connsiteX7" fmla="*/ 330212 w 344373"/>
                  <a:gd name="connsiteY7" fmla="*/ 4828 h 238164"/>
                  <a:gd name="connsiteX8" fmla="*/ 339546 w 344373"/>
                  <a:gd name="connsiteY8" fmla="*/ 14161 h 238164"/>
                  <a:gd name="connsiteX9" fmla="*/ 339546 w 344373"/>
                  <a:gd name="connsiteY9" fmla="*/ 5278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373" h="238164">
                    <a:moveTo>
                      <a:pt x="341477" y="169612"/>
                    </a:moveTo>
                    <a:lnTo>
                      <a:pt x="341477" y="226579"/>
                    </a:lnTo>
                    <a:cubicBezTo>
                      <a:pt x="341477" y="231728"/>
                      <a:pt x="337293" y="235912"/>
                      <a:pt x="332144" y="235912"/>
                    </a:cubicBezTo>
                    <a:lnTo>
                      <a:pt x="14161" y="235912"/>
                    </a:lnTo>
                    <a:cubicBezTo>
                      <a:pt x="9012" y="235912"/>
                      <a:pt x="4828" y="231728"/>
                      <a:pt x="4828" y="226579"/>
                    </a:cubicBezTo>
                    <a:lnTo>
                      <a:pt x="4828" y="14161"/>
                    </a:lnTo>
                    <a:cubicBezTo>
                      <a:pt x="4828" y="9012"/>
                      <a:pt x="9012" y="4828"/>
                      <a:pt x="14161" y="4828"/>
                    </a:cubicBezTo>
                    <a:lnTo>
                      <a:pt x="330212" y="4828"/>
                    </a:lnTo>
                    <a:cubicBezTo>
                      <a:pt x="335362" y="4828"/>
                      <a:pt x="339546" y="9012"/>
                      <a:pt x="339546" y="14161"/>
                    </a:cubicBezTo>
                    <a:lnTo>
                      <a:pt x="339546" y="52783"/>
                    </a:lnTo>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3" name="Freeform: Shape 129">
                <a:extLst>
                  <a:ext uri="{FF2B5EF4-FFF2-40B4-BE49-F238E27FC236}">
                    <a16:creationId xmlns:a16="http://schemas.microsoft.com/office/drawing/2014/main" id="{36CF2463-4476-13F2-72F4-50F49E0A7447}"/>
                  </a:ext>
                </a:extLst>
              </p:cNvPr>
              <p:cNvSpPr/>
              <p:nvPr/>
            </p:nvSpPr>
            <p:spPr>
              <a:xfrm>
                <a:off x="5275477" y="5073831"/>
                <a:ext cx="389432" cy="286442"/>
              </a:xfrm>
              <a:custGeom>
                <a:avLst/>
                <a:gdLst>
                  <a:gd name="connsiteX0" fmla="*/ 387179 w 389431"/>
                  <a:gd name="connsiteY0" fmla="*/ 46989 h 286441"/>
                  <a:gd name="connsiteX1" fmla="*/ 387179 w 389431"/>
                  <a:gd name="connsiteY1" fmla="*/ 14161 h 286441"/>
                  <a:gd name="connsiteX2" fmla="*/ 377845 w 389431"/>
                  <a:gd name="connsiteY2" fmla="*/ 4828 h 286441"/>
                  <a:gd name="connsiteX3" fmla="*/ 14161 w 389431"/>
                  <a:gd name="connsiteY3" fmla="*/ 4828 h 286441"/>
                  <a:gd name="connsiteX4" fmla="*/ 4828 w 389431"/>
                  <a:gd name="connsiteY4" fmla="*/ 14161 h 286441"/>
                  <a:gd name="connsiteX5" fmla="*/ 4828 w 389431"/>
                  <a:gd name="connsiteY5" fmla="*/ 275177 h 286441"/>
                  <a:gd name="connsiteX6" fmla="*/ 14161 w 389431"/>
                  <a:gd name="connsiteY6" fmla="*/ 284511 h 286441"/>
                  <a:gd name="connsiteX7" fmla="*/ 377845 w 389431"/>
                  <a:gd name="connsiteY7" fmla="*/ 284511 h 286441"/>
                  <a:gd name="connsiteX8" fmla="*/ 387179 w 389431"/>
                  <a:gd name="connsiteY8" fmla="*/ 275177 h 286441"/>
                  <a:gd name="connsiteX9" fmla="*/ 387179 w 389431"/>
                  <a:gd name="connsiteY9" fmla="*/ 163175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31" h="286441">
                    <a:moveTo>
                      <a:pt x="387179" y="46989"/>
                    </a:moveTo>
                    <a:lnTo>
                      <a:pt x="387179" y="14161"/>
                    </a:lnTo>
                    <a:cubicBezTo>
                      <a:pt x="387179" y="9012"/>
                      <a:pt x="382995" y="4828"/>
                      <a:pt x="377845" y="4828"/>
                    </a:cubicBezTo>
                    <a:lnTo>
                      <a:pt x="14161" y="4828"/>
                    </a:lnTo>
                    <a:cubicBezTo>
                      <a:pt x="9012" y="4828"/>
                      <a:pt x="4828" y="9012"/>
                      <a:pt x="4828" y="14161"/>
                    </a:cubicBezTo>
                    <a:lnTo>
                      <a:pt x="4828" y="275177"/>
                    </a:lnTo>
                    <a:cubicBezTo>
                      <a:pt x="4828" y="280327"/>
                      <a:pt x="9012" y="284511"/>
                      <a:pt x="14161" y="284511"/>
                    </a:cubicBezTo>
                    <a:lnTo>
                      <a:pt x="377845" y="284511"/>
                    </a:lnTo>
                    <a:cubicBezTo>
                      <a:pt x="382995" y="284511"/>
                      <a:pt x="387179" y="280327"/>
                      <a:pt x="387179" y="275177"/>
                    </a:cubicBezTo>
                    <a:lnTo>
                      <a:pt x="387179" y="163175"/>
                    </a:lnTo>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4" name="Freeform: Shape 130">
                <a:extLst>
                  <a:ext uri="{FF2B5EF4-FFF2-40B4-BE49-F238E27FC236}">
                    <a16:creationId xmlns:a16="http://schemas.microsoft.com/office/drawing/2014/main" id="{BD5048C8-F5B4-EEE2-64E6-04BD3AB55228}"/>
                  </a:ext>
                </a:extLst>
              </p:cNvPr>
              <p:cNvSpPr/>
              <p:nvPr/>
            </p:nvSpPr>
            <p:spPr>
              <a:xfrm>
                <a:off x="5393915" y="5097326"/>
                <a:ext cx="9655" cy="238165"/>
              </a:xfrm>
              <a:custGeom>
                <a:avLst/>
                <a:gdLst>
                  <a:gd name="connsiteX0" fmla="*/ 4828 w 9655"/>
                  <a:gd name="connsiteY0" fmla="*/ 233659 h 238164"/>
                  <a:gd name="connsiteX1" fmla="*/ 4828 w 9655"/>
                  <a:gd name="connsiteY1" fmla="*/ 4828 h 238164"/>
                </a:gdLst>
                <a:ahLst/>
                <a:cxnLst>
                  <a:cxn ang="0">
                    <a:pos x="connsiteX0" y="connsiteY0"/>
                  </a:cxn>
                  <a:cxn ang="0">
                    <a:pos x="connsiteX1" y="connsiteY1"/>
                  </a:cxn>
                </a:cxnLst>
                <a:rect l="l" t="t" r="r" b="b"/>
                <a:pathLst>
                  <a:path w="9655" h="238164">
                    <a:moveTo>
                      <a:pt x="4828" y="233659"/>
                    </a:moveTo>
                    <a:lnTo>
                      <a:pt x="4828"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5" name="Freeform: Shape 131">
                <a:extLst>
                  <a:ext uri="{FF2B5EF4-FFF2-40B4-BE49-F238E27FC236}">
                    <a16:creationId xmlns:a16="http://schemas.microsoft.com/office/drawing/2014/main" id="{0D1AF38C-8CDF-FE8A-DB52-094EA765B8BF}"/>
                  </a:ext>
                </a:extLst>
              </p:cNvPr>
              <p:cNvSpPr/>
              <p:nvPr/>
            </p:nvSpPr>
            <p:spPr>
              <a:xfrm>
                <a:off x="5471802" y="5144637"/>
                <a:ext cx="122301" cy="9655"/>
              </a:xfrm>
              <a:custGeom>
                <a:avLst/>
                <a:gdLst>
                  <a:gd name="connsiteX0" fmla="*/ 4828 w 122300"/>
                  <a:gd name="connsiteY0" fmla="*/ 4828 h 9655"/>
                  <a:gd name="connsiteX1" fmla="*/ 119726 w 122300"/>
                  <a:gd name="connsiteY1" fmla="*/ 4828 h 9655"/>
                </a:gdLst>
                <a:ahLst/>
                <a:cxnLst>
                  <a:cxn ang="0">
                    <a:pos x="connsiteX0" y="connsiteY0"/>
                  </a:cxn>
                  <a:cxn ang="0">
                    <a:pos x="connsiteX1" y="connsiteY1"/>
                  </a:cxn>
                </a:cxnLst>
                <a:rect l="l" t="t" r="r" b="b"/>
                <a:pathLst>
                  <a:path w="122300" h="9655">
                    <a:moveTo>
                      <a:pt x="4828" y="4828"/>
                    </a:moveTo>
                    <a:lnTo>
                      <a:pt x="119726"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6" name="Freeform: Shape 132">
                <a:extLst>
                  <a:ext uri="{FF2B5EF4-FFF2-40B4-BE49-F238E27FC236}">
                    <a16:creationId xmlns:a16="http://schemas.microsoft.com/office/drawing/2014/main" id="{A405AC30-5B9A-7296-F0F4-B52C60416D53}"/>
                  </a:ext>
                </a:extLst>
              </p:cNvPr>
              <p:cNvSpPr/>
              <p:nvPr/>
            </p:nvSpPr>
            <p:spPr>
              <a:xfrm>
                <a:off x="5471802" y="5274984"/>
                <a:ext cx="122301" cy="9655"/>
              </a:xfrm>
              <a:custGeom>
                <a:avLst/>
                <a:gdLst>
                  <a:gd name="connsiteX0" fmla="*/ 4828 w 122300"/>
                  <a:gd name="connsiteY0" fmla="*/ 5150 h 9655"/>
                  <a:gd name="connsiteX1" fmla="*/ 119726 w 122300"/>
                  <a:gd name="connsiteY1" fmla="*/ 4828 h 9655"/>
                </a:gdLst>
                <a:ahLst/>
                <a:cxnLst>
                  <a:cxn ang="0">
                    <a:pos x="connsiteX0" y="connsiteY0"/>
                  </a:cxn>
                  <a:cxn ang="0">
                    <a:pos x="connsiteX1" y="connsiteY1"/>
                  </a:cxn>
                </a:cxnLst>
                <a:rect l="l" t="t" r="r" b="b"/>
                <a:pathLst>
                  <a:path w="122300" h="9655">
                    <a:moveTo>
                      <a:pt x="4828" y="5150"/>
                    </a:moveTo>
                    <a:lnTo>
                      <a:pt x="119726"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7" name="Freeform: Shape 133">
                <a:extLst>
                  <a:ext uri="{FF2B5EF4-FFF2-40B4-BE49-F238E27FC236}">
                    <a16:creationId xmlns:a16="http://schemas.microsoft.com/office/drawing/2014/main" id="{27A74BE8-4105-D007-24AF-BC4426731C0B}"/>
                  </a:ext>
                </a:extLst>
              </p:cNvPr>
              <p:cNvSpPr/>
              <p:nvPr/>
            </p:nvSpPr>
            <p:spPr>
              <a:xfrm>
                <a:off x="5471802" y="5209971"/>
                <a:ext cx="109427" cy="9655"/>
              </a:xfrm>
              <a:custGeom>
                <a:avLst/>
                <a:gdLst>
                  <a:gd name="connsiteX0" fmla="*/ 4828 w 109427"/>
                  <a:gd name="connsiteY0" fmla="*/ 4828 h 9655"/>
                  <a:gd name="connsiteX1" fmla="*/ 105887 w 109427"/>
                  <a:gd name="connsiteY1" fmla="*/ 4828 h 9655"/>
                </a:gdLst>
                <a:ahLst/>
                <a:cxnLst>
                  <a:cxn ang="0">
                    <a:pos x="connsiteX0" y="connsiteY0"/>
                  </a:cxn>
                  <a:cxn ang="0">
                    <a:pos x="connsiteX1" y="connsiteY1"/>
                  </a:cxn>
                </a:cxnLst>
                <a:rect l="l" t="t" r="r" b="b"/>
                <a:pathLst>
                  <a:path w="109427" h="9655">
                    <a:moveTo>
                      <a:pt x="4828" y="4828"/>
                    </a:moveTo>
                    <a:lnTo>
                      <a:pt x="105887" y="4828"/>
                    </a:lnTo>
                  </a:path>
                </a:pathLst>
              </a:custGeom>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8" name="Freeform: Shape 134">
                <a:extLst>
                  <a:ext uri="{FF2B5EF4-FFF2-40B4-BE49-F238E27FC236}">
                    <a16:creationId xmlns:a16="http://schemas.microsoft.com/office/drawing/2014/main" id="{9FCEDA66-9DBD-53BF-51C8-184BF6006C53}"/>
                  </a:ext>
                </a:extLst>
              </p:cNvPr>
              <p:cNvSpPr/>
              <p:nvPr/>
            </p:nvSpPr>
            <p:spPr>
              <a:xfrm>
                <a:off x="5416445" y="5128223"/>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19" name="Freeform: Shape 135">
                <a:extLst>
                  <a:ext uri="{FF2B5EF4-FFF2-40B4-BE49-F238E27FC236}">
                    <a16:creationId xmlns:a16="http://schemas.microsoft.com/office/drawing/2014/main" id="{11CBE992-1C45-8594-C2E1-3326EF182BD7}"/>
                  </a:ext>
                </a:extLst>
              </p:cNvPr>
              <p:cNvSpPr/>
              <p:nvPr/>
            </p:nvSpPr>
            <p:spPr>
              <a:xfrm>
                <a:off x="5416445" y="5193235"/>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20" name="Freeform: Shape 136">
                <a:extLst>
                  <a:ext uri="{FF2B5EF4-FFF2-40B4-BE49-F238E27FC236}">
                    <a16:creationId xmlns:a16="http://schemas.microsoft.com/office/drawing/2014/main" id="{F73E6338-7952-E55F-3BDB-4724648AB78D}"/>
                  </a:ext>
                </a:extLst>
              </p:cNvPr>
              <p:cNvSpPr/>
              <p:nvPr/>
            </p:nvSpPr>
            <p:spPr>
              <a:xfrm>
                <a:off x="5416445" y="5258570"/>
                <a:ext cx="41840" cy="41840"/>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21" name="Freeform: Shape 137">
                <a:extLst>
                  <a:ext uri="{FF2B5EF4-FFF2-40B4-BE49-F238E27FC236}">
                    <a16:creationId xmlns:a16="http://schemas.microsoft.com/office/drawing/2014/main" id="{86420002-2CE5-D92C-17FD-1CA337279B73}"/>
                  </a:ext>
                </a:extLst>
              </p:cNvPr>
              <p:cNvSpPr/>
              <p:nvPr/>
            </p:nvSpPr>
            <p:spPr>
              <a:xfrm>
                <a:off x="5581873" y="5223489"/>
                <a:ext cx="38621" cy="38621"/>
              </a:xfrm>
              <a:custGeom>
                <a:avLst/>
                <a:gdLst>
                  <a:gd name="connsiteX0" fmla="*/ 4828 w 38621"/>
                  <a:gd name="connsiteY0" fmla="*/ 34437 h 38621"/>
                  <a:gd name="connsiteX1" fmla="*/ 33794 w 38621"/>
                  <a:gd name="connsiteY1" fmla="*/ 24782 h 38621"/>
                  <a:gd name="connsiteX2" fmla="*/ 13196 w 38621"/>
                  <a:gd name="connsiteY2" fmla="*/ 4828 h 38621"/>
                  <a:gd name="connsiteX3" fmla="*/ 4828 w 38621"/>
                  <a:gd name="connsiteY3" fmla="*/ 34437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34437"/>
                    </a:moveTo>
                    <a:cubicBezTo>
                      <a:pt x="4828" y="34437"/>
                      <a:pt x="28000" y="26713"/>
                      <a:pt x="33794" y="24782"/>
                    </a:cubicBezTo>
                    <a:lnTo>
                      <a:pt x="13196" y="4828"/>
                    </a:lnTo>
                    <a:lnTo>
                      <a:pt x="4828" y="34437"/>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22" name="Freeform: Shape 138">
                <a:extLst>
                  <a:ext uri="{FF2B5EF4-FFF2-40B4-BE49-F238E27FC236}">
                    <a16:creationId xmlns:a16="http://schemas.microsoft.com/office/drawing/2014/main" id="{81192CB3-E246-25CD-2E64-056099410E60}"/>
                  </a:ext>
                </a:extLst>
              </p:cNvPr>
              <p:cNvSpPr/>
              <p:nvPr/>
            </p:nvSpPr>
            <p:spPr>
              <a:xfrm>
                <a:off x="5590562" y="5081555"/>
                <a:ext cx="164141" cy="170578"/>
              </a:xfrm>
              <a:custGeom>
                <a:avLst/>
                <a:gdLst>
                  <a:gd name="connsiteX0" fmla="*/ 5150 w 164140"/>
                  <a:gd name="connsiteY0" fmla="*/ 145474 h 170577"/>
                  <a:gd name="connsiteX1" fmla="*/ 4828 w 164140"/>
                  <a:gd name="connsiteY1" fmla="*/ 146761 h 170577"/>
                  <a:gd name="connsiteX2" fmla="*/ 25426 w 164140"/>
                  <a:gd name="connsiteY2" fmla="*/ 166715 h 170577"/>
                  <a:gd name="connsiteX3" fmla="*/ 26713 w 164140"/>
                  <a:gd name="connsiteY3" fmla="*/ 166394 h 170577"/>
                  <a:gd name="connsiteX4" fmla="*/ 162210 w 164140"/>
                  <a:gd name="connsiteY4" fmla="*/ 25748 h 170577"/>
                  <a:gd name="connsiteX5" fmla="*/ 140646 w 164140"/>
                  <a:gd name="connsiteY5" fmla="*/ 4828 h 170577"/>
                  <a:gd name="connsiteX6" fmla="*/ 5150 w 164140"/>
                  <a:gd name="connsiteY6" fmla="*/ 145474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40" h="170577">
                    <a:moveTo>
                      <a:pt x="5150" y="145474"/>
                    </a:moveTo>
                    <a:lnTo>
                      <a:pt x="4828" y="146761"/>
                    </a:lnTo>
                    <a:lnTo>
                      <a:pt x="25426" y="166715"/>
                    </a:lnTo>
                    <a:cubicBezTo>
                      <a:pt x="26391" y="166394"/>
                      <a:pt x="26713" y="166394"/>
                      <a:pt x="26713" y="166394"/>
                    </a:cubicBezTo>
                    <a:lnTo>
                      <a:pt x="162210" y="25748"/>
                    </a:lnTo>
                    <a:lnTo>
                      <a:pt x="140646" y="4828"/>
                    </a:lnTo>
                    <a:lnTo>
                      <a:pt x="5150" y="145474"/>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23" name="Freeform: Shape 139">
                <a:extLst>
                  <a:ext uri="{FF2B5EF4-FFF2-40B4-BE49-F238E27FC236}">
                    <a16:creationId xmlns:a16="http://schemas.microsoft.com/office/drawing/2014/main" id="{8164BCB2-AADF-8657-0D8A-4C64A3651BCB}"/>
                  </a:ext>
                </a:extLst>
              </p:cNvPr>
              <p:cNvSpPr/>
              <p:nvPr/>
            </p:nvSpPr>
            <p:spPr>
              <a:xfrm>
                <a:off x="5724056" y="5066727"/>
                <a:ext cx="45058" cy="45058"/>
              </a:xfrm>
              <a:custGeom>
                <a:avLst/>
                <a:gdLst>
                  <a:gd name="connsiteX0" fmla="*/ 6826 w 45058"/>
                  <a:gd name="connsiteY0" fmla="*/ 19813 h 45058"/>
                  <a:gd name="connsiteX1" fmla="*/ 19321 w 45058"/>
                  <a:gd name="connsiteY1" fmla="*/ 6826 h 45058"/>
                  <a:gd name="connsiteX2" fmla="*/ 40890 w 45058"/>
                  <a:gd name="connsiteY2" fmla="*/ 27577 h 45058"/>
                  <a:gd name="connsiteX3" fmla="*/ 28395 w 45058"/>
                  <a:gd name="connsiteY3" fmla="*/ 40565 h 45058"/>
                </a:gdLst>
                <a:ahLst/>
                <a:cxnLst>
                  <a:cxn ang="0">
                    <a:pos x="connsiteX0" y="connsiteY0"/>
                  </a:cxn>
                  <a:cxn ang="0">
                    <a:pos x="connsiteX1" y="connsiteY1"/>
                  </a:cxn>
                  <a:cxn ang="0">
                    <a:pos x="connsiteX2" y="connsiteY2"/>
                  </a:cxn>
                  <a:cxn ang="0">
                    <a:pos x="connsiteX3" y="connsiteY3"/>
                  </a:cxn>
                </a:cxnLst>
                <a:rect l="l" t="t" r="r" b="b"/>
                <a:pathLst>
                  <a:path w="45058" h="45058">
                    <a:moveTo>
                      <a:pt x="6826" y="19813"/>
                    </a:moveTo>
                    <a:lnTo>
                      <a:pt x="19321" y="6826"/>
                    </a:lnTo>
                    <a:lnTo>
                      <a:pt x="40890" y="27577"/>
                    </a:lnTo>
                    <a:lnTo>
                      <a:pt x="28395" y="40565"/>
                    </a:lnTo>
                    <a:close/>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sp>
            <p:nvSpPr>
              <p:cNvPr id="24" name="Freeform: Shape 140">
                <a:extLst>
                  <a:ext uri="{FF2B5EF4-FFF2-40B4-BE49-F238E27FC236}">
                    <a16:creationId xmlns:a16="http://schemas.microsoft.com/office/drawing/2014/main" id="{9F5DBB6B-AD98-46DA-F6D4-EC81AD8C14E4}"/>
                  </a:ext>
                </a:extLst>
              </p:cNvPr>
              <p:cNvSpPr/>
              <p:nvPr/>
            </p:nvSpPr>
            <p:spPr>
              <a:xfrm>
                <a:off x="5697093" y="5102475"/>
                <a:ext cx="70806" cy="86898"/>
              </a:xfrm>
              <a:custGeom>
                <a:avLst/>
                <a:gdLst>
                  <a:gd name="connsiteX0" fmla="*/ 55357 w 70805"/>
                  <a:gd name="connsiteY0" fmla="*/ 4828 h 86898"/>
                  <a:gd name="connsiteX1" fmla="*/ 65978 w 70805"/>
                  <a:gd name="connsiteY1" fmla="*/ 15770 h 86898"/>
                  <a:gd name="connsiteX2" fmla="*/ 4828 w 70805"/>
                  <a:gd name="connsiteY2" fmla="*/ 83036 h 86898"/>
                </a:gdLst>
                <a:ahLst/>
                <a:cxnLst>
                  <a:cxn ang="0">
                    <a:pos x="connsiteX0" y="connsiteY0"/>
                  </a:cxn>
                  <a:cxn ang="0">
                    <a:pos x="connsiteX1" y="connsiteY1"/>
                  </a:cxn>
                  <a:cxn ang="0">
                    <a:pos x="connsiteX2" y="connsiteY2"/>
                  </a:cxn>
                </a:cxnLst>
                <a:rect l="l" t="t" r="r" b="b"/>
                <a:pathLst>
                  <a:path w="70805" h="86898">
                    <a:moveTo>
                      <a:pt x="55357" y="4828"/>
                    </a:moveTo>
                    <a:lnTo>
                      <a:pt x="65978" y="15770"/>
                    </a:lnTo>
                    <a:lnTo>
                      <a:pt x="4828" y="83036"/>
                    </a:lnTo>
                  </a:path>
                </a:pathLst>
              </a:custGeom>
              <a:noFill/>
              <a:ln w="19050" cap="flat">
                <a:solidFill>
                  <a:schemeClr val="tx1"/>
                </a:solidFill>
                <a:prstDash val="solid"/>
                <a:round/>
              </a:ln>
            </p:spPr>
            <p:txBody>
              <a:bodyPr rtlCol="0" anchor="ctr"/>
              <a:lstStyle/>
              <a:p>
                <a:pPr defTabSz="761970">
                  <a:defRPr/>
                </a:pPr>
                <a:endParaRPr lang="en-US" sz="1500">
                  <a:solidFill>
                    <a:prstClr val="black"/>
                  </a:solidFill>
                  <a:latin typeface="Calibri" panose="020F0502020204030204"/>
                </a:endParaRPr>
              </a:p>
            </p:txBody>
          </p:sp>
        </p:grpSp>
        <p:grpSp>
          <p:nvGrpSpPr>
            <p:cNvPr id="8" name="Graphic 160">
              <a:extLst>
                <a:ext uri="{FF2B5EF4-FFF2-40B4-BE49-F238E27FC236}">
                  <a16:creationId xmlns:a16="http://schemas.microsoft.com/office/drawing/2014/main" id="{77C8D149-7214-06C5-048D-A77052660F77}"/>
                </a:ext>
              </a:extLst>
            </p:cNvPr>
            <p:cNvGrpSpPr/>
            <p:nvPr/>
          </p:nvGrpSpPr>
          <p:grpSpPr>
            <a:xfrm>
              <a:off x="416832" y="3351728"/>
              <a:ext cx="313586" cy="313586"/>
              <a:chOff x="4894422" y="5096038"/>
              <a:chExt cx="193107" cy="193107"/>
            </a:xfrm>
          </p:grpSpPr>
          <p:sp>
            <p:nvSpPr>
              <p:cNvPr id="9" name="Freeform: Shape 125">
                <a:extLst>
                  <a:ext uri="{FF2B5EF4-FFF2-40B4-BE49-F238E27FC236}">
                    <a16:creationId xmlns:a16="http://schemas.microsoft.com/office/drawing/2014/main" id="{DE41E770-7588-CDF8-4EE6-FFA1858DDE3F}"/>
                  </a:ext>
                </a:extLst>
              </p:cNvPr>
              <p:cNvSpPr/>
              <p:nvPr/>
            </p:nvSpPr>
            <p:spPr>
              <a:xfrm>
                <a:off x="4894422" y="5096038"/>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solidFill>
                <a:srgbClr val="232F3E"/>
              </a:solidFill>
              <a:ln w="19050" cap="flat">
                <a:solidFill>
                  <a:srgbClr val="A166FF"/>
                </a:solidFill>
                <a:prstDash val="solid"/>
                <a:round/>
              </a:ln>
            </p:spPr>
            <p:txBody>
              <a:bodyPr rtlCol="0" anchor="ctr"/>
              <a:lstStyle/>
              <a:p>
                <a:pPr defTabSz="609576">
                  <a:defRPr/>
                </a:pPr>
                <a:endParaRPr lang="en-US" sz="2400">
                  <a:solidFill>
                    <a:srgbClr val="FFFFFF"/>
                  </a:solidFill>
                  <a:latin typeface="Amazon Ember"/>
                </a:endParaRPr>
              </a:p>
            </p:txBody>
          </p:sp>
          <p:sp>
            <p:nvSpPr>
              <p:cNvPr id="10" name="Freeform: Shape 126">
                <a:extLst>
                  <a:ext uri="{FF2B5EF4-FFF2-40B4-BE49-F238E27FC236}">
                    <a16:creationId xmlns:a16="http://schemas.microsoft.com/office/drawing/2014/main" id="{47C4B2F7-AF54-55B9-5375-8A2ED128AD25}"/>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rgbClr val="A166FF"/>
                </a:solidFill>
                <a:prstDash val="solid"/>
                <a:round/>
              </a:ln>
            </p:spPr>
            <p:txBody>
              <a:bodyPr rtlCol="0" anchor="ctr"/>
              <a:lstStyle/>
              <a:p>
                <a:pPr defTabSz="609576">
                  <a:defRPr/>
                </a:pPr>
                <a:endParaRPr lang="en-US" sz="2400" dirty="0">
                  <a:solidFill>
                    <a:srgbClr val="FFFFFF"/>
                  </a:solidFill>
                  <a:latin typeface="Amazon Ember"/>
                </a:endParaRPr>
              </a:p>
            </p:txBody>
          </p:sp>
        </p:grpSp>
      </p:grpSp>
      <p:sp>
        <p:nvSpPr>
          <p:cNvPr id="26" name="TextBox 25">
            <a:extLst>
              <a:ext uri="{FF2B5EF4-FFF2-40B4-BE49-F238E27FC236}">
                <a16:creationId xmlns:a16="http://schemas.microsoft.com/office/drawing/2014/main" id="{4F8886BA-6AEE-E6D7-A97A-B345008D7C90}"/>
              </a:ext>
            </a:extLst>
          </p:cNvPr>
          <p:cNvSpPr txBox="1"/>
          <p:nvPr/>
        </p:nvSpPr>
        <p:spPr>
          <a:xfrm>
            <a:off x="6653844" y="1939228"/>
            <a:ext cx="3901998" cy="1169551"/>
          </a:xfrm>
          <a:prstGeom prst="rect">
            <a:avLst/>
          </a:prstGeom>
          <a:noFill/>
        </p:spPr>
        <p:txBody>
          <a:bodyPr vert="horz" wrap="square" rtlCol="0">
            <a:spAutoFit/>
          </a:bodyPr>
          <a:lstStyle/>
          <a:p>
            <a:pPr>
              <a:spcAft>
                <a:spcPts val="2400"/>
              </a:spcAft>
              <a:buClr>
                <a:srgbClr val="7C59ED"/>
              </a:buClr>
            </a:pPr>
            <a:r>
              <a:rPr lang="en-US" sz="1400" dirty="0">
                <a:solidFill>
                  <a:srgbClr val="FFFFFF"/>
                </a:solidFill>
                <a:latin typeface="Amazon Ember"/>
                <a:hlinkClick r:id="rId4"/>
              </a:rPr>
              <a:t>Optimize your cloud infrastructure and security operations</a:t>
            </a:r>
            <a:r>
              <a:rPr lang="en-US" sz="1400" dirty="0">
                <a:solidFill>
                  <a:srgbClr val="FFFFFF"/>
                </a:solidFill>
                <a:latin typeface="Amazon Ember"/>
              </a:rPr>
              <a:t> through 24x7 proactive monitoring, incident management, automation, and execution of operational best practices.</a:t>
            </a:r>
          </a:p>
        </p:txBody>
      </p:sp>
      <p:sp>
        <p:nvSpPr>
          <p:cNvPr id="27" name="TextBox 26">
            <a:extLst>
              <a:ext uri="{FF2B5EF4-FFF2-40B4-BE49-F238E27FC236}">
                <a16:creationId xmlns:a16="http://schemas.microsoft.com/office/drawing/2014/main" id="{7299C0B5-F914-132C-5420-ED1D14889900}"/>
              </a:ext>
            </a:extLst>
          </p:cNvPr>
          <p:cNvSpPr txBox="1"/>
          <p:nvPr/>
        </p:nvSpPr>
        <p:spPr>
          <a:xfrm>
            <a:off x="7299695" y="1317650"/>
            <a:ext cx="3288950" cy="369332"/>
          </a:xfrm>
          <a:prstGeom prst="rect">
            <a:avLst/>
          </a:prstGeom>
          <a:noFill/>
        </p:spPr>
        <p:txBody>
          <a:bodyPr vert="horz" wrap="square" rtlCol="0">
            <a:spAutoFit/>
          </a:bodyPr>
          <a:lstStyle/>
          <a:p>
            <a:r>
              <a:rPr lang="en-US" dirty="0">
                <a:latin typeface="Amazon Ember" panose="02000000000000000000" pitchFamily="2" charset="0"/>
                <a:ea typeface="Amazon Ember" panose="02000000000000000000" pitchFamily="2" charset="0"/>
              </a:rPr>
              <a:t>AWS Managed Services (AMS)</a:t>
            </a:r>
          </a:p>
        </p:txBody>
      </p:sp>
      <p:sp>
        <p:nvSpPr>
          <p:cNvPr id="28" name="TextBox 27">
            <a:extLst>
              <a:ext uri="{FF2B5EF4-FFF2-40B4-BE49-F238E27FC236}">
                <a16:creationId xmlns:a16="http://schemas.microsoft.com/office/drawing/2014/main" id="{2F405B11-6DD0-B71D-1CE7-01EFEE87852A}"/>
              </a:ext>
            </a:extLst>
          </p:cNvPr>
          <p:cNvSpPr txBox="1"/>
          <p:nvPr/>
        </p:nvSpPr>
        <p:spPr>
          <a:xfrm>
            <a:off x="1785037" y="4663808"/>
            <a:ext cx="3871583" cy="954107"/>
          </a:xfrm>
          <a:prstGeom prst="rect">
            <a:avLst/>
          </a:prstGeom>
          <a:noFill/>
        </p:spPr>
        <p:txBody>
          <a:bodyPr vert="horz" wrap="square" rtlCol="0">
            <a:spAutoFit/>
          </a:bodyPr>
          <a:lstStyle/>
          <a:p>
            <a:pPr>
              <a:spcAft>
                <a:spcPts val="2400"/>
              </a:spcAft>
              <a:buClr>
                <a:srgbClr val="7C59ED"/>
              </a:buCl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 </a:t>
            </a:r>
            <a:r>
              <a:rPr lang="en-US" sz="1400" dirty="0">
                <a:latin typeface="Amazon Ember" panose="020B0603020204020204" pitchFamily="34" charset="0"/>
                <a:ea typeface="Amazon Ember" panose="020B0603020204020204" pitchFamily="34" charset="0"/>
                <a:cs typeface="Amazon Ember" panose="020B0603020204020204" pitchFamily="34" charset="0"/>
                <a:hlinkClick r:id="rId5"/>
              </a:rPr>
              <a:t>collection of cost optimization strategies</a:t>
            </a:r>
            <a:r>
              <a:rPr lang="en-US" sz="1400" dirty="0">
                <a:latin typeface="Amazon Ember" panose="020B0603020204020204" pitchFamily="34" charset="0"/>
                <a:ea typeface="Amazon Ember" panose="020B0603020204020204" pitchFamily="34" charset="0"/>
                <a:cs typeface="Amazon Ember" panose="020B0603020204020204" pitchFamily="34" charset="0"/>
              </a:rPr>
              <a:t> for Microsoft workloads running on AWS services and for t</a:t>
            </a:r>
            <a:r>
              <a:rPr lang="en-US" sz="14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racking cost optimization with </a:t>
            </a:r>
            <a:r>
              <a:rPr lang="en-US" sz="14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hlinkClick r:id="rId6"/>
              </a:rPr>
              <a:t>AWS tags</a:t>
            </a:r>
            <a:r>
              <a:rPr lang="en-US" sz="1400" kern="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endPar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28">
            <a:extLst>
              <a:ext uri="{FF2B5EF4-FFF2-40B4-BE49-F238E27FC236}">
                <a16:creationId xmlns:a16="http://schemas.microsoft.com/office/drawing/2014/main" id="{F87DDA47-CE6A-21D8-C466-FB9904D2C8E2}"/>
              </a:ext>
            </a:extLst>
          </p:cNvPr>
          <p:cNvSpPr txBox="1"/>
          <p:nvPr/>
        </p:nvSpPr>
        <p:spPr>
          <a:xfrm>
            <a:off x="2680973" y="3876262"/>
            <a:ext cx="2608986" cy="646331"/>
          </a:xfrm>
          <a:prstGeom prst="rect">
            <a:avLst/>
          </a:prstGeom>
          <a:noFill/>
        </p:spPr>
        <p:txBody>
          <a:bodyPr vert="horz" wrap="square" rtlCol="0">
            <a:spAutoFit/>
          </a:bodyPr>
          <a:lstStyle/>
          <a:p>
            <a:r>
              <a:rPr lang="en-US" dirty="0">
                <a:latin typeface="Amazon Ember" panose="02000000000000000000" pitchFamily="2" charset="0"/>
                <a:ea typeface="Amazon Ember" panose="02000000000000000000" pitchFamily="2" charset="0"/>
              </a:rPr>
              <a:t>Microsoft on AWS Cost Optimization (MACO)</a:t>
            </a:r>
          </a:p>
        </p:txBody>
      </p:sp>
      <p:sp>
        <p:nvSpPr>
          <p:cNvPr id="30" name="TextBox 29">
            <a:extLst>
              <a:ext uri="{FF2B5EF4-FFF2-40B4-BE49-F238E27FC236}">
                <a16:creationId xmlns:a16="http://schemas.microsoft.com/office/drawing/2014/main" id="{34F35BD1-8D06-7E98-0993-D5BD7D51FB77}"/>
              </a:ext>
            </a:extLst>
          </p:cNvPr>
          <p:cNvSpPr txBox="1"/>
          <p:nvPr/>
        </p:nvSpPr>
        <p:spPr>
          <a:xfrm>
            <a:off x="6646879" y="4639427"/>
            <a:ext cx="3908963" cy="954107"/>
          </a:xfrm>
          <a:prstGeom prst="rect">
            <a:avLst/>
          </a:prstGeom>
          <a:noFill/>
        </p:spPr>
        <p:txBody>
          <a:bodyPr vert="horz" wrap="square" rtlCol="0">
            <a:spAutoFit/>
          </a:bodyPr>
          <a:lstStyle/>
          <a:p>
            <a:pPr>
              <a:spcAft>
                <a:spcPts val="2400"/>
              </a:spcAft>
              <a:buClr>
                <a:srgbClr val="7C59ED"/>
              </a:buClr>
            </a:pPr>
            <a:r>
              <a:rPr lang="en-US" sz="1400" dirty="0">
                <a:solidFill>
                  <a:srgbClr val="FFFFFF"/>
                </a:solidFill>
                <a:latin typeface="Amazon Ember"/>
              </a:rPr>
              <a:t>Learn how we can make the transition to AWS as stress free as possible by creating innovative deals for customers through Data Center, Colo, IT and IPv4 Divestiture.</a:t>
            </a:r>
          </a:p>
        </p:txBody>
      </p:sp>
      <p:sp>
        <p:nvSpPr>
          <p:cNvPr id="31" name="TextBox 30">
            <a:extLst>
              <a:ext uri="{FF2B5EF4-FFF2-40B4-BE49-F238E27FC236}">
                <a16:creationId xmlns:a16="http://schemas.microsoft.com/office/drawing/2014/main" id="{E4DEC714-6ED1-EB2E-F0FF-65A3C9A85286}"/>
              </a:ext>
            </a:extLst>
          </p:cNvPr>
          <p:cNvSpPr txBox="1"/>
          <p:nvPr/>
        </p:nvSpPr>
        <p:spPr>
          <a:xfrm>
            <a:off x="7942346" y="4008475"/>
            <a:ext cx="2199369" cy="369332"/>
          </a:xfrm>
          <a:prstGeom prst="rect">
            <a:avLst/>
          </a:prstGeom>
          <a:noFill/>
        </p:spPr>
        <p:txBody>
          <a:bodyPr vert="horz" wrap="square" rtlCol="0">
            <a:spAutoFit/>
          </a:bodyPr>
          <a:lstStyle/>
          <a:p>
            <a:r>
              <a:rPr lang="en-US" dirty="0">
                <a:latin typeface="Amazon Ember" panose="02000000000000000000" pitchFamily="2" charset="0"/>
                <a:ea typeface="Amazon Ember" panose="02000000000000000000" pitchFamily="2" charset="0"/>
              </a:rPr>
              <a:t>Datacenter Divest</a:t>
            </a:r>
          </a:p>
        </p:txBody>
      </p:sp>
      <p:grpSp>
        <p:nvGrpSpPr>
          <p:cNvPr id="32" name="Group 31">
            <a:extLst>
              <a:ext uri="{FF2B5EF4-FFF2-40B4-BE49-F238E27FC236}">
                <a16:creationId xmlns:a16="http://schemas.microsoft.com/office/drawing/2014/main" id="{F1343FC8-B041-81DD-4188-B74C08268909}"/>
              </a:ext>
            </a:extLst>
          </p:cNvPr>
          <p:cNvGrpSpPr/>
          <p:nvPr/>
        </p:nvGrpSpPr>
        <p:grpSpPr>
          <a:xfrm>
            <a:off x="6782158" y="1262720"/>
            <a:ext cx="470966" cy="465358"/>
            <a:chOff x="1763253" y="5253036"/>
            <a:chExt cx="615392" cy="613861"/>
          </a:xfrm>
        </p:grpSpPr>
        <p:sp>
          <p:nvSpPr>
            <p:cNvPr id="33" name="Freeform: Shape 253">
              <a:extLst>
                <a:ext uri="{FF2B5EF4-FFF2-40B4-BE49-F238E27FC236}">
                  <a16:creationId xmlns:a16="http://schemas.microsoft.com/office/drawing/2014/main" id="{AB48AD55-BE9B-7C33-A9A8-CCC2F7D50541}"/>
                </a:ext>
              </a:extLst>
            </p:cNvPr>
            <p:cNvSpPr/>
            <p:nvPr/>
          </p:nvSpPr>
          <p:spPr>
            <a:xfrm>
              <a:off x="1898585" y="5253036"/>
              <a:ext cx="480060" cy="480060"/>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34" name="Freeform: Shape 254">
              <a:extLst>
                <a:ext uri="{FF2B5EF4-FFF2-40B4-BE49-F238E27FC236}">
                  <a16:creationId xmlns:a16="http://schemas.microsoft.com/office/drawing/2014/main" id="{82BBEBB9-151F-CA64-0C00-D5EF9B2C15FA}"/>
                </a:ext>
              </a:extLst>
            </p:cNvPr>
            <p:cNvSpPr/>
            <p:nvPr/>
          </p:nvSpPr>
          <p:spPr>
            <a:xfrm>
              <a:off x="1863838" y="5615895"/>
              <a:ext cx="150876" cy="150876"/>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35" name="Freeform: Shape 255">
              <a:extLst>
                <a:ext uri="{FF2B5EF4-FFF2-40B4-BE49-F238E27FC236}">
                  <a16:creationId xmlns:a16="http://schemas.microsoft.com/office/drawing/2014/main" id="{B0F6A689-E4E2-93FF-C862-659277924BB6}"/>
                </a:ext>
              </a:extLst>
            </p:cNvPr>
            <p:cNvSpPr/>
            <p:nvPr/>
          </p:nvSpPr>
          <p:spPr>
            <a:xfrm>
              <a:off x="1763253" y="5412397"/>
              <a:ext cx="251459" cy="150876"/>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36" name="Freeform: Shape 256">
              <a:extLst>
                <a:ext uri="{FF2B5EF4-FFF2-40B4-BE49-F238E27FC236}">
                  <a16:creationId xmlns:a16="http://schemas.microsoft.com/office/drawing/2014/main" id="{0B92AAF6-021B-E7DC-FA55-CF270401BE7E}"/>
                </a:ext>
              </a:extLst>
            </p:cNvPr>
            <p:cNvSpPr/>
            <p:nvPr/>
          </p:nvSpPr>
          <p:spPr>
            <a:xfrm>
              <a:off x="2070035" y="5615438"/>
              <a:ext cx="150876" cy="251459"/>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37" name="Freeform: Shape 257">
              <a:extLst>
                <a:ext uri="{FF2B5EF4-FFF2-40B4-BE49-F238E27FC236}">
                  <a16:creationId xmlns:a16="http://schemas.microsoft.com/office/drawing/2014/main" id="{F4C252E8-61D7-02AE-1926-E343C9245A9C}"/>
                </a:ext>
              </a:extLst>
            </p:cNvPr>
            <p:cNvSpPr/>
            <p:nvPr/>
          </p:nvSpPr>
          <p:spPr>
            <a:xfrm>
              <a:off x="1771027" y="5680360"/>
              <a:ext cx="105156" cy="10515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2"/>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38" name="Freeform: Shape 258">
              <a:extLst>
                <a:ext uri="{FF2B5EF4-FFF2-40B4-BE49-F238E27FC236}">
                  <a16:creationId xmlns:a16="http://schemas.microsoft.com/office/drawing/2014/main" id="{8BCE4D02-AAD3-041B-57C0-EA5AF5E869B2}"/>
                </a:ext>
              </a:extLst>
            </p:cNvPr>
            <p:cNvSpPr/>
            <p:nvPr/>
          </p:nvSpPr>
          <p:spPr>
            <a:xfrm>
              <a:off x="1851493" y="5760828"/>
              <a:ext cx="105156" cy="10515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accent2"/>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39" name="Freeform: Shape 259">
              <a:extLst>
                <a:ext uri="{FF2B5EF4-FFF2-40B4-BE49-F238E27FC236}">
                  <a16:creationId xmlns:a16="http://schemas.microsoft.com/office/drawing/2014/main" id="{D9E45CAC-C03E-446A-45AD-227C6E46CAAD}"/>
                </a:ext>
              </a:extLst>
            </p:cNvPr>
            <p:cNvSpPr/>
            <p:nvPr/>
          </p:nvSpPr>
          <p:spPr>
            <a:xfrm>
              <a:off x="1771027" y="5736139"/>
              <a:ext cx="128015" cy="128015"/>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accent2"/>
              </a:solidFill>
              <a:prstDash val="solid"/>
              <a:round/>
            </a:ln>
          </p:spPr>
          <p:txBody>
            <a:bodyPr rtlCol="0" anchor="ctr"/>
            <a:lstStyle/>
            <a:p>
              <a:pPr defTabSz="914307">
                <a:defRPr/>
              </a:pPr>
              <a:endParaRPr lang="en-US" sz="1765" dirty="0">
                <a:solidFill>
                  <a:srgbClr val="FFFFFF"/>
                </a:solidFill>
                <a:latin typeface="Amazon Ember"/>
              </a:endParaRPr>
            </a:p>
          </p:txBody>
        </p:sp>
        <p:sp>
          <p:nvSpPr>
            <p:cNvPr id="40" name="Freeform: Shape 260">
              <a:extLst>
                <a:ext uri="{FF2B5EF4-FFF2-40B4-BE49-F238E27FC236}">
                  <a16:creationId xmlns:a16="http://schemas.microsoft.com/office/drawing/2014/main" id="{E74B1241-1899-6917-BA62-4160706ABE71}"/>
                </a:ext>
              </a:extLst>
            </p:cNvPr>
            <p:cNvSpPr/>
            <p:nvPr/>
          </p:nvSpPr>
          <p:spPr>
            <a:xfrm>
              <a:off x="2125700" y="5324088"/>
              <a:ext cx="182880" cy="182880"/>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accent2"/>
              </a:solidFill>
              <a:prstDash val="solid"/>
              <a:round/>
            </a:ln>
          </p:spPr>
          <p:txBody>
            <a:bodyPr rtlCol="0" anchor="ctr"/>
            <a:lstStyle/>
            <a:p>
              <a:pPr defTabSz="914307">
                <a:defRPr/>
              </a:pPr>
              <a:endParaRPr lang="en-US" sz="1765" dirty="0">
                <a:solidFill>
                  <a:srgbClr val="FFFFFF"/>
                </a:solidFill>
                <a:latin typeface="Amazon Ember"/>
              </a:endParaRPr>
            </a:p>
          </p:txBody>
        </p:sp>
      </p:grpSp>
      <p:grpSp>
        <p:nvGrpSpPr>
          <p:cNvPr id="41" name="Group 40">
            <a:extLst>
              <a:ext uri="{FF2B5EF4-FFF2-40B4-BE49-F238E27FC236}">
                <a16:creationId xmlns:a16="http://schemas.microsoft.com/office/drawing/2014/main" id="{FA326F5E-48AC-514C-CEED-7645FCE317FC}"/>
              </a:ext>
            </a:extLst>
          </p:cNvPr>
          <p:cNvGrpSpPr/>
          <p:nvPr/>
        </p:nvGrpSpPr>
        <p:grpSpPr>
          <a:xfrm>
            <a:off x="7093639" y="3856042"/>
            <a:ext cx="786717" cy="606384"/>
            <a:chOff x="13914391" y="3271480"/>
            <a:chExt cx="462784" cy="356616"/>
          </a:xfrm>
        </p:grpSpPr>
        <p:grpSp>
          <p:nvGrpSpPr>
            <p:cNvPr id="42" name="Group 41">
              <a:extLst>
                <a:ext uri="{FF2B5EF4-FFF2-40B4-BE49-F238E27FC236}">
                  <a16:creationId xmlns:a16="http://schemas.microsoft.com/office/drawing/2014/main" id="{A3BC70B3-7114-8AEE-D769-C204574E3462}"/>
                </a:ext>
              </a:extLst>
            </p:cNvPr>
            <p:cNvGrpSpPr/>
            <p:nvPr/>
          </p:nvGrpSpPr>
          <p:grpSpPr>
            <a:xfrm>
              <a:off x="13914391" y="3271480"/>
              <a:ext cx="334784" cy="292114"/>
              <a:chOff x="8648967" y="2983833"/>
              <a:chExt cx="1285975" cy="1122070"/>
            </a:xfrm>
          </p:grpSpPr>
          <p:sp>
            <p:nvSpPr>
              <p:cNvPr id="70" name="Freeform: Shape 1327">
                <a:extLst>
                  <a:ext uri="{FF2B5EF4-FFF2-40B4-BE49-F238E27FC236}">
                    <a16:creationId xmlns:a16="http://schemas.microsoft.com/office/drawing/2014/main" id="{4E2B233A-B4C4-CE37-0D2B-BE00B2A02779}"/>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1" name="Freeform: Shape 1328">
                <a:extLst>
                  <a:ext uri="{FF2B5EF4-FFF2-40B4-BE49-F238E27FC236}">
                    <a16:creationId xmlns:a16="http://schemas.microsoft.com/office/drawing/2014/main" id="{31202870-4638-A188-A0A8-30C8CCD816E3}"/>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2" name="Freeform: Shape 1329">
                <a:extLst>
                  <a:ext uri="{FF2B5EF4-FFF2-40B4-BE49-F238E27FC236}">
                    <a16:creationId xmlns:a16="http://schemas.microsoft.com/office/drawing/2014/main" id="{9DAAE98C-59E7-F08D-B587-DE6D2B2843C0}"/>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3" name="Freeform: Shape 1330">
                <a:extLst>
                  <a:ext uri="{FF2B5EF4-FFF2-40B4-BE49-F238E27FC236}">
                    <a16:creationId xmlns:a16="http://schemas.microsoft.com/office/drawing/2014/main" id="{D4C15483-D2B3-BAA9-1793-CAABFE17FD04}"/>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4" name="Freeform: Shape 1331">
                <a:extLst>
                  <a:ext uri="{FF2B5EF4-FFF2-40B4-BE49-F238E27FC236}">
                    <a16:creationId xmlns:a16="http://schemas.microsoft.com/office/drawing/2014/main" id="{89136EF9-55A9-A2A3-C7FC-3F1F8912BABC}"/>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5" name="Freeform: Shape 1332">
                <a:extLst>
                  <a:ext uri="{FF2B5EF4-FFF2-40B4-BE49-F238E27FC236}">
                    <a16:creationId xmlns:a16="http://schemas.microsoft.com/office/drawing/2014/main" id="{7B0B04BB-0298-C6BE-4E28-3E1321F04540}"/>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6" name="Freeform: Shape 1333">
                <a:extLst>
                  <a:ext uri="{FF2B5EF4-FFF2-40B4-BE49-F238E27FC236}">
                    <a16:creationId xmlns:a16="http://schemas.microsoft.com/office/drawing/2014/main" id="{8FAA80E0-D562-EF96-3BE0-E0792B082F13}"/>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7" name="Freeform: Shape 1334">
                <a:extLst>
                  <a:ext uri="{FF2B5EF4-FFF2-40B4-BE49-F238E27FC236}">
                    <a16:creationId xmlns:a16="http://schemas.microsoft.com/office/drawing/2014/main" id="{A446F5E6-B6BC-10FE-ACD5-436FABAE356C}"/>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8" name="Freeform: Shape 1335">
                <a:extLst>
                  <a:ext uri="{FF2B5EF4-FFF2-40B4-BE49-F238E27FC236}">
                    <a16:creationId xmlns:a16="http://schemas.microsoft.com/office/drawing/2014/main" id="{76C7284A-E309-1421-E52E-8FBD4F6D4C9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79" name="Freeform: Shape 1336">
                <a:extLst>
                  <a:ext uri="{FF2B5EF4-FFF2-40B4-BE49-F238E27FC236}">
                    <a16:creationId xmlns:a16="http://schemas.microsoft.com/office/drawing/2014/main" id="{401F2987-9454-017B-F019-232D6B81417D}"/>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80" name="Freeform: Shape 1337">
                <a:extLst>
                  <a:ext uri="{FF2B5EF4-FFF2-40B4-BE49-F238E27FC236}">
                    <a16:creationId xmlns:a16="http://schemas.microsoft.com/office/drawing/2014/main" id="{92293DA1-2B5D-20B1-B7A7-372680E49253}"/>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81" name="Freeform: Shape 1338">
                <a:extLst>
                  <a:ext uri="{FF2B5EF4-FFF2-40B4-BE49-F238E27FC236}">
                    <a16:creationId xmlns:a16="http://schemas.microsoft.com/office/drawing/2014/main" id="{4CB29CA0-74A0-159D-4601-474D0F3F6416}"/>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grpSp>
        <p:grpSp>
          <p:nvGrpSpPr>
            <p:cNvPr id="43" name="Group 42">
              <a:extLst>
                <a:ext uri="{FF2B5EF4-FFF2-40B4-BE49-F238E27FC236}">
                  <a16:creationId xmlns:a16="http://schemas.microsoft.com/office/drawing/2014/main" id="{8D5A428C-0683-6C9D-3A51-48403C891A2C}"/>
                </a:ext>
              </a:extLst>
            </p:cNvPr>
            <p:cNvGrpSpPr/>
            <p:nvPr/>
          </p:nvGrpSpPr>
          <p:grpSpPr>
            <a:xfrm>
              <a:off x="14043618" y="3396602"/>
              <a:ext cx="167758" cy="108313"/>
              <a:chOff x="9145357" y="3464451"/>
              <a:chExt cx="644395" cy="416052"/>
            </a:xfrm>
          </p:grpSpPr>
          <p:sp>
            <p:nvSpPr>
              <p:cNvPr id="51" name="Freeform: Shape 1308">
                <a:extLst>
                  <a:ext uri="{FF2B5EF4-FFF2-40B4-BE49-F238E27FC236}">
                    <a16:creationId xmlns:a16="http://schemas.microsoft.com/office/drawing/2014/main" id="{67376B63-1AD4-337B-1059-3FB9E538765F}"/>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52" name="Freeform: Shape 1309">
                <a:extLst>
                  <a:ext uri="{FF2B5EF4-FFF2-40B4-BE49-F238E27FC236}">
                    <a16:creationId xmlns:a16="http://schemas.microsoft.com/office/drawing/2014/main" id="{11B7FA4B-B1DC-114B-48BC-3FB5A7A81E63}"/>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53" name="Freeform: Shape 1310">
                <a:extLst>
                  <a:ext uri="{FF2B5EF4-FFF2-40B4-BE49-F238E27FC236}">
                    <a16:creationId xmlns:a16="http://schemas.microsoft.com/office/drawing/2014/main" id="{9C176561-F983-1C3C-61AC-FE2D1134C399}"/>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54" name="Freeform: Shape 1311">
                <a:extLst>
                  <a:ext uri="{FF2B5EF4-FFF2-40B4-BE49-F238E27FC236}">
                    <a16:creationId xmlns:a16="http://schemas.microsoft.com/office/drawing/2014/main" id="{A271A6F0-0B14-D260-C6CB-9933BE5B2B7D}"/>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55" name="Freeform: Shape 1312">
                <a:extLst>
                  <a:ext uri="{FF2B5EF4-FFF2-40B4-BE49-F238E27FC236}">
                    <a16:creationId xmlns:a16="http://schemas.microsoft.com/office/drawing/2014/main" id="{3A6A256B-FD44-D35E-195B-B2EFEB02A903}"/>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56" name="Freeform: Shape 1313">
                <a:extLst>
                  <a:ext uri="{FF2B5EF4-FFF2-40B4-BE49-F238E27FC236}">
                    <a16:creationId xmlns:a16="http://schemas.microsoft.com/office/drawing/2014/main" id="{8190233E-C90D-CB01-E827-DDA30442A1DE}"/>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57" name="Freeform: Shape 1314">
                <a:extLst>
                  <a:ext uri="{FF2B5EF4-FFF2-40B4-BE49-F238E27FC236}">
                    <a16:creationId xmlns:a16="http://schemas.microsoft.com/office/drawing/2014/main" id="{1805E595-5E9E-D13B-C0A2-2AFDB8FB567C}"/>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58" name="Freeform: Shape 1315">
                <a:extLst>
                  <a:ext uri="{FF2B5EF4-FFF2-40B4-BE49-F238E27FC236}">
                    <a16:creationId xmlns:a16="http://schemas.microsoft.com/office/drawing/2014/main" id="{B7830A7B-3426-52F3-29DE-3E532407C325}"/>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59" name="Freeform: Shape 1316">
                <a:extLst>
                  <a:ext uri="{FF2B5EF4-FFF2-40B4-BE49-F238E27FC236}">
                    <a16:creationId xmlns:a16="http://schemas.microsoft.com/office/drawing/2014/main" id="{144B5949-A4B7-7A7A-76C6-EBC4CABF56A2}"/>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0" name="Freeform: Shape 1317">
                <a:extLst>
                  <a:ext uri="{FF2B5EF4-FFF2-40B4-BE49-F238E27FC236}">
                    <a16:creationId xmlns:a16="http://schemas.microsoft.com/office/drawing/2014/main" id="{2D6BAD07-83BB-4A3C-6567-07ADEBD42405}"/>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1" name="Freeform: Shape 1318">
                <a:extLst>
                  <a:ext uri="{FF2B5EF4-FFF2-40B4-BE49-F238E27FC236}">
                    <a16:creationId xmlns:a16="http://schemas.microsoft.com/office/drawing/2014/main" id="{6EB58840-4295-B00D-C080-78204BA22486}"/>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2" name="Freeform: Shape 1319">
                <a:extLst>
                  <a:ext uri="{FF2B5EF4-FFF2-40B4-BE49-F238E27FC236}">
                    <a16:creationId xmlns:a16="http://schemas.microsoft.com/office/drawing/2014/main" id="{3F7F1EBA-6CDE-67B9-3C35-CB25BF68D805}"/>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3" name="Freeform: Shape 1320">
                <a:extLst>
                  <a:ext uri="{FF2B5EF4-FFF2-40B4-BE49-F238E27FC236}">
                    <a16:creationId xmlns:a16="http://schemas.microsoft.com/office/drawing/2014/main" id="{9A2279DC-2AF4-2B44-7DF4-80E7097E0D56}"/>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4" name="Freeform: Shape 1321">
                <a:extLst>
                  <a:ext uri="{FF2B5EF4-FFF2-40B4-BE49-F238E27FC236}">
                    <a16:creationId xmlns:a16="http://schemas.microsoft.com/office/drawing/2014/main" id="{1FEB9F1B-1B47-7F20-F77B-DE39D2A9AB0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5" name="Freeform: Shape 1322">
                <a:extLst>
                  <a:ext uri="{FF2B5EF4-FFF2-40B4-BE49-F238E27FC236}">
                    <a16:creationId xmlns:a16="http://schemas.microsoft.com/office/drawing/2014/main" id="{4EF85648-F490-DD09-D46D-9A091981D397}"/>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6" name="Freeform: Shape 1323">
                <a:extLst>
                  <a:ext uri="{FF2B5EF4-FFF2-40B4-BE49-F238E27FC236}">
                    <a16:creationId xmlns:a16="http://schemas.microsoft.com/office/drawing/2014/main" id="{AAB930F7-07CA-EA1E-09F6-BD29B7AC70DF}"/>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7" name="Freeform: Shape 1324">
                <a:extLst>
                  <a:ext uri="{FF2B5EF4-FFF2-40B4-BE49-F238E27FC236}">
                    <a16:creationId xmlns:a16="http://schemas.microsoft.com/office/drawing/2014/main" id="{1D413636-61B4-EE0D-257C-ACCC6AEAC17C}"/>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8" name="Freeform: Shape 1325">
                <a:extLst>
                  <a:ext uri="{FF2B5EF4-FFF2-40B4-BE49-F238E27FC236}">
                    <a16:creationId xmlns:a16="http://schemas.microsoft.com/office/drawing/2014/main" id="{5D6F1879-7361-6D63-B478-373719C04B36}"/>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sp>
            <p:nvSpPr>
              <p:cNvPr id="69" name="Freeform: Shape 1326">
                <a:extLst>
                  <a:ext uri="{FF2B5EF4-FFF2-40B4-BE49-F238E27FC236}">
                    <a16:creationId xmlns:a16="http://schemas.microsoft.com/office/drawing/2014/main" id="{CF972F69-A99B-F23D-6031-D41A6C865749}"/>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endParaRPr>
              </a:p>
            </p:txBody>
          </p:sp>
        </p:grpSp>
        <p:grpSp>
          <p:nvGrpSpPr>
            <p:cNvPr id="44" name="Group 43">
              <a:extLst>
                <a:ext uri="{FF2B5EF4-FFF2-40B4-BE49-F238E27FC236}">
                  <a16:creationId xmlns:a16="http://schemas.microsoft.com/office/drawing/2014/main" id="{C738E308-D11E-7D19-67F2-0B5AACBDC551}"/>
                </a:ext>
              </a:extLst>
            </p:cNvPr>
            <p:cNvGrpSpPr/>
            <p:nvPr/>
          </p:nvGrpSpPr>
          <p:grpSpPr>
            <a:xfrm>
              <a:off x="14184160" y="3439575"/>
              <a:ext cx="193015" cy="188521"/>
              <a:chOff x="8848997" y="6359275"/>
              <a:chExt cx="785468" cy="767180"/>
            </a:xfrm>
          </p:grpSpPr>
          <p:sp>
            <p:nvSpPr>
              <p:cNvPr id="45" name="Freeform: Shape 1302">
                <a:extLst>
                  <a:ext uri="{FF2B5EF4-FFF2-40B4-BE49-F238E27FC236}">
                    <a16:creationId xmlns:a16="http://schemas.microsoft.com/office/drawing/2014/main" id="{2336CCCA-616B-14B5-D7A5-315FE1D806FB}"/>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chemeClr val="accent2"/>
                </a:solidFill>
                <a:prstDash val="solid"/>
                <a:round/>
              </a:ln>
            </p:spPr>
            <p:txBody>
              <a:bodyPr rtlCol="0" anchor="ctr"/>
              <a:lstStyle/>
              <a:p>
                <a:pPr defTabSz="609562">
                  <a:defRPr/>
                </a:pPr>
                <a:endParaRPr lang="en-US" sz="1500" dirty="0">
                  <a:solidFill>
                    <a:srgbClr val="FFFFFF"/>
                  </a:solidFill>
                </a:endParaRPr>
              </a:p>
            </p:txBody>
          </p:sp>
          <p:sp>
            <p:nvSpPr>
              <p:cNvPr id="46" name="Freeform: Shape 1303">
                <a:extLst>
                  <a:ext uri="{FF2B5EF4-FFF2-40B4-BE49-F238E27FC236}">
                    <a16:creationId xmlns:a16="http://schemas.microsoft.com/office/drawing/2014/main" id="{DB9BC853-D385-5F2C-9C19-33C9A446FF43}"/>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chemeClr val="accent2"/>
                </a:solidFill>
                <a:prstDash val="solid"/>
                <a:round/>
              </a:ln>
            </p:spPr>
            <p:txBody>
              <a:bodyPr rtlCol="0" anchor="ctr"/>
              <a:lstStyle/>
              <a:p>
                <a:pPr defTabSz="609562">
                  <a:defRPr/>
                </a:pPr>
                <a:endParaRPr lang="en-US" sz="1500" dirty="0">
                  <a:solidFill>
                    <a:srgbClr val="FFFFFF"/>
                  </a:solidFill>
                </a:endParaRPr>
              </a:p>
            </p:txBody>
          </p:sp>
          <p:sp>
            <p:nvSpPr>
              <p:cNvPr id="47" name="Freeform: Shape 1304">
                <a:extLst>
                  <a:ext uri="{FF2B5EF4-FFF2-40B4-BE49-F238E27FC236}">
                    <a16:creationId xmlns:a16="http://schemas.microsoft.com/office/drawing/2014/main" id="{13558B4E-3719-1310-144B-770028790991}"/>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chemeClr val="accent2"/>
                </a:solidFill>
                <a:prstDash val="solid"/>
                <a:round/>
              </a:ln>
            </p:spPr>
            <p:txBody>
              <a:bodyPr rtlCol="0" anchor="ctr"/>
              <a:lstStyle/>
              <a:p>
                <a:pPr defTabSz="609562">
                  <a:defRPr/>
                </a:pPr>
                <a:endParaRPr lang="en-US" sz="1500" dirty="0">
                  <a:solidFill>
                    <a:srgbClr val="FFFFFF"/>
                  </a:solidFill>
                </a:endParaRPr>
              </a:p>
            </p:txBody>
          </p:sp>
          <p:sp>
            <p:nvSpPr>
              <p:cNvPr id="48" name="Freeform: Shape 1305">
                <a:extLst>
                  <a:ext uri="{FF2B5EF4-FFF2-40B4-BE49-F238E27FC236}">
                    <a16:creationId xmlns:a16="http://schemas.microsoft.com/office/drawing/2014/main" id="{F9952AD1-1644-ADC1-33ED-32E0904323C4}"/>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chemeClr val="accent2"/>
                </a:solidFill>
                <a:prstDash val="solid"/>
                <a:round/>
              </a:ln>
            </p:spPr>
            <p:txBody>
              <a:bodyPr rtlCol="0" anchor="ctr"/>
              <a:lstStyle/>
              <a:p>
                <a:pPr defTabSz="609562">
                  <a:defRPr/>
                </a:pPr>
                <a:endParaRPr lang="en-US" sz="1500" dirty="0">
                  <a:solidFill>
                    <a:srgbClr val="FFFFFF"/>
                  </a:solidFill>
                </a:endParaRPr>
              </a:p>
            </p:txBody>
          </p:sp>
          <p:sp>
            <p:nvSpPr>
              <p:cNvPr id="49" name="Freeform: Shape 1306">
                <a:extLst>
                  <a:ext uri="{FF2B5EF4-FFF2-40B4-BE49-F238E27FC236}">
                    <a16:creationId xmlns:a16="http://schemas.microsoft.com/office/drawing/2014/main" id="{420BCF50-59A0-96A0-D236-EA093A332338}"/>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50" name="Freeform: Shape 1307">
                <a:extLst>
                  <a:ext uri="{FF2B5EF4-FFF2-40B4-BE49-F238E27FC236}">
                    <a16:creationId xmlns:a16="http://schemas.microsoft.com/office/drawing/2014/main" id="{3C38BD20-9CA4-7645-DA49-9ED0934EC896}"/>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grpSp>
      </p:grpSp>
      <p:grpSp>
        <p:nvGrpSpPr>
          <p:cNvPr id="82" name="Group 81">
            <a:extLst>
              <a:ext uri="{FF2B5EF4-FFF2-40B4-BE49-F238E27FC236}">
                <a16:creationId xmlns:a16="http://schemas.microsoft.com/office/drawing/2014/main" id="{2135EF0F-453C-36FD-B265-3E08DA460662}"/>
              </a:ext>
            </a:extLst>
          </p:cNvPr>
          <p:cNvGrpSpPr/>
          <p:nvPr/>
        </p:nvGrpSpPr>
        <p:grpSpPr>
          <a:xfrm rot="10800000">
            <a:off x="2006059" y="3879997"/>
            <a:ext cx="551454" cy="565589"/>
            <a:chOff x="3419883" y="2583276"/>
            <a:chExt cx="1947326" cy="1947326"/>
          </a:xfrm>
        </p:grpSpPr>
        <p:grpSp>
          <p:nvGrpSpPr>
            <p:cNvPr id="83" name="Group 82">
              <a:extLst>
                <a:ext uri="{FF2B5EF4-FFF2-40B4-BE49-F238E27FC236}">
                  <a16:creationId xmlns:a16="http://schemas.microsoft.com/office/drawing/2014/main" id="{3628D16A-5C68-C55D-DF19-17BC8B57AF72}"/>
                </a:ext>
              </a:extLst>
            </p:cNvPr>
            <p:cNvGrpSpPr/>
            <p:nvPr/>
          </p:nvGrpSpPr>
          <p:grpSpPr>
            <a:xfrm>
              <a:off x="3622525" y="2780115"/>
              <a:ext cx="1542043" cy="1542042"/>
              <a:chOff x="1015529" y="3541485"/>
              <a:chExt cx="1342748" cy="1342748"/>
            </a:xfrm>
          </p:grpSpPr>
          <p:grpSp>
            <p:nvGrpSpPr>
              <p:cNvPr id="87" name="Group 86">
                <a:extLst>
                  <a:ext uri="{FF2B5EF4-FFF2-40B4-BE49-F238E27FC236}">
                    <a16:creationId xmlns:a16="http://schemas.microsoft.com/office/drawing/2014/main" id="{2DBF2EFD-EDFF-A24F-2AA4-0B56B7E4F4A0}"/>
                  </a:ext>
                </a:extLst>
              </p:cNvPr>
              <p:cNvGrpSpPr/>
              <p:nvPr/>
            </p:nvGrpSpPr>
            <p:grpSpPr>
              <a:xfrm>
                <a:off x="1305650" y="3803775"/>
                <a:ext cx="762507" cy="818168"/>
                <a:chOff x="6726960" y="2207128"/>
                <a:chExt cx="779697" cy="836613"/>
              </a:xfrm>
            </p:grpSpPr>
            <p:sp>
              <p:nvSpPr>
                <p:cNvPr id="89" name="Freeform 9">
                  <a:extLst>
                    <a:ext uri="{FF2B5EF4-FFF2-40B4-BE49-F238E27FC236}">
                      <a16:creationId xmlns:a16="http://schemas.microsoft.com/office/drawing/2014/main" id="{61ADA339-40C2-4B53-9EDA-C65FC04DCA4A}"/>
                    </a:ext>
                  </a:extLst>
                </p:cNvPr>
                <p:cNvSpPr>
                  <a:spLocks/>
                </p:cNvSpPr>
                <p:nvPr/>
              </p:nvSpPr>
              <p:spPr bwMode="auto">
                <a:xfrm>
                  <a:off x="6726960" y="2207128"/>
                  <a:ext cx="644525" cy="836613"/>
                </a:xfrm>
                <a:custGeom>
                  <a:avLst/>
                  <a:gdLst>
                    <a:gd name="T0" fmla="*/ 143 w 193"/>
                    <a:gd name="T1" fmla="*/ 20 h 250"/>
                    <a:gd name="T2" fmla="*/ 143 w 193"/>
                    <a:gd name="T3" fmla="*/ 56 h 250"/>
                    <a:gd name="T4" fmla="*/ 61 w 193"/>
                    <a:gd name="T5" fmla="*/ 87 h 250"/>
                    <a:gd name="T6" fmla="*/ 156 w 193"/>
                    <a:gd name="T7" fmla="*/ 116 h 250"/>
                    <a:gd name="T8" fmla="*/ 178 w 193"/>
                    <a:gd name="T9" fmla="*/ 189 h 250"/>
                    <a:gd name="T10" fmla="*/ 146 w 193"/>
                    <a:gd name="T11" fmla="*/ 216 h 250"/>
                    <a:gd name="T12" fmla="*/ 153 w 193"/>
                    <a:gd name="T13" fmla="*/ 240 h 250"/>
                    <a:gd name="T14" fmla="*/ 117 w 193"/>
                    <a:gd name="T15" fmla="*/ 250 h 250"/>
                    <a:gd name="T16" fmla="*/ 109 w 193"/>
                    <a:gd name="T17" fmla="*/ 225 h 250"/>
                    <a:gd name="T18" fmla="*/ 56 w 193"/>
                    <a:gd name="T19" fmla="*/ 223 h 250"/>
                    <a:gd name="T20" fmla="*/ 63 w 193"/>
                    <a:gd name="T21" fmla="*/ 187 h 250"/>
                    <a:gd name="T22" fmla="*/ 149 w 193"/>
                    <a:gd name="T23" fmla="*/ 162 h 250"/>
                    <a:gd name="T24" fmla="*/ 34 w 193"/>
                    <a:gd name="T25" fmla="*/ 113 h 250"/>
                    <a:gd name="T26" fmla="*/ 63 w 193"/>
                    <a:gd name="T27" fmla="*/ 34 h 250"/>
                    <a:gd name="T28" fmla="*/ 56 w 193"/>
                    <a:gd name="T29" fmla="*/ 10 h 250"/>
                    <a:gd name="T30" fmla="*/ 92 w 193"/>
                    <a:gd name="T31" fmla="*/ 0 h 250"/>
                    <a:gd name="T32" fmla="*/ 100 w 193"/>
                    <a:gd name="T33" fmla="*/ 24 h 250"/>
                    <a:gd name="T34" fmla="*/ 143 w 193"/>
                    <a:gd name="T35"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250">
                      <a:moveTo>
                        <a:pt x="143" y="20"/>
                      </a:moveTo>
                      <a:cubicBezTo>
                        <a:pt x="143" y="56"/>
                        <a:pt x="143" y="56"/>
                        <a:pt x="143" y="56"/>
                      </a:cubicBezTo>
                      <a:cubicBezTo>
                        <a:pt x="143" y="56"/>
                        <a:pt x="62" y="56"/>
                        <a:pt x="61" y="87"/>
                      </a:cubicBezTo>
                      <a:cubicBezTo>
                        <a:pt x="59" y="119"/>
                        <a:pt x="118" y="94"/>
                        <a:pt x="156" y="116"/>
                      </a:cubicBezTo>
                      <a:cubicBezTo>
                        <a:pt x="193" y="139"/>
                        <a:pt x="192" y="170"/>
                        <a:pt x="178" y="189"/>
                      </a:cubicBezTo>
                      <a:cubicBezTo>
                        <a:pt x="163" y="209"/>
                        <a:pt x="146" y="216"/>
                        <a:pt x="146" y="216"/>
                      </a:cubicBezTo>
                      <a:cubicBezTo>
                        <a:pt x="153" y="240"/>
                        <a:pt x="153" y="240"/>
                        <a:pt x="153" y="240"/>
                      </a:cubicBezTo>
                      <a:cubicBezTo>
                        <a:pt x="117" y="250"/>
                        <a:pt x="117" y="250"/>
                        <a:pt x="117" y="250"/>
                      </a:cubicBezTo>
                      <a:cubicBezTo>
                        <a:pt x="109" y="225"/>
                        <a:pt x="109" y="225"/>
                        <a:pt x="109" y="225"/>
                      </a:cubicBezTo>
                      <a:cubicBezTo>
                        <a:pt x="109" y="225"/>
                        <a:pt x="76" y="229"/>
                        <a:pt x="56" y="223"/>
                      </a:cubicBezTo>
                      <a:cubicBezTo>
                        <a:pt x="63" y="187"/>
                        <a:pt x="63" y="187"/>
                        <a:pt x="63" y="187"/>
                      </a:cubicBezTo>
                      <a:cubicBezTo>
                        <a:pt x="63" y="187"/>
                        <a:pt x="146" y="201"/>
                        <a:pt x="149" y="162"/>
                      </a:cubicBezTo>
                      <a:cubicBezTo>
                        <a:pt x="145" y="125"/>
                        <a:pt x="66" y="160"/>
                        <a:pt x="34" y="113"/>
                      </a:cubicBezTo>
                      <a:cubicBezTo>
                        <a:pt x="34" y="113"/>
                        <a:pt x="0" y="72"/>
                        <a:pt x="63" y="34"/>
                      </a:cubicBezTo>
                      <a:cubicBezTo>
                        <a:pt x="56" y="10"/>
                        <a:pt x="56" y="10"/>
                        <a:pt x="56" y="10"/>
                      </a:cubicBezTo>
                      <a:cubicBezTo>
                        <a:pt x="92" y="0"/>
                        <a:pt x="92" y="0"/>
                        <a:pt x="92" y="0"/>
                      </a:cubicBezTo>
                      <a:cubicBezTo>
                        <a:pt x="100" y="24"/>
                        <a:pt x="100" y="24"/>
                        <a:pt x="100" y="24"/>
                      </a:cubicBezTo>
                      <a:cubicBezTo>
                        <a:pt x="100" y="24"/>
                        <a:pt x="119" y="19"/>
                        <a:pt x="143" y="2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grpSp>
              <p:nvGrpSpPr>
                <p:cNvPr id="90" name="Group 89">
                  <a:extLst>
                    <a:ext uri="{FF2B5EF4-FFF2-40B4-BE49-F238E27FC236}">
                      <a16:creationId xmlns:a16="http://schemas.microsoft.com/office/drawing/2014/main" id="{A7D483DA-818C-7D96-9F5D-8527F5F190BB}"/>
                    </a:ext>
                  </a:extLst>
                </p:cNvPr>
                <p:cNvGrpSpPr/>
                <p:nvPr/>
              </p:nvGrpSpPr>
              <p:grpSpPr>
                <a:xfrm flipV="1">
                  <a:off x="7258446" y="2354579"/>
                  <a:ext cx="248211" cy="448482"/>
                  <a:chOff x="1492687" y="4343604"/>
                  <a:chExt cx="1009742" cy="1824458"/>
                </a:xfrm>
              </p:grpSpPr>
              <p:sp>
                <p:nvSpPr>
                  <p:cNvPr id="91" name="Freeform 750">
                    <a:extLst>
                      <a:ext uri="{FF2B5EF4-FFF2-40B4-BE49-F238E27FC236}">
                        <a16:creationId xmlns:a16="http://schemas.microsoft.com/office/drawing/2014/main" id="{25C7BE5F-4217-97BC-FC6E-6AA9404C30EF}"/>
                      </a:ext>
                    </a:extLst>
                  </p:cNvPr>
                  <p:cNvSpPr>
                    <a:spLocks/>
                  </p:cNvSpPr>
                  <p:nvPr/>
                </p:nvSpPr>
                <p:spPr bwMode="auto">
                  <a:xfrm rot="10800000">
                    <a:off x="1492687" y="4343604"/>
                    <a:ext cx="1009742" cy="1364334"/>
                  </a:xfrm>
                  <a:custGeom>
                    <a:avLst/>
                    <a:gdLst>
                      <a:gd name="T0" fmla="*/ 814 w 2392"/>
                      <a:gd name="T1" fmla="*/ 1914 h 3232"/>
                      <a:gd name="T2" fmla="*/ 0 w 2392"/>
                      <a:gd name="T3" fmla="*/ 1914 h 3232"/>
                      <a:gd name="T4" fmla="*/ 1186 w 2392"/>
                      <a:gd name="T5" fmla="*/ 3232 h 3232"/>
                      <a:gd name="T6" fmla="*/ 2392 w 2392"/>
                      <a:gd name="T7" fmla="*/ 1914 h 3232"/>
                      <a:gd name="T8" fmla="*/ 1543 w 2392"/>
                      <a:gd name="T9" fmla="*/ 1914 h 3232"/>
                      <a:gd name="T10" fmla="*/ 1543 w 2392"/>
                      <a:gd name="T11" fmla="*/ 0 h 3232"/>
                      <a:gd name="T12" fmla="*/ 814 w 2392"/>
                      <a:gd name="T13" fmla="*/ 0 h 3232"/>
                      <a:gd name="T14" fmla="*/ 814 w 2392"/>
                      <a:gd name="T15" fmla="*/ 1914 h 3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92" h="3232">
                        <a:moveTo>
                          <a:pt x="814" y="1914"/>
                        </a:moveTo>
                        <a:lnTo>
                          <a:pt x="0" y="1914"/>
                        </a:lnTo>
                        <a:lnTo>
                          <a:pt x="1186" y="3232"/>
                        </a:lnTo>
                        <a:lnTo>
                          <a:pt x="2392" y="1914"/>
                        </a:lnTo>
                        <a:lnTo>
                          <a:pt x="1543" y="1914"/>
                        </a:lnTo>
                        <a:lnTo>
                          <a:pt x="1543" y="0"/>
                        </a:lnTo>
                        <a:lnTo>
                          <a:pt x="814" y="0"/>
                        </a:lnTo>
                        <a:lnTo>
                          <a:pt x="814" y="1914"/>
                        </a:lnTo>
                        <a:close/>
                      </a:path>
                    </a:pathLst>
                  </a:custGeom>
                  <a:solidFill>
                    <a:schemeClr val="bg1"/>
                  </a:solidFill>
                  <a:ln w="15875" cap="rnd">
                    <a:solidFill>
                      <a:schemeClr val="accent2"/>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p>
                </p:txBody>
              </p:sp>
              <p:sp>
                <p:nvSpPr>
                  <p:cNvPr id="92" name="Rectangle: Rounded Corners 312">
                    <a:extLst>
                      <a:ext uri="{FF2B5EF4-FFF2-40B4-BE49-F238E27FC236}">
                        <a16:creationId xmlns:a16="http://schemas.microsoft.com/office/drawing/2014/main" id="{7D4B2EE1-A4E4-AA0D-05FC-94DB77CE869D}"/>
                      </a:ext>
                    </a:extLst>
                  </p:cNvPr>
                  <p:cNvSpPr/>
                  <p:nvPr/>
                </p:nvSpPr>
                <p:spPr>
                  <a:xfrm>
                    <a:off x="1851099" y="5795908"/>
                    <a:ext cx="308157" cy="160922"/>
                  </a:xfrm>
                  <a:prstGeom prst="roundRect">
                    <a:avLst/>
                  </a:prstGeom>
                  <a:solidFill>
                    <a:schemeClr val="bg1"/>
                  </a:solidFill>
                  <a:ln w="15875" cap="rnd">
                    <a:solidFill>
                      <a:schemeClr val="accent2"/>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p>
                </p:txBody>
              </p:sp>
              <p:sp>
                <p:nvSpPr>
                  <p:cNvPr id="93" name="Rectangle: Rounded Corners 313">
                    <a:extLst>
                      <a:ext uri="{FF2B5EF4-FFF2-40B4-BE49-F238E27FC236}">
                        <a16:creationId xmlns:a16="http://schemas.microsoft.com/office/drawing/2014/main" id="{19E6B329-9BE7-27AF-D111-F229E0B4DBFF}"/>
                      </a:ext>
                    </a:extLst>
                  </p:cNvPr>
                  <p:cNvSpPr/>
                  <p:nvPr/>
                </p:nvSpPr>
                <p:spPr>
                  <a:xfrm>
                    <a:off x="1843479" y="6044799"/>
                    <a:ext cx="308157" cy="123263"/>
                  </a:xfrm>
                  <a:prstGeom prst="roundRect">
                    <a:avLst/>
                  </a:prstGeom>
                  <a:solidFill>
                    <a:schemeClr val="bg1"/>
                  </a:solidFill>
                  <a:ln w="15875" cap="rnd">
                    <a:solidFill>
                      <a:schemeClr val="accent2"/>
                    </a:solidFill>
                    <a:prstDash val="solid"/>
                    <a:round/>
                    <a:headEnd/>
                    <a:tailEnd/>
                  </a:ln>
                </p:spPr>
                <p:txBody>
                  <a:bodyPr vert="horz" wrap="square" lIns="76200" tIns="38100" rIns="76200" bIns="38100" numCol="1" anchor="t" anchorCtr="0" compatLnSpc="1">
                    <a:prstTxWarp prst="textNoShape">
                      <a:avLst/>
                    </a:prstTxWarp>
                  </a:bodyPr>
                  <a:lstStyle/>
                  <a:p>
                    <a:endParaRPr lang="en-US" sz="1500" dirty="0"/>
                  </a:p>
                </p:txBody>
              </p:sp>
            </p:grpSp>
          </p:grpSp>
          <p:sp>
            <p:nvSpPr>
              <p:cNvPr id="88" name="Oval 87">
                <a:extLst>
                  <a:ext uri="{FF2B5EF4-FFF2-40B4-BE49-F238E27FC236}">
                    <a16:creationId xmlns:a16="http://schemas.microsoft.com/office/drawing/2014/main" id="{F27CDEA5-BB45-2847-EB73-DFA31E76E46E}"/>
                  </a:ext>
                </a:extLst>
              </p:cNvPr>
              <p:cNvSpPr/>
              <p:nvPr/>
            </p:nvSpPr>
            <p:spPr>
              <a:xfrm>
                <a:off x="1015529" y="3541485"/>
                <a:ext cx="1342748" cy="1342748"/>
              </a:xfrm>
              <a:prstGeom prst="ellipse">
                <a:avLst/>
              </a:prstGeom>
              <a:noFill/>
              <a:ln w="19050">
                <a:solidFill>
                  <a:schemeClr val="tx2">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grpSp>
        <p:grpSp>
          <p:nvGrpSpPr>
            <p:cNvPr id="84" name="Group 83">
              <a:extLst>
                <a:ext uri="{FF2B5EF4-FFF2-40B4-BE49-F238E27FC236}">
                  <a16:creationId xmlns:a16="http://schemas.microsoft.com/office/drawing/2014/main" id="{E5593F00-41A6-C39A-8825-6A42B13FD33A}"/>
                </a:ext>
              </a:extLst>
            </p:cNvPr>
            <p:cNvGrpSpPr/>
            <p:nvPr/>
          </p:nvGrpSpPr>
          <p:grpSpPr>
            <a:xfrm>
              <a:off x="3419883" y="2583276"/>
              <a:ext cx="1947326" cy="1947326"/>
              <a:chOff x="1075871" y="2313487"/>
              <a:chExt cx="2307772" cy="2307772"/>
            </a:xfrm>
          </p:grpSpPr>
          <p:sp>
            <p:nvSpPr>
              <p:cNvPr id="85" name="Arc 84">
                <a:extLst>
                  <a:ext uri="{FF2B5EF4-FFF2-40B4-BE49-F238E27FC236}">
                    <a16:creationId xmlns:a16="http://schemas.microsoft.com/office/drawing/2014/main" id="{824A9669-133E-EB5B-8F2E-3906FDBB6423}"/>
                  </a:ext>
                </a:extLst>
              </p:cNvPr>
              <p:cNvSpPr/>
              <p:nvPr/>
            </p:nvSpPr>
            <p:spPr>
              <a:xfrm>
                <a:off x="1075871" y="2313487"/>
                <a:ext cx="2307772" cy="2307772"/>
              </a:xfrm>
              <a:prstGeom prst="arc">
                <a:avLst>
                  <a:gd name="adj1" fmla="val 18055122"/>
                  <a:gd name="adj2" fmla="val 3557595"/>
                </a:avLst>
              </a:prstGeom>
              <a:ln w="19050" cap="rnd">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dirty="0"/>
              </a:p>
            </p:txBody>
          </p:sp>
          <p:sp>
            <p:nvSpPr>
              <p:cNvPr id="86" name="Arc 85">
                <a:extLst>
                  <a:ext uri="{FF2B5EF4-FFF2-40B4-BE49-F238E27FC236}">
                    <a16:creationId xmlns:a16="http://schemas.microsoft.com/office/drawing/2014/main" id="{7420DADC-A7ED-DE2C-1BA0-A0EE850D886F}"/>
                  </a:ext>
                </a:extLst>
              </p:cNvPr>
              <p:cNvSpPr/>
              <p:nvPr/>
            </p:nvSpPr>
            <p:spPr>
              <a:xfrm flipH="1">
                <a:off x="1075871" y="2313487"/>
                <a:ext cx="2307772" cy="2307772"/>
              </a:xfrm>
              <a:prstGeom prst="arc">
                <a:avLst>
                  <a:gd name="adj1" fmla="val 18146179"/>
                  <a:gd name="adj2" fmla="val 3528908"/>
                </a:avLst>
              </a:prstGeom>
              <a:ln w="19050" cap="rnd">
                <a:solidFill>
                  <a:schemeClr val="accent2"/>
                </a:solidFill>
                <a:prstDash val="dash"/>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dirty="0"/>
              </a:p>
            </p:txBody>
          </p:sp>
        </p:grpSp>
      </p:grpSp>
    </p:spTree>
    <p:extLst>
      <p:ext uri="{BB962C8B-B14F-4D97-AF65-F5344CB8AC3E}">
        <p14:creationId xmlns:p14="http://schemas.microsoft.com/office/powerpoint/2010/main" val="225063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38FE7-3179-B75B-C641-911FA2A0C27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4541144-9939-2CC8-36C4-55158BE1F0F2}"/>
              </a:ext>
            </a:extLst>
          </p:cNvPr>
          <p:cNvSpPr txBox="1"/>
          <p:nvPr/>
        </p:nvSpPr>
        <p:spPr>
          <a:xfrm>
            <a:off x="566744" y="1371291"/>
            <a:ext cx="11058509" cy="1200329"/>
          </a:xfrm>
          <a:prstGeom prst="rect">
            <a:avLst/>
          </a:prstGeom>
          <a:noFill/>
        </p:spPr>
        <p:txBody>
          <a:bodyPr wrap="square">
            <a:spAutoFit/>
          </a:bodyPr>
          <a:lstStyle/>
          <a:p>
            <a:r>
              <a:rPr lang="en-CA" i="1" dirty="0">
                <a:solidFill>
                  <a:schemeClr val="tx1">
                    <a:lumMod val="95000"/>
                  </a:schemeClr>
                </a:solidFill>
                <a:effectLst/>
              </a:rPr>
              <a:t>This report provides an estimate of fees in USD, and savings based on certain information you provide. Fee estimates do not include any taxes that might apply. Your actual fees and savings depend on a variety of factors, including your actual usage of AWS services, which may vary from the estimates provided in this report. Additional configurations are available on request by engaging a specialist.</a:t>
            </a:r>
            <a:endParaRPr lang="en-US" i="1" dirty="0">
              <a:solidFill>
                <a:schemeClr val="tx1">
                  <a:lumMod val="95000"/>
                </a:schemeClr>
              </a:solidFill>
            </a:endParaRPr>
          </a:p>
        </p:txBody>
      </p:sp>
      <p:sp>
        <p:nvSpPr>
          <p:cNvPr id="6" name="Title 1">
            <a:extLst>
              <a:ext uri="{FF2B5EF4-FFF2-40B4-BE49-F238E27FC236}">
                <a16:creationId xmlns:a16="http://schemas.microsoft.com/office/drawing/2014/main" id="{6CD7044E-74E1-4842-1C60-E780EC373F4A}"/>
              </a:ext>
            </a:extLst>
          </p:cNvPr>
          <p:cNvSpPr txBox="1">
            <a:spLocks/>
          </p:cNvSpPr>
          <p:nvPr/>
        </p:nvSpPr>
        <p:spPr>
          <a:xfrm>
            <a:off x="432124" y="327148"/>
            <a:ext cx="8880318"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Disclaimer</a:t>
            </a:r>
          </a:p>
        </p:txBody>
      </p:sp>
    </p:spTree>
    <p:extLst>
      <p:ext uri="{BB962C8B-B14F-4D97-AF65-F5344CB8AC3E}">
        <p14:creationId xmlns:p14="http://schemas.microsoft.com/office/powerpoint/2010/main" val="14915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5D65-F459-7324-2B24-7AD5723B0E1E}"/>
              </a:ext>
            </a:extLst>
          </p:cNvPr>
          <p:cNvSpPr>
            <a:spLocks noGrp="1"/>
          </p:cNvSpPr>
          <p:nvPr>
            <p:ph type="ctrTitle"/>
          </p:nvPr>
        </p:nvSpPr>
        <p:spPr>
          <a:xfrm>
            <a:off x="828121" y="2967335"/>
            <a:ext cx="4360567" cy="923330"/>
          </a:xfrm>
        </p:spPr>
        <p:txBody>
          <a:bodyPr/>
          <a:lstStyle/>
          <a:p>
            <a:r>
              <a:rPr lang="en-US" b="1" dirty="0"/>
              <a:t>Thank You!</a:t>
            </a:r>
          </a:p>
        </p:txBody>
      </p:sp>
    </p:spTree>
    <p:extLst>
      <p:ext uri="{BB962C8B-B14F-4D97-AF65-F5344CB8AC3E}">
        <p14:creationId xmlns:p14="http://schemas.microsoft.com/office/powerpoint/2010/main" val="276145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17AC3-CD30-FEF9-2CA4-661CF5DF4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4670B-770A-3480-EE4C-164B8EA5BD77}"/>
              </a:ext>
            </a:extLst>
          </p:cNvPr>
          <p:cNvSpPr>
            <a:spLocks noGrp="1"/>
          </p:cNvSpPr>
          <p:nvPr>
            <p:ph type="title"/>
          </p:nvPr>
        </p:nvSpPr>
        <p:spPr/>
        <p:txBody>
          <a:bodyPr/>
          <a:lstStyle/>
          <a:p>
            <a:r>
              <a:rPr lang="en-US" b="1" dirty="0"/>
              <a:t>Appendix</a:t>
            </a:r>
          </a:p>
        </p:txBody>
      </p:sp>
    </p:spTree>
    <p:extLst>
      <p:ext uri="{BB962C8B-B14F-4D97-AF65-F5344CB8AC3E}">
        <p14:creationId xmlns:p14="http://schemas.microsoft.com/office/powerpoint/2010/main" val="146623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DF4DC-3738-ECD8-CD48-FA76304F4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C4D81E-0767-A3A6-2969-BBB968918EC4}"/>
              </a:ext>
            </a:extLst>
          </p:cNvPr>
          <p:cNvSpPr>
            <a:spLocks noGrp="1"/>
          </p:cNvSpPr>
          <p:nvPr>
            <p:ph type="title"/>
          </p:nvPr>
        </p:nvSpPr>
        <p:spPr>
          <a:xfrm>
            <a:off x="609600" y="2718036"/>
            <a:ext cx="8226056" cy="1421928"/>
          </a:xfrm>
        </p:spPr>
        <p:txBody>
          <a:bodyPr/>
          <a:lstStyle/>
          <a:p>
            <a:r>
              <a:rPr lang="en-US" b="1" dirty="0"/>
              <a:t>AWS Deployment Summary</a:t>
            </a:r>
          </a:p>
        </p:txBody>
      </p:sp>
    </p:spTree>
    <p:extLst>
      <p:ext uri="{BB962C8B-B14F-4D97-AF65-F5344CB8AC3E}">
        <p14:creationId xmlns:p14="http://schemas.microsoft.com/office/powerpoint/2010/main" val="210351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467E49E-0FA3-41C4-8A4D-4D4F1530441D}"/>
              </a:ext>
            </a:extLst>
          </p:cNvPr>
          <p:cNvGrpSpPr/>
          <p:nvPr/>
        </p:nvGrpSpPr>
        <p:grpSpPr>
          <a:xfrm>
            <a:off x="1318550" y="1419772"/>
            <a:ext cx="3694176" cy="2523501"/>
            <a:chOff x="623743" y="2157502"/>
            <a:chExt cx="4433011" cy="3028201"/>
          </a:xfrm>
        </p:grpSpPr>
        <p:pic>
          <p:nvPicPr>
            <p:cNvPr id="14" name="Picture 13">
              <a:extLst>
                <a:ext uri="{FF2B5EF4-FFF2-40B4-BE49-F238E27FC236}">
                  <a16:creationId xmlns:a16="http://schemas.microsoft.com/office/drawing/2014/main" id="{55E48B83-01FB-4095-957F-58DCFA1019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3200" y="2818271"/>
              <a:ext cx="2386190" cy="2367432"/>
            </a:xfrm>
            <a:prstGeom prst="rect">
              <a:avLst/>
            </a:prstGeom>
          </p:spPr>
        </p:pic>
        <p:sp>
          <p:nvSpPr>
            <p:cNvPr id="15" name="Rectangle 14">
              <a:extLst>
                <a:ext uri="{FF2B5EF4-FFF2-40B4-BE49-F238E27FC236}">
                  <a16:creationId xmlns:a16="http://schemas.microsoft.com/office/drawing/2014/main" id="{39D2FB43-94EB-4151-A4B6-F3CD32D9028F}"/>
                </a:ext>
              </a:extLst>
            </p:cNvPr>
            <p:cNvSpPr/>
            <p:nvPr/>
          </p:nvSpPr>
          <p:spPr>
            <a:xfrm>
              <a:off x="2223607" y="4418199"/>
              <a:ext cx="1126974" cy="222481"/>
            </a:xfrm>
            <a:prstGeom prst="rect">
              <a:avLst/>
            </a:prstGeom>
            <a:solidFill>
              <a:schemeClr val="accent3">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3A05372B-D7A3-4788-B747-F435A208E121}"/>
                </a:ext>
              </a:extLst>
            </p:cNvPr>
            <p:cNvSpPr/>
            <p:nvPr/>
          </p:nvSpPr>
          <p:spPr>
            <a:xfrm>
              <a:off x="2223607" y="4204035"/>
              <a:ext cx="1126974" cy="222481"/>
            </a:xfrm>
            <a:prstGeom prst="rect">
              <a:avLst/>
            </a:prstGeom>
            <a:solidFill>
              <a:schemeClr val="accent6">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14711A2A-6803-4168-8324-ADC545E9A7F7}"/>
                </a:ext>
              </a:extLst>
            </p:cNvPr>
            <p:cNvSpPr/>
            <p:nvPr/>
          </p:nvSpPr>
          <p:spPr>
            <a:xfrm>
              <a:off x="2223603" y="3779514"/>
              <a:ext cx="1126974" cy="222481"/>
            </a:xfrm>
            <a:prstGeom prst="rect">
              <a:avLst/>
            </a:prstGeom>
            <a:solidFill>
              <a:schemeClr val="accent4">
                <a:lumMod val="60000"/>
                <a:lumOff val="4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91A3FE58-835C-4FFC-8E1C-17ED3222FA41}"/>
                </a:ext>
              </a:extLst>
            </p:cNvPr>
            <p:cNvSpPr/>
            <p:nvPr/>
          </p:nvSpPr>
          <p:spPr>
            <a:xfrm>
              <a:off x="2223603" y="3343585"/>
              <a:ext cx="1126974" cy="222481"/>
            </a:xfrm>
            <a:prstGeom prst="rect">
              <a:avLst/>
            </a:prstGeom>
            <a:solidFill>
              <a:schemeClr val="tx1">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AE75650B-C640-4A4F-B700-0D2B13AC7BA2}"/>
                </a:ext>
              </a:extLst>
            </p:cNvPr>
            <p:cNvSpPr/>
            <p:nvPr/>
          </p:nvSpPr>
          <p:spPr>
            <a:xfrm>
              <a:off x="2223602" y="4867677"/>
              <a:ext cx="1126974" cy="222481"/>
            </a:xfrm>
            <a:prstGeom prst="rect">
              <a:avLst/>
            </a:prstGeom>
            <a:solidFill>
              <a:schemeClr val="accent5">
                <a:lumMod val="7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CC2446BF-AD67-434E-8D26-7024F2D97804}"/>
                </a:ext>
              </a:extLst>
            </p:cNvPr>
            <p:cNvSpPr/>
            <p:nvPr/>
          </p:nvSpPr>
          <p:spPr>
            <a:xfrm>
              <a:off x="2201934" y="3121468"/>
              <a:ext cx="1151630" cy="229151"/>
            </a:xfrm>
            <a:prstGeom prst="rect">
              <a:avLst/>
            </a:prstGeom>
            <a:solidFill>
              <a:schemeClr val="accent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Content Placeholder 4">
              <a:extLst>
                <a:ext uri="{FF2B5EF4-FFF2-40B4-BE49-F238E27FC236}">
                  <a16:creationId xmlns:a16="http://schemas.microsoft.com/office/drawing/2014/main" id="{C51FF1B3-345B-4F45-B953-67CB3FF4F6E1}"/>
                </a:ext>
              </a:extLst>
            </p:cNvPr>
            <p:cNvSpPr txBox="1">
              <a:spLocks/>
            </p:cNvSpPr>
            <p:nvPr/>
          </p:nvSpPr>
          <p:spPr>
            <a:xfrm>
              <a:off x="623743" y="2157502"/>
              <a:ext cx="4433011" cy="394060"/>
            </a:xfrm>
            <a:prstGeom prst="rect">
              <a:avLst/>
            </a:prstGeom>
          </p:spPr>
          <p:txBody>
            <a:bodyPr lIns="0" tIns="0" rIns="0" bIns="0"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ctr" defTabSz="609536" rtl="0" eaLnBrk="1" fontAlgn="auto" latinLnBrk="0" hangingPunct="1">
                <a:lnSpc>
                  <a:spcPct val="110000"/>
                </a:lnSpc>
                <a:spcBef>
                  <a:spcPts val="601"/>
                </a:spcBef>
                <a:spcAft>
                  <a:spcPts val="0"/>
                </a:spcAft>
                <a:buClr>
                  <a:srgbClr val="FCB64C"/>
                </a:buClr>
                <a:buSzTx/>
                <a:buFont typeface="Wingdings" panose="05000000000000000000" pitchFamily="2" charset="2"/>
                <a:buNone/>
                <a:tabLst/>
                <a:defRPr/>
              </a:pPr>
              <a:r>
                <a:rPr kumimoji="0" lang="en-US" sz="2133" b="0" i="0" u="none" strike="noStrike" kern="1200" cap="none" spc="0" normalizeH="0" baseline="0" noProof="0" dirty="0">
                  <a:ln>
                    <a:noFill/>
                  </a:ln>
                  <a:solidFill>
                    <a:srgbClr val="FFFFFF"/>
                  </a:solidFill>
                  <a:effectLst/>
                  <a:uLnTx/>
                  <a:uFillTx/>
                  <a:latin typeface="Amazon Ember"/>
                  <a:ea typeface="+mn-ea"/>
                  <a:cs typeface="Arial"/>
                </a:rPr>
                <a:t>Shared Tenancy</a:t>
              </a:r>
            </a:p>
          </p:txBody>
        </p:sp>
        <p:sp>
          <p:nvSpPr>
            <p:cNvPr id="22" name="Content Placeholder 4">
              <a:extLst>
                <a:ext uri="{FF2B5EF4-FFF2-40B4-BE49-F238E27FC236}">
                  <a16:creationId xmlns:a16="http://schemas.microsoft.com/office/drawing/2014/main" id="{63F3CC70-D5EF-41A2-81D9-B935FE62D61E}"/>
                </a:ext>
              </a:extLst>
            </p:cNvPr>
            <p:cNvSpPr txBox="1">
              <a:spLocks/>
            </p:cNvSpPr>
            <p:nvPr/>
          </p:nvSpPr>
          <p:spPr>
            <a:xfrm>
              <a:off x="749125" y="3044149"/>
              <a:ext cx="1430180" cy="383774"/>
            </a:xfrm>
            <a:prstGeom prst="rect">
              <a:avLst/>
            </a:prstGeom>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812654" rtl="0" eaLnBrk="1" fontAlgn="auto" latinLnBrk="0" hangingPunct="1">
                <a:lnSpc>
                  <a:spcPct val="100000"/>
                </a:lnSpc>
                <a:spcBef>
                  <a:spcPts val="601"/>
                </a:spcBef>
                <a:spcAft>
                  <a:spcPts val="0"/>
                </a:spcAft>
                <a:buClr>
                  <a:srgbClr val="FCB64C"/>
                </a:buClr>
                <a:buSzTx/>
                <a:buFont typeface="Wingdings" panose="05000000000000000000" pitchFamily="2" charset="2"/>
                <a:buNone/>
                <a:tabLst/>
                <a:defRPr/>
              </a:pPr>
              <a:r>
                <a:rPr kumimoji="0" lang="en-US" sz="1401" b="0" i="0" u="none" strike="noStrike" kern="1200" cap="none" spc="0" normalizeH="0" baseline="0" noProof="0" dirty="0">
                  <a:ln>
                    <a:noFill/>
                  </a:ln>
                  <a:solidFill>
                    <a:schemeClr val="accent2"/>
                  </a:solidFill>
                  <a:effectLst/>
                  <a:uLnTx/>
                  <a:uFillTx/>
                  <a:latin typeface="Arial"/>
                  <a:ea typeface="+mn-ea"/>
                  <a:cs typeface="Arial"/>
                </a:rPr>
                <a:t>Customer A</a:t>
              </a:r>
            </a:p>
          </p:txBody>
        </p:sp>
        <p:sp>
          <p:nvSpPr>
            <p:cNvPr id="23" name="Content Placeholder 4">
              <a:extLst>
                <a:ext uri="{FF2B5EF4-FFF2-40B4-BE49-F238E27FC236}">
                  <a16:creationId xmlns:a16="http://schemas.microsoft.com/office/drawing/2014/main" id="{E8509D31-A932-4C31-9C2D-5C9CB39CB428}"/>
                </a:ext>
              </a:extLst>
            </p:cNvPr>
            <p:cNvSpPr txBox="1">
              <a:spLocks/>
            </p:cNvSpPr>
            <p:nvPr/>
          </p:nvSpPr>
          <p:spPr>
            <a:xfrm>
              <a:off x="3370719" y="3262937"/>
              <a:ext cx="1430180" cy="383774"/>
            </a:xfrm>
            <a:prstGeom prst="rect">
              <a:avLst/>
            </a:prstGeom>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812654" rtl="0" eaLnBrk="1" fontAlgn="auto" latinLnBrk="0" hangingPunct="1">
                <a:lnSpc>
                  <a:spcPct val="100000"/>
                </a:lnSpc>
                <a:spcBef>
                  <a:spcPts val="601"/>
                </a:spcBef>
                <a:spcAft>
                  <a:spcPts val="0"/>
                </a:spcAft>
                <a:buClr>
                  <a:srgbClr val="FCB64C"/>
                </a:buClr>
                <a:buSzTx/>
                <a:buFont typeface="Wingdings" panose="05000000000000000000" pitchFamily="2" charset="2"/>
                <a:buNone/>
                <a:tabLst/>
                <a:defRPr/>
              </a:pPr>
              <a:r>
                <a:rPr kumimoji="0" lang="en-US" sz="1401" b="0" i="0" u="none" strike="noStrike" kern="1200" cap="none" spc="0" normalizeH="0" baseline="0" noProof="0" dirty="0">
                  <a:ln>
                    <a:noFill/>
                  </a:ln>
                  <a:solidFill>
                    <a:schemeClr val="tx1">
                      <a:lumMod val="65000"/>
                    </a:schemeClr>
                  </a:solidFill>
                  <a:effectLst/>
                  <a:uLnTx/>
                  <a:uFillTx/>
                  <a:latin typeface="Arial"/>
                  <a:ea typeface="+mn-ea"/>
                  <a:cs typeface="Arial"/>
                </a:rPr>
                <a:t>Customer B</a:t>
              </a:r>
            </a:p>
          </p:txBody>
        </p:sp>
        <p:sp>
          <p:nvSpPr>
            <p:cNvPr id="24" name="Content Placeholder 4">
              <a:extLst>
                <a:ext uri="{FF2B5EF4-FFF2-40B4-BE49-F238E27FC236}">
                  <a16:creationId xmlns:a16="http://schemas.microsoft.com/office/drawing/2014/main" id="{84474DBA-7AEA-466D-99D1-B6954556A0DB}"/>
                </a:ext>
              </a:extLst>
            </p:cNvPr>
            <p:cNvSpPr txBox="1">
              <a:spLocks/>
            </p:cNvSpPr>
            <p:nvPr/>
          </p:nvSpPr>
          <p:spPr>
            <a:xfrm>
              <a:off x="734473" y="3668533"/>
              <a:ext cx="1444830" cy="383774"/>
            </a:xfrm>
            <a:prstGeom prst="rect">
              <a:avLst/>
            </a:prstGeom>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812654" rtl="0" eaLnBrk="1" fontAlgn="auto" latinLnBrk="0" hangingPunct="1">
                <a:lnSpc>
                  <a:spcPct val="100000"/>
                </a:lnSpc>
                <a:spcBef>
                  <a:spcPts val="601"/>
                </a:spcBef>
                <a:spcAft>
                  <a:spcPts val="0"/>
                </a:spcAft>
                <a:buClr>
                  <a:srgbClr val="FCB64C"/>
                </a:buClr>
                <a:buSzTx/>
                <a:buFont typeface="Wingdings" panose="05000000000000000000" pitchFamily="2" charset="2"/>
                <a:buNone/>
                <a:tabLst/>
                <a:defRPr/>
              </a:pPr>
              <a:r>
                <a:rPr kumimoji="0" lang="en-US" sz="1401" b="0" i="0" u="none" strike="noStrike" kern="1200" cap="none" spc="0" normalizeH="0" baseline="0" noProof="0" dirty="0">
                  <a:ln>
                    <a:noFill/>
                  </a:ln>
                  <a:solidFill>
                    <a:schemeClr val="accent5">
                      <a:lumMod val="60000"/>
                      <a:lumOff val="40000"/>
                    </a:schemeClr>
                  </a:solidFill>
                  <a:effectLst/>
                  <a:uLnTx/>
                  <a:uFillTx/>
                  <a:latin typeface="Arial"/>
                  <a:ea typeface="+mn-ea"/>
                  <a:cs typeface="Arial"/>
                </a:rPr>
                <a:t>Customer C</a:t>
              </a:r>
            </a:p>
          </p:txBody>
        </p:sp>
        <p:sp>
          <p:nvSpPr>
            <p:cNvPr id="25" name="Content Placeholder 4">
              <a:extLst>
                <a:ext uri="{FF2B5EF4-FFF2-40B4-BE49-F238E27FC236}">
                  <a16:creationId xmlns:a16="http://schemas.microsoft.com/office/drawing/2014/main" id="{EBCBB32D-31C6-44EC-83D7-A8635C09E150}"/>
                </a:ext>
              </a:extLst>
            </p:cNvPr>
            <p:cNvSpPr txBox="1">
              <a:spLocks/>
            </p:cNvSpPr>
            <p:nvPr/>
          </p:nvSpPr>
          <p:spPr>
            <a:xfrm>
              <a:off x="3350575" y="4091369"/>
              <a:ext cx="1444830" cy="383774"/>
            </a:xfrm>
            <a:prstGeom prst="rect">
              <a:avLst/>
            </a:prstGeom>
            <a:noFill/>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812654" rtl="0" eaLnBrk="1" fontAlgn="auto" latinLnBrk="0" hangingPunct="1">
                <a:lnSpc>
                  <a:spcPct val="100000"/>
                </a:lnSpc>
                <a:spcBef>
                  <a:spcPts val="601"/>
                </a:spcBef>
                <a:spcAft>
                  <a:spcPts val="0"/>
                </a:spcAft>
                <a:buClr>
                  <a:srgbClr val="FCB64C"/>
                </a:buClr>
                <a:buSzTx/>
                <a:buFont typeface="Wingdings" panose="05000000000000000000" pitchFamily="2" charset="2"/>
                <a:buNone/>
                <a:tabLst/>
                <a:defRPr/>
              </a:pPr>
              <a:r>
                <a:rPr kumimoji="0" lang="en-US" sz="1401" b="0" i="0" u="none" strike="noStrike" kern="1200" cap="none" spc="0" normalizeH="0" baseline="0" noProof="0" dirty="0">
                  <a:ln>
                    <a:noFill/>
                  </a:ln>
                  <a:solidFill>
                    <a:schemeClr val="accent6">
                      <a:lumMod val="75000"/>
                    </a:schemeClr>
                  </a:solidFill>
                  <a:effectLst/>
                  <a:uLnTx/>
                  <a:uFillTx/>
                  <a:latin typeface="Arial"/>
                  <a:ea typeface="+mn-ea"/>
                  <a:cs typeface="Arial"/>
                </a:rPr>
                <a:t>Customer D</a:t>
              </a:r>
            </a:p>
          </p:txBody>
        </p:sp>
        <p:sp>
          <p:nvSpPr>
            <p:cNvPr id="26" name="Content Placeholder 4">
              <a:extLst>
                <a:ext uri="{FF2B5EF4-FFF2-40B4-BE49-F238E27FC236}">
                  <a16:creationId xmlns:a16="http://schemas.microsoft.com/office/drawing/2014/main" id="{BBFD004C-A9CB-45F8-A5C5-7548378586C0}"/>
                </a:ext>
              </a:extLst>
            </p:cNvPr>
            <p:cNvSpPr txBox="1">
              <a:spLocks/>
            </p:cNvSpPr>
            <p:nvPr/>
          </p:nvSpPr>
          <p:spPr>
            <a:xfrm>
              <a:off x="720125" y="4342665"/>
              <a:ext cx="1444830" cy="383774"/>
            </a:xfrm>
            <a:prstGeom prst="rect">
              <a:avLst/>
            </a:prstGeom>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812654" rtl="0" eaLnBrk="1" fontAlgn="auto" latinLnBrk="0" hangingPunct="1">
                <a:lnSpc>
                  <a:spcPct val="100000"/>
                </a:lnSpc>
                <a:spcBef>
                  <a:spcPts val="601"/>
                </a:spcBef>
                <a:spcAft>
                  <a:spcPts val="0"/>
                </a:spcAft>
                <a:buClr>
                  <a:srgbClr val="FCB64C"/>
                </a:buClr>
                <a:buSzTx/>
                <a:buFont typeface="Wingdings" panose="05000000000000000000" pitchFamily="2" charset="2"/>
                <a:buNone/>
                <a:tabLst/>
                <a:defRPr/>
              </a:pPr>
              <a:r>
                <a:rPr kumimoji="0" lang="en-US" sz="1401" b="0" i="0" u="none" strike="noStrike" kern="1200" cap="none" spc="0" normalizeH="0" baseline="0" noProof="0" dirty="0">
                  <a:ln>
                    <a:noFill/>
                  </a:ln>
                  <a:solidFill>
                    <a:schemeClr val="accent3">
                      <a:lumMod val="75000"/>
                    </a:schemeClr>
                  </a:solidFill>
                  <a:effectLst/>
                  <a:uLnTx/>
                  <a:uFillTx/>
                  <a:latin typeface="Arial"/>
                  <a:ea typeface="+mn-ea"/>
                  <a:cs typeface="Arial"/>
                </a:rPr>
                <a:t>Customer E</a:t>
              </a:r>
            </a:p>
          </p:txBody>
        </p:sp>
        <p:sp>
          <p:nvSpPr>
            <p:cNvPr id="27" name="Content Placeholder 4">
              <a:extLst>
                <a:ext uri="{FF2B5EF4-FFF2-40B4-BE49-F238E27FC236}">
                  <a16:creationId xmlns:a16="http://schemas.microsoft.com/office/drawing/2014/main" id="{C74DD319-7024-432C-8C25-FFD5A6B07505}"/>
                </a:ext>
              </a:extLst>
            </p:cNvPr>
            <p:cNvSpPr txBox="1">
              <a:spLocks/>
            </p:cNvSpPr>
            <p:nvPr/>
          </p:nvSpPr>
          <p:spPr>
            <a:xfrm>
              <a:off x="3348740" y="4800045"/>
              <a:ext cx="1444830" cy="383774"/>
            </a:xfrm>
            <a:prstGeom prst="rect">
              <a:avLst/>
            </a:prstGeom>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812654" rtl="0" eaLnBrk="1" fontAlgn="auto" latinLnBrk="0" hangingPunct="1">
                <a:lnSpc>
                  <a:spcPct val="100000"/>
                </a:lnSpc>
                <a:spcBef>
                  <a:spcPts val="601"/>
                </a:spcBef>
                <a:spcAft>
                  <a:spcPts val="0"/>
                </a:spcAft>
                <a:buClr>
                  <a:srgbClr val="FCB64C"/>
                </a:buClr>
                <a:buSzTx/>
                <a:buFont typeface="Wingdings" panose="05000000000000000000" pitchFamily="2" charset="2"/>
                <a:buNone/>
                <a:tabLst/>
                <a:defRPr/>
              </a:pPr>
              <a:r>
                <a:rPr kumimoji="0" lang="en-US" sz="1401" b="0" i="0" u="none" strike="noStrike" kern="1200" cap="none" spc="0" normalizeH="0" baseline="0" noProof="0" dirty="0">
                  <a:ln>
                    <a:noFill/>
                  </a:ln>
                  <a:solidFill>
                    <a:schemeClr val="accent5">
                      <a:lumMod val="75000"/>
                    </a:schemeClr>
                  </a:solidFill>
                  <a:effectLst/>
                  <a:uLnTx/>
                  <a:uFillTx/>
                  <a:latin typeface="Arial"/>
                  <a:ea typeface="+mn-ea"/>
                  <a:cs typeface="Arial"/>
                </a:rPr>
                <a:t>Customer E</a:t>
              </a:r>
            </a:p>
          </p:txBody>
        </p:sp>
      </p:grpSp>
      <p:sp>
        <p:nvSpPr>
          <p:cNvPr id="28" name="Content Placeholder 4">
            <a:extLst>
              <a:ext uri="{FF2B5EF4-FFF2-40B4-BE49-F238E27FC236}">
                <a16:creationId xmlns:a16="http://schemas.microsoft.com/office/drawing/2014/main" id="{9CDBB0B9-ADB6-47C6-8272-9ADBE14BC494}"/>
              </a:ext>
            </a:extLst>
          </p:cNvPr>
          <p:cNvSpPr txBox="1">
            <a:spLocks/>
          </p:cNvSpPr>
          <p:nvPr/>
        </p:nvSpPr>
        <p:spPr>
          <a:xfrm>
            <a:off x="910125" y="4346311"/>
            <a:ext cx="4599003" cy="1585012"/>
          </a:xfrm>
          <a:prstGeom prst="rect">
            <a:avLst/>
          </a:prstGeom>
        </p:spPr>
        <p:txBody>
          <a:bodyPr anchor="t"/>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812654" rtl="0" eaLnBrk="1" fontAlgn="auto" latinLnBrk="0" hangingPunct="1">
              <a:lnSpc>
                <a:spcPct val="100000"/>
              </a:lnSpc>
              <a:spcBef>
                <a:spcPts val="601"/>
              </a:spcBef>
              <a:spcAft>
                <a:spcPts val="0"/>
              </a:spcAft>
              <a:buClr>
                <a:srgbClr val="474746"/>
              </a:buClr>
              <a:buSzTx/>
              <a:buFont typeface="Wingdings" panose="05000000000000000000" pitchFamily="2" charset="2"/>
              <a:buNone/>
              <a:tabLst/>
              <a:defRPr/>
            </a:pPr>
            <a:r>
              <a:rPr kumimoji="0" lang="en-US" sz="1600" b="1" i="1" u="none" strike="noStrike" kern="1200" cap="none" spc="0" normalizeH="0" baseline="0" noProof="0" dirty="0">
                <a:ln>
                  <a:noFill/>
                </a:ln>
                <a:solidFill>
                  <a:srgbClr val="FFFFFF"/>
                </a:solidFill>
                <a:effectLst/>
                <a:uLnTx/>
                <a:uFillTx/>
                <a:latin typeface="Amazon Ember"/>
                <a:ea typeface="+mn-ea"/>
                <a:cs typeface="Arial"/>
              </a:rPr>
              <a:t>Multi-tenant </a:t>
            </a:r>
            <a:r>
              <a:rPr kumimoji="0" lang="en-US" sz="1600" b="0" i="0" u="none" strike="noStrike" kern="1200" cap="none" spc="0" normalizeH="0" baseline="0" noProof="0" dirty="0">
                <a:ln>
                  <a:noFill/>
                </a:ln>
                <a:solidFill>
                  <a:srgbClr val="FFFFFF"/>
                </a:solidFill>
                <a:effectLst/>
                <a:uLnTx/>
                <a:uFillTx/>
                <a:latin typeface="Amazon Ember"/>
                <a:ea typeface="+mn-ea"/>
                <a:cs typeface="Arial"/>
              </a:rPr>
              <a:t>servers host instances for multiple customers</a:t>
            </a:r>
          </a:p>
          <a:p>
            <a:pPr marL="0" marR="0" lvl="0" indent="0" algn="l" defTabSz="812654" rtl="0" eaLnBrk="1" fontAlgn="auto" latinLnBrk="0" hangingPunct="1">
              <a:lnSpc>
                <a:spcPct val="100000"/>
              </a:lnSpc>
              <a:spcBef>
                <a:spcPts val="601"/>
              </a:spcBef>
              <a:spcAft>
                <a:spcPts val="0"/>
              </a:spcAft>
              <a:buClr>
                <a:srgbClr val="474746"/>
              </a:buClr>
              <a:buSzTx/>
              <a:buFont typeface="Wingdings" panose="05000000000000000000" pitchFamily="2" charset="2"/>
              <a:buNone/>
              <a:tabLst/>
              <a:defRPr/>
            </a:pPr>
            <a:endParaRPr kumimoji="0" lang="en-US" sz="600" b="0" i="0" u="none" strike="noStrike" kern="1200" cap="none" spc="0" normalizeH="0" baseline="0" noProof="0" dirty="0">
              <a:ln>
                <a:noFill/>
              </a:ln>
              <a:solidFill>
                <a:srgbClr val="FFFFFF"/>
              </a:solidFill>
              <a:effectLst/>
              <a:uLnTx/>
              <a:uFillTx/>
              <a:latin typeface="Amazon Ember"/>
              <a:ea typeface="+mn-ea"/>
              <a:cs typeface="Arial"/>
            </a:endParaRPr>
          </a:p>
          <a:p>
            <a:pPr marL="0" marR="0" lvl="0" indent="0" algn="l" defTabSz="812654" rtl="0" eaLnBrk="1" fontAlgn="auto" latinLnBrk="0" hangingPunct="1">
              <a:lnSpc>
                <a:spcPct val="100000"/>
              </a:lnSpc>
              <a:spcBef>
                <a:spcPts val="601"/>
              </a:spcBef>
              <a:spcAft>
                <a:spcPts val="0"/>
              </a:spcAft>
              <a:buClr>
                <a:srgbClr val="474746"/>
              </a:buClr>
              <a:buSzTx/>
              <a:buFont typeface="Wingdings" panose="05000000000000000000" pitchFamily="2" charset="2"/>
              <a:buNone/>
              <a:tabLst/>
              <a:defRPr/>
            </a:pPr>
            <a:r>
              <a:rPr kumimoji="0" lang="en-US" sz="1600" b="1" i="1" u="none" strike="noStrike" kern="1200" cap="none" spc="0" normalizeH="0" baseline="0" noProof="0" dirty="0">
                <a:ln>
                  <a:noFill/>
                </a:ln>
                <a:solidFill>
                  <a:srgbClr val="FFFFFF"/>
                </a:solidFill>
                <a:effectLst/>
                <a:uLnTx/>
                <a:uFillTx/>
                <a:latin typeface="Amazon Ember"/>
                <a:ea typeface="+mn-ea"/>
                <a:cs typeface="Arial"/>
              </a:rPr>
              <a:t>AWS determines which host </a:t>
            </a:r>
            <a:r>
              <a:rPr kumimoji="0" lang="en-US" sz="1600" b="0" i="0" u="none" strike="noStrike" kern="1200" cap="none" spc="0" normalizeH="0" baseline="0" noProof="0" dirty="0">
                <a:ln>
                  <a:noFill/>
                </a:ln>
                <a:solidFill>
                  <a:srgbClr val="FFFFFF"/>
                </a:solidFill>
                <a:effectLst/>
                <a:uLnTx/>
                <a:uFillTx/>
                <a:latin typeface="Amazon Ember"/>
                <a:ea typeface="+mn-ea"/>
                <a:cs typeface="Arial"/>
              </a:rPr>
              <a:t>instances run on</a:t>
            </a:r>
          </a:p>
          <a:p>
            <a:pPr marL="0" marR="0" lvl="0" indent="0" algn="l" defTabSz="812654" rtl="0" eaLnBrk="1" fontAlgn="auto" latinLnBrk="0" hangingPunct="1">
              <a:lnSpc>
                <a:spcPct val="100000"/>
              </a:lnSpc>
              <a:spcBef>
                <a:spcPts val="601"/>
              </a:spcBef>
              <a:spcAft>
                <a:spcPts val="0"/>
              </a:spcAft>
              <a:buClr>
                <a:srgbClr val="474746"/>
              </a:buClr>
              <a:buSzTx/>
              <a:buFont typeface="Wingdings" panose="05000000000000000000" pitchFamily="2" charset="2"/>
              <a:buNone/>
              <a:tabLst/>
              <a:defRPr/>
            </a:pPr>
            <a:endParaRPr kumimoji="0" lang="en-US" sz="600" b="0" i="0" u="none" strike="noStrike" kern="1200" cap="none" spc="0" normalizeH="0" baseline="0" noProof="0" dirty="0">
              <a:ln>
                <a:noFill/>
              </a:ln>
              <a:solidFill>
                <a:srgbClr val="FFFFFF"/>
              </a:solidFill>
              <a:effectLst/>
              <a:uLnTx/>
              <a:uFillTx/>
              <a:latin typeface="Amazon Ember"/>
              <a:ea typeface="+mn-ea"/>
              <a:cs typeface="Arial"/>
            </a:endParaRPr>
          </a:p>
          <a:p>
            <a:pPr marL="0" marR="0" lvl="0" indent="0" algn="l" defTabSz="812654" rtl="0" eaLnBrk="1" fontAlgn="auto" latinLnBrk="0" hangingPunct="1">
              <a:lnSpc>
                <a:spcPct val="100000"/>
              </a:lnSpc>
              <a:spcBef>
                <a:spcPts val="601"/>
              </a:spcBef>
              <a:spcAft>
                <a:spcPts val="0"/>
              </a:spcAft>
              <a:buClr>
                <a:srgbClr val="474746"/>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Arial"/>
              </a:rPr>
              <a:t>You </a:t>
            </a:r>
            <a:r>
              <a:rPr kumimoji="0" lang="en-US" sz="1600" b="1" i="1" u="none" strike="noStrike" kern="1200" cap="none" spc="0" normalizeH="0" baseline="0" noProof="0" dirty="0">
                <a:ln>
                  <a:noFill/>
                </a:ln>
                <a:solidFill>
                  <a:srgbClr val="FFFFFF"/>
                </a:solidFill>
                <a:effectLst/>
                <a:uLnTx/>
                <a:uFillTx/>
                <a:latin typeface="Amazon Ember"/>
                <a:ea typeface="+mn-ea"/>
                <a:cs typeface="Arial"/>
              </a:rPr>
              <a:t>pay per-instance</a:t>
            </a:r>
          </a:p>
        </p:txBody>
      </p:sp>
      <p:sp>
        <p:nvSpPr>
          <p:cNvPr id="29" name="Content Placeholder 4">
            <a:extLst>
              <a:ext uri="{FF2B5EF4-FFF2-40B4-BE49-F238E27FC236}">
                <a16:creationId xmlns:a16="http://schemas.microsoft.com/office/drawing/2014/main" id="{2353E9B5-CA17-4AA9-9DA7-C2429D64A980}"/>
              </a:ext>
            </a:extLst>
          </p:cNvPr>
          <p:cNvSpPr txBox="1">
            <a:spLocks/>
          </p:cNvSpPr>
          <p:nvPr/>
        </p:nvSpPr>
        <p:spPr>
          <a:xfrm>
            <a:off x="7029429" y="1351447"/>
            <a:ext cx="3694176" cy="328383"/>
          </a:xfrm>
          <a:prstGeom prst="rect">
            <a:avLst/>
          </a:prstGeom>
        </p:spPr>
        <p:txBody>
          <a:bodyPr lIns="0" tIns="0" rIns="0" bIns="0"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ctr" defTabSz="609536" rtl="0" eaLnBrk="1" fontAlgn="auto" latinLnBrk="0" hangingPunct="1">
              <a:lnSpc>
                <a:spcPct val="110000"/>
              </a:lnSpc>
              <a:spcBef>
                <a:spcPts val="601"/>
              </a:spcBef>
              <a:spcAft>
                <a:spcPts val="0"/>
              </a:spcAft>
              <a:buClr>
                <a:srgbClr val="FCB64C"/>
              </a:buClr>
              <a:buSzTx/>
              <a:buFont typeface="Wingdings" panose="05000000000000000000" pitchFamily="2" charset="2"/>
              <a:buNone/>
              <a:tabLst/>
              <a:defRPr/>
            </a:pPr>
            <a:r>
              <a:rPr kumimoji="0" lang="en-US" sz="2133" b="0" i="0" u="none" strike="noStrike" kern="1200" cap="none" spc="0" normalizeH="0" baseline="0" noProof="0" dirty="0">
                <a:ln>
                  <a:noFill/>
                </a:ln>
                <a:solidFill>
                  <a:srgbClr val="FFFFFF"/>
                </a:solidFill>
                <a:effectLst/>
                <a:uLnTx/>
                <a:uFillTx/>
                <a:latin typeface="Amazon Ember"/>
                <a:ea typeface="+mn-ea"/>
                <a:cs typeface="Arial"/>
              </a:rPr>
              <a:t>Dedicated Hosts</a:t>
            </a:r>
          </a:p>
        </p:txBody>
      </p:sp>
      <p:grpSp>
        <p:nvGrpSpPr>
          <p:cNvPr id="30" name="Group 29">
            <a:extLst>
              <a:ext uri="{FF2B5EF4-FFF2-40B4-BE49-F238E27FC236}">
                <a16:creationId xmlns:a16="http://schemas.microsoft.com/office/drawing/2014/main" id="{9B1AC5E0-D896-4F00-9E6A-916E04436E7C}"/>
              </a:ext>
            </a:extLst>
          </p:cNvPr>
          <p:cNvGrpSpPr/>
          <p:nvPr/>
        </p:nvGrpSpPr>
        <p:grpSpPr>
          <a:xfrm>
            <a:off x="7817127" y="1909703"/>
            <a:ext cx="2032000" cy="2032000"/>
            <a:chOff x="5844939" y="1939003"/>
            <a:chExt cx="1524000" cy="1524000"/>
          </a:xfrm>
        </p:grpSpPr>
        <p:pic>
          <p:nvPicPr>
            <p:cNvPr id="31" name="Picture 30">
              <a:extLst>
                <a:ext uri="{FF2B5EF4-FFF2-40B4-BE49-F238E27FC236}">
                  <a16:creationId xmlns:a16="http://schemas.microsoft.com/office/drawing/2014/main" id="{4F7C5974-2B02-45CB-B93E-225412D86A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44939" y="1939003"/>
              <a:ext cx="1524000" cy="1524000"/>
            </a:xfrm>
            <a:prstGeom prst="rect">
              <a:avLst/>
            </a:prstGeom>
          </p:spPr>
        </p:pic>
        <p:sp>
          <p:nvSpPr>
            <p:cNvPr id="32" name="Rectangle 31">
              <a:extLst>
                <a:ext uri="{FF2B5EF4-FFF2-40B4-BE49-F238E27FC236}">
                  <a16:creationId xmlns:a16="http://schemas.microsoft.com/office/drawing/2014/main" id="{41F70C24-2469-4C7A-818E-62E0DEDBF9B4}"/>
                </a:ext>
              </a:extLst>
            </p:cNvPr>
            <p:cNvSpPr/>
            <p:nvPr/>
          </p:nvSpPr>
          <p:spPr>
            <a:xfrm>
              <a:off x="6200283" y="1943148"/>
              <a:ext cx="798393" cy="1454319"/>
            </a:xfrm>
            <a:prstGeom prst="rect">
              <a:avLst/>
            </a:prstGeom>
            <a:solidFill>
              <a:schemeClr val="accent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AA3E0FCB-79E9-4568-A3B2-DC5F277F0100}"/>
                </a:ext>
              </a:extLst>
            </p:cNvPr>
            <p:cNvSpPr/>
            <p:nvPr/>
          </p:nvSpPr>
          <p:spPr>
            <a:xfrm>
              <a:off x="6239597" y="2840334"/>
              <a:ext cx="719769" cy="143219"/>
            </a:xfrm>
            <a:prstGeom prst="rect">
              <a:avLst/>
            </a:prstGeom>
            <a:solidFill>
              <a:schemeClr val="accent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788D8923-CCF4-457E-A925-92E139B152BF}"/>
                </a:ext>
              </a:extLst>
            </p:cNvPr>
            <p:cNvSpPr/>
            <p:nvPr/>
          </p:nvSpPr>
          <p:spPr>
            <a:xfrm>
              <a:off x="6239596" y="2567055"/>
              <a:ext cx="719769" cy="143219"/>
            </a:xfrm>
            <a:prstGeom prst="rect">
              <a:avLst/>
            </a:prstGeom>
            <a:solidFill>
              <a:schemeClr val="accent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2A619C10-F8BB-484B-999F-03A86284633E}"/>
                </a:ext>
              </a:extLst>
            </p:cNvPr>
            <p:cNvSpPr/>
            <p:nvPr/>
          </p:nvSpPr>
          <p:spPr>
            <a:xfrm>
              <a:off x="6239596" y="2286432"/>
              <a:ext cx="719769" cy="143219"/>
            </a:xfrm>
            <a:prstGeom prst="rect">
              <a:avLst/>
            </a:prstGeom>
            <a:solidFill>
              <a:schemeClr val="accent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CF9A6B9F-AD5B-4E31-B56D-83B16AAFDFCB}"/>
                </a:ext>
              </a:extLst>
            </p:cNvPr>
            <p:cNvSpPr/>
            <p:nvPr/>
          </p:nvSpPr>
          <p:spPr>
            <a:xfrm>
              <a:off x="6239595" y="2141072"/>
              <a:ext cx="719769" cy="143219"/>
            </a:xfrm>
            <a:prstGeom prst="rect">
              <a:avLst/>
            </a:prstGeom>
            <a:solidFill>
              <a:schemeClr val="accent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06"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37" name="Content Placeholder 4">
            <a:extLst>
              <a:ext uri="{FF2B5EF4-FFF2-40B4-BE49-F238E27FC236}">
                <a16:creationId xmlns:a16="http://schemas.microsoft.com/office/drawing/2014/main" id="{D2B118FE-F739-4FAC-B6F6-619B91164E8D}"/>
              </a:ext>
            </a:extLst>
          </p:cNvPr>
          <p:cNvSpPr txBox="1">
            <a:spLocks/>
          </p:cNvSpPr>
          <p:nvPr/>
        </p:nvSpPr>
        <p:spPr>
          <a:xfrm>
            <a:off x="6533626" y="4346312"/>
            <a:ext cx="4599003" cy="2106204"/>
          </a:xfrm>
          <a:prstGeom prst="rect">
            <a:avLst/>
          </a:prstGeom>
        </p:spPr>
        <p:txBody>
          <a:bodyPr anchor="t"/>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812654" rtl="0" eaLnBrk="1" fontAlgn="auto" latinLnBrk="0" hangingPunct="1">
              <a:lnSpc>
                <a:spcPct val="100000"/>
              </a:lnSpc>
              <a:spcBef>
                <a:spcPts val="0"/>
              </a:spcBef>
              <a:spcAft>
                <a:spcPts val="0"/>
              </a:spcAft>
              <a:buClr>
                <a:srgbClr val="474746"/>
              </a:buClr>
              <a:buSzTx/>
              <a:buFont typeface="Wingdings" panose="05000000000000000000" pitchFamily="2" charset="2"/>
              <a:buNone/>
              <a:tabLst/>
              <a:defRPr/>
            </a:pPr>
            <a:r>
              <a:rPr kumimoji="0" lang="en-US" sz="1600" b="1" i="1" u="none" strike="noStrike" kern="1200" cap="none" spc="0" normalizeH="0" baseline="0" noProof="0" dirty="0">
                <a:ln>
                  <a:noFill/>
                </a:ln>
                <a:solidFill>
                  <a:srgbClr val="FFFFFF"/>
                </a:solidFill>
                <a:effectLst/>
                <a:uLnTx/>
                <a:uFillTx/>
                <a:latin typeface="Amazon Ember"/>
                <a:ea typeface="+mn-ea"/>
                <a:cs typeface="Arial"/>
              </a:rPr>
              <a:t>Single-tenant </a:t>
            </a:r>
            <a:r>
              <a:rPr kumimoji="0" lang="en-US" sz="1600" b="0" i="0" u="none" strike="noStrike" kern="1200" cap="none" spc="0" normalizeH="0" baseline="0" noProof="0" dirty="0">
                <a:ln>
                  <a:noFill/>
                </a:ln>
                <a:solidFill>
                  <a:srgbClr val="FFFFFF"/>
                </a:solidFill>
                <a:effectLst/>
                <a:uLnTx/>
                <a:uFillTx/>
                <a:latin typeface="Amazon Ember"/>
                <a:ea typeface="+mn-ea"/>
                <a:cs typeface="Arial"/>
              </a:rPr>
              <a:t>servers host instances dedicated to </a:t>
            </a:r>
            <a:r>
              <a:rPr kumimoji="0" lang="en-US" sz="1600" b="1" i="1" u="none" strike="noStrike" kern="1200" cap="none" spc="0" normalizeH="0" baseline="0" noProof="0" dirty="0">
                <a:ln>
                  <a:noFill/>
                </a:ln>
                <a:solidFill>
                  <a:srgbClr val="FFFFFF"/>
                </a:solidFill>
                <a:effectLst/>
                <a:uLnTx/>
                <a:uFillTx/>
                <a:latin typeface="Amazon Ember"/>
                <a:ea typeface="+mn-ea"/>
                <a:cs typeface="Arial"/>
              </a:rPr>
              <a:t>one AWS customer</a:t>
            </a:r>
          </a:p>
          <a:p>
            <a:pPr marL="0" marR="0" lvl="0" indent="0" algn="l" defTabSz="812654" rtl="0" eaLnBrk="1" fontAlgn="auto" latinLnBrk="0" hangingPunct="1">
              <a:lnSpc>
                <a:spcPct val="100000"/>
              </a:lnSpc>
              <a:spcBef>
                <a:spcPts val="0"/>
              </a:spcBef>
              <a:spcAft>
                <a:spcPts val="0"/>
              </a:spcAft>
              <a:buClr>
                <a:srgbClr val="474746"/>
              </a:buClr>
              <a:buSzTx/>
              <a:buFont typeface="Wingdings" panose="05000000000000000000" pitchFamily="2" charset="2"/>
              <a:buNone/>
              <a:tabLst/>
              <a:defRPr/>
            </a:pPr>
            <a:endParaRPr kumimoji="0" lang="en-US" sz="600" b="1" i="1" u="none" strike="noStrike" kern="1200" cap="none" spc="0" normalizeH="0" baseline="0" noProof="0" dirty="0">
              <a:ln>
                <a:noFill/>
              </a:ln>
              <a:solidFill>
                <a:srgbClr val="FFFFFF"/>
              </a:solidFill>
              <a:effectLst/>
              <a:uLnTx/>
              <a:uFillTx/>
              <a:latin typeface="Amazon Ember"/>
              <a:ea typeface="+mn-ea"/>
              <a:cs typeface="Arial"/>
            </a:endParaRPr>
          </a:p>
          <a:p>
            <a:pPr marL="0" marR="0" lvl="0" indent="0" algn="l" defTabSz="812654" rtl="0" eaLnBrk="1" fontAlgn="auto" latinLnBrk="0" hangingPunct="1">
              <a:lnSpc>
                <a:spcPct val="100000"/>
              </a:lnSpc>
              <a:spcBef>
                <a:spcPts val="601"/>
              </a:spcBef>
              <a:spcAft>
                <a:spcPts val="0"/>
              </a:spcAft>
              <a:buClr>
                <a:srgbClr val="474746"/>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Arial"/>
              </a:rPr>
              <a:t>Launch instances to same physical server through targeted </a:t>
            </a:r>
            <a:r>
              <a:rPr kumimoji="0" lang="en-US" sz="1600" b="1" i="1" u="none" strike="noStrike" kern="1200" cap="none" spc="0" normalizeH="0" baseline="0" noProof="0" dirty="0">
                <a:ln>
                  <a:noFill/>
                </a:ln>
                <a:solidFill>
                  <a:srgbClr val="FFFFFF"/>
                </a:solidFill>
                <a:effectLst/>
                <a:uLnTx/>
                <a:uFillTx/>
                <a:latin typeface="Amazon Ember"/>
                <a:ea typeface="+mn-ea"/>
                <a:cs typeface="Arial"/>
              </a:rPr>
              <a:t>placement</a:t>
            </a:r>
          </a:p>
          <a:p>
            <a:pPr marL="0" marR="0" lvl="0" indent="0" algn="l" defTabSz="812654" rtl="0" eaLnBrk="1" fontAlgn="auto" latinLnBrk="0" hangingPunct="1">
              <a:lnSpc>
                <a:spcPct val="100000"/>
              </a:lnSpc>
              <a:spcBef>
                <a:spcPts val="601"/>
              </a:spcBef>
              <a:spcAft>
                <a:spcPts val="0"/>
              </a:spcAft>
              <a:buClr>
                <a:srgbClr val="474746"/>
              </a:buClr>
              <a:buSzTx/>
              <a:buFont typeface="Wingdings" panose="05000000000000000000" pitchFamily="2" charset="2"/>
              <a:buNone/>
              <a:tabLst/>
              <a:defRPr/>
            </a:pPr>
            <a:endParaRPr kumimoji="0" lang="en-US" sz="600" b="1" i="1" u="none" strike="noStrike" kern="1200" cap="none" spc="0" normalizeH="0" baseline="0" noProof="0" dirty="0">
              <a:ln>
                <a:noFill/>
              </a:ln>
              <a:solidFill>
                <a:srgbClr val="FFFFFF"/>
              </a:solidFill>
              <a:effectLst/>
              <a:uLnTx/>
              <a:uFillTx/>
              <a:latin typeface="Amazon Ember"/>
              <a:ea typeface="+mn-ea"/>
              <a:cs typeface="Arial"/>
            </a:endParaRPr>
          </a:p>
          <a:p>
            <a:pPr marL="0" marR="0" lvl="0" indent="0" algn="l" defTabSz="812654" rtl="0" eaLnBrk="1" fontAlgn="auto" latinLnBrk="0" hangingPunct="1">
              <a:lnSpc>
                <a:spcPct val="100000"/>
              </a:lnSpc>
              <a:spcBef>
                <a:spcPts val="601"/>
              </a:spcBef>
              <a:spcAft>
                <a:spcPts val="0"/>
              </a:spcAft>
              <a:buClr>
                <a:srgbClr val="474746"/>
              </a:buClr>
              <a:buSzTx/>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Arial"/>
              </a:rPr>
              <a:t>You </a:t>
            </a:r>
            <a:r>
              <a:rPr kumimoji="0" lang="en-US" sz="1600" b="1" i="1" u="none" strike="noStrike" kern="1200" cap="none" spc="0" normalizeH="0" baseline="0" noProof="0" dirty="0">
                <a:ln>
                  <a:noFill/>
                </a:ln>
                <a:solidFill>
                  <a:srgbClr val="FFFFFF"/>
                </a:solidFill>
                <a:effectLst/>
                <a:uLnTx/>
                <a:uFillTx/>
                <a:latin typeface="Amazon Ember"/>
                <a:ea typeface="+mn-ea"/>
                <a:cs typeface="Arial"/>
              </a:rPr>
              <a:t>pay per-host, per-hour</a:t>
            </a:r>
            <a:endParaRPr kumimoji="0" lang="en-US" sz="1600" b="0" i="0" u="none" strike="noStrike" kern="1200" cap="none" spc="0" normalizeH="0" baseline="0" noProof="0" dirty="0">
              <a:ln>
                <a:noFill/>
              </a:ln>
              <a:solidFill>
                <a:srgbClr val="FFFFFF"/>
              </a:solidFill>
              <a:effectLst/>
              <a:uLnTx/>
              <a:uFillTx/>
              <a:latin typeface="Amazon Ember"/>
              <a:ea typeface="+mn-ea"/>
              <a:cs typeface="Arial"/>
            </a:endParaRPr>
          </a:p>
        </p:txBody>
      </p:sp>
      <p:sp>
        <p:nvSpPr>
          <p:cNvPr id="38" name="Content Placeholder 4">
            <a:extLst>
              <a:ext uri="{FF2B5EF4-FFF2-40B4-BE49-F238E27FC236}">
                <a16:creationId xmlns:a16="http://schemas.microsoft.com/office/drawing/2014/main" id="{DC1AB162-B09F-4319-AF2A-6FE96498DF2F}"/>
              </a:ext>
            </a:extLst>
          </p:cNvPr>
          <p:cNvSpPr txBox="1">
            <a:spLocks/>
          </p:cNvSpPr>
          <p:nvPr/>
        </p:nvSpPr>
        <p:spPr>
          <a:xfrm>
            <a:off x="8280609" y="3946837"/>
            <a:ext cx="1191817" cy="319812"/>
          </a:xfrm>
          <a:prstGeom prst="rect">
            <a:avLst/>
          </a:prstGeom>
        </p:spPr>
        <p:txBody>
          <a:bodyPr anchor="ctr"/>
          <a:lstStyle>
            <a:lvl1pPr marL="309026" indent="-309026" algn="l" defTabSz="609585" rtl="0" eaLnBrk="1" latinLnBrk="0" hangingPunct="1">
              <a:spcBef>
                <a:spcPct val="20000"/>
              </a:spcBef>
              <a:buClr>
                <a:schemeClr val="accent1"/>
              </a:buClr>
              <a:buFont typeface="Wingdings" panose="05000000000000000000" pitchFamily="2" charset="2"/>
              <a:buChar char="§"/>
              <a:defRPr sz="2667" b="0" i="0" kern="1200">
                <a:solidFill>
                  <a:schemeClr val="tx1"/>
                </a:solidFill>
                <a:latin typeface="+mn-lt"/>
                <a:ea typeface="+mn-ea"/>
                <a:cs typeface="Arial"/>
              </a:defRPr>
            </a:lvl1pPr>
            <a:lvl2pPr marL="609585" indent="-300559" algn="l" defTabSz="609585" rtl="0" eaLnBrk="1" latinLnBrk="0" hangingPunct="1">
              <a:spcBef>
                <a:spcPct val="20000"/>
              </a:spcBef>
              <a:buClr>
                <a:schemeClr val="accent1"/>
              </a:buClr>
              <a:buFont typeface="Arial"/>
              <a:buChar char="–"/>
              <a:defRPr sz="2400" b="0" i="0" kern="1200">
                <a:solidFill>
                  <a:schemeClr val="tx1"/>
                </a:solidFill>
                <a:latin typeface="+mn-lt"/>
                <a:ea typeface="+mn-ea"/>
                <a:cs typeface="Arial"/>
              </a:defRPr>
            </a:lvl2pPr>
            <a:lvl3pPr marL="918610" indent="-309026" algn="l" defTabSz="609585" rtl="0" eaLnBrk="1" latinLnBrk="0" hangingPunct="1">
              <a:spcBef>
                <a:spcPct val="20000"/>
              </a:spcBef>
              <a:buClr>
                <a:schemeClr val="accent1"/>
              </a:buClr>
              <a:buFont typeface="Wingdings" panose="05000000000000000000" pitchFamily="2" charset="2"/>
              <a:buChar char="§"/>
              <a:tabLst/>
              <a:defRPr sz="2133" b="0" i="0" kern="1200">
                <a:solidFill>
                  <a:schemeClr val="tx1"/>
                </a:solidFill>
                <a:latin typeface="+mn-lt"/>
                <a:ea typeface="+mn-ea"/>
                <a:cs typeface="Arial"/>
              </a:defRPr>
            </a:lvl3pPr>
            <a:lvl4pPr marL="1219170" indent="-300559" algn="l" defTabSz="609585" rtl="0" eaLnBrk="1" latinLnBrk="0" hangingPunct="1">
              <a:spcBef>
                <a:spcPct val="20000"/>
              </a:spcBef>
              <a:buClr>
                <a:schemeClr val="accent1"/>
              </a:buClr>
              <a:buFont typeface="Arial"/>
              <a:buChar char="–"/>
              <a:defRPr sz="1867" b="0" i="0" kern="1200">
                <a:solidFill>
                  <a:schemeClr val="tx1"/>
                </a:solidFill>
                <a:latin typeface="+mn-lt"/>
                <a:ea typeface="+mn-ea"/>
                <a:cs typeface="Arial"/>
              </a:defRPr>
            </a:lvl4pPr>
            <a:lvl5pPr marL="1528195" indent="-309026" algn="l" defTabSz="609585" rtl="0" eaLnBrk="1" latinLnBrk="0" hangingPunct="1">
              <a:spcBef>
                <a:spcPct val="20000"/>
              </a:spcBef>
              <a:buClr>
                <a:schemeClr val="accent1"/>
              </a:buClr>
              <a:buFont typeface="Arial"/>
              <a:buChar char="»"/>
              <a:defRPr sz="1600" b="0" i="0" kern="1200">
                <a:solidFill>
                  <a:schemeClr val="tx1"/>
                </a:solidFill>
                <a:latin typeface="+mn-lt"/>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812654" rtl="0" eaLnBrk="1" fontAlgn="auto" latinLnBrk="0" hangingPunct="1">
              <a:lnSpc>
                <a:spcPct val="100000"/>
              </a:lnSpc>
              <a:spcBef>
                <a:spcPts val="601"/>
              </a:spcBef>
              <a:spcAft>
                <a:spcPts val="0"/>
              </a:spcAft>
              <a:buClr>
                <a:srgbClr val="FCB64C"/>
              </a:buClr>
              <a:buSzTx/>
              <a:buFont typeface="Wingdings" panose="05000000000000000000" pitchFamily="2" charset="2"/>
              <a:buNone/>
              <a:tabLst/>
              <a:defRPr/>
            </a:pPr>
            <a:r>
              <a:rPr kumimoji="0" lang="en-US" sz="1401" b="0" i="0" u="none" strike="noStrike" kern="1200" cap="none" spc="0" normalizeH="0" baseline="0" noProof="0" dirty="0">
                <a:ln>
                  <a:noFill/>
                </a:ln>
                <a:solidFill>
                  <a:schemeClr val="accent2">
                    <a:lumMod val="60000"/>
                    <a:lumOff val="40000"/>
                  </a:schemeClr>
                </a:solidFill>
                <a:effectLst/>
                <a:uLnTx/>
                <a:uFillTx/>
                <a:latin typeface="Arial"/>
                <a:ea typeface="+mn-ea"/>
                <a:cs typeface="Arial"/>
              </a:rPr>
              <a:t>Customer A</a:t>
            </a:r>
          </a:p>
        </p:txBody>
      </p:sp>
      <p:sp>
        <p:nvSpPr>
          <p:cNvPr id="4" name="Title 1">
            <a:extLst>
              <a:ext uri="{FF2B5EF4-FFF2-40B4-BE49-F238E27FC236}">
                <a16:creationId xmlns:a16="http://schemas.microsoft.com/office/drawing/2014/main" id="{8CAF6B8F-82FC-45B4-6269-3B0B40E40BDE}"/>
              </a:ext>
            </a:extLst>
          </p:cNvPr>
          <p:cNvSpPr>
            <a:spLocks noGrp="1"/>
          </p:cNvSpPr>
          <p:nvPr>
            <p:ph type="title"/>
          </p:nvPr>
        </p:nvSpPr>
        <p:spPr>
          <a:xfrm>
            <a:off x="432123" y="327148"/>
            <a:ext cx="11548041" cy="535531"/>
          </a:xfrm>
        </p:spPr>
        <p:txBody>
          <a:bodyPr anchor="ctr">
            <a:noAutofit/>
          </a:bodyPr>
          <a:lstStyle/>
          <a:p>
            <a:r>
              <a:rPr lang="en-US" sz="3600" b="1" dirty="0"/>
              <a:t>EC2 Instances: Shared Tenancy and Dedicated Hosts</a:t>
            </a:r>
          </a:p>
        </p:txBody>
      </p:sp>
      <p:cxnSp>
        <p:nvCxnSpPr>
          <p:cNvPr id="5" name="Straight Connector 4">
            <a:extLst>
              <a:ext uri="{FF2B5EF4-FFF2-40B4-BE49-F238E27FC236}">
                <a16:creationId xmlns:a16="http://schemas.microsoft.com/office/drawing/2014/main" id="{4D2BBE4E-F420-A61C-3369-9DF034561896}"/>
              </a:ext>
              <a:ext uri="{C183D7F6-B498-43B3-948B-1728B52AA6E4}">
                <adec:decorative xmlns:adec="http://schemas.microsoft.com/office/drawing/2017/decorative" val="1"/>
              </a:ext>
            </a:extLst>
          </p:cNvPr>
          <p:cNvCxnSpPr>
            <a:cxnSpLocks/>
          </p:cNvCxnSpPr>
          <p:nvPr/>
        </p:nvCxnSpPr>
        <p:spPr>
          <a:xfrm>
            <a:off x="6085140" y="1131478"/>
            <a:ext cx="0" cy="5099201"/>
          </a:xfrm>
          <a:prstGeom prst="line">
            <a:avLst/>
          </a:prstGeom>
          <a:gradFill flip="none" rotWithShape="1">
            <a:gsLst>
              <a:gs pos="0">
                <a:schemeClr val="bg2"/>
              </a:gs>
              <a:gs pos="46000">
                <a:schemeClr val="bg1"/>
              </a:gs>
            </a:gsLst>
            <a:lin ang="5400000" scaled="1"/>
            <a:tileRect/>
          </a:gradFill>
          <a:ln w="19050">
            <a:gradFill flip="none" rotWithShape="1">
              <a:gsLst>
                <a:gs pos="0">
                  <a:schemeClr val="bg2">
                    <a:lumMod val="90000"/>
                    <a:lumOff val="10000"/>
                    <a:alpha val="0"/>
                  </a:schemeClr>
                </a:gs>
                <a:gs pos="15000">
                  <a:schemeClr val="accent1"/>
                </a:gs>
                <a:gs pos="50370">
                  <a:schemeClr val="accent2"/>
                </a:gs>
                <a:gs pos="85000">
                  <a:schemeClr val="accent1"/>
                </a:gs>
                <a:gs pos="100000">
                  <a:schemeClr val="bg2">
                    <a:lumMod val="90000"/>
                    <a:lumOff val="10000"/>
                    <a:alpha val="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8891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evron 6">
            <a:extLst>
              <a:ext uri="{FF2B5EF4-FFF2-40B4-BE49-F238E27FC236}">
                <a16:creationId xmlns:a16="http://schemas.microsoft.com/office/drawing/2014/main" id="{86759D38-630D-42BE-8C20-775090BDB2E3}"/>
              </a:ext>
            </a:extLst>
          </p:cNvPr>
          <p:cNvSpPr/>
          <p:nvPr/>
        </p:nvSpPr>
        <p:spPr>
          <a:xfrm>
            <a:off x="8624689" y="1288803"/>
            <a:ext cx="3291217" cy="487463"/>
          </a:xfrm>
          <a:prstGeom prst="chevron">
            <a:avLst/>
          </a:prstGeom>
          <a:solidFill>
            <a:schemeClr val="bg1">
              <a:lumMod val="65000"/>
              <a:lumOff val="3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1667"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Migrate &amp; Modernize</a:t>
            </a:r>
          </a:p>
        </p:txBody>
      </p:sp>
      <p:sp>
        <p:nvSpPr>
          <p:cNvPr id="7" name="Pentagon 4">
            <a:extLst>
              <a:ext uri="{FF2B5EF4-FFF2-40B4-BE49-F238E27FC236}">
                <a16:creationId xmlns:a16="http://schemas.microsoft.com/office/drawing/2014/main" id="{BF12EB5C-2AD3-4A52-B82F-E0AD7FE49C15}"/>
              </a:ext>
            </a:extLst>
          </p:cNvPr>
          <p:cNvSpPr/>
          <p:nvPr/>
        </p:nvSpPr>
        <p:spPr>
          <a:xfrm>
            <a:off x="350452" y="1296131"/>
            <a:ext cx="3291216" cy="469075"/>
          </a:xfrm>
          <a:prstGeom prst="homePlate">
            <a:avLst/>
          </a:prstGeom>
          <a:solidFill>
            <a:schemeClr val="accent1"/>
          </a:solidFill>
          <a:ln>
            <a:solidFill>
              <a:schemeClr val="accent1"/>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1667"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Assess</a:t>
            </a:r>
          </a:p>
        </p:txBody>
      </p:sp>
      <p:sp>
        <p:nvSpPr>
          <p:cNvPr id="8" name="Chevron 5">
            <a:extLst>
              <a:ext uri="{FF2B5EF4-FFF2-40B4-BE49-F238E27FC236}">
                <a16:creationId xmlns:a16="http://schemas.microsoft.com/office/drawing/2014/main" id="{95F2C23C-1821-4633-971F-7934CA77581E}"/>
              </a:ext>
            </a:extLst>
          </p:cNvPr>
          <p:cNvSpPr/>
          <p:nvPr/>
        </p:nvSpPr>
        <p:spPr>
          <a:xfrm>
            <a:off x="3709588" y="1295286"/>
            <a:ext cx="4922093" cy="469075"/>
          </a:xfrm>
          <a:prstGeom prst="chevron">
            <a:avLst/>
          </a:prstGeom>
          <a:solidFill>
            <a:srgbClr val="AD4AF8"/>
          </a:solidFill>
          <a:ln>
            <a:solidFill>
              <a:srgbClr val="AD4AF8"/>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1667"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Mobilize</a:t>
            </a:r>
          </a:p>
        </p:txBody>
      </p:sp>
      <p:grpSp>
        <p:nvGrpSpPr>
          <p:cNvPr id="9" name="Group 8">
            <a:extLst>
              <a:ext uri="{FF2B5EF4-FFF2-40B4-BE49-F238E27FC236}">
                <a16:creationId xmlns:a16="http://schemas.microsoft.com/office/drawing/2014/main" id="{EB4EBD22-0B33-4BC4-AAE3-C01B78A08F66}"/>
              </a:ext>
            </a:extLst>
          </p:cNvPr>
          <p:cNvGrpSpPr/>
          <p:nvPr/>
        </p:nvGrpSpPr>
        <p:grpSpPr>
          <a:xfrm rot="16200000">
            <a:off x="5977165" y="2554055"/>
            <a:ext cx="352717" cy="5536801"/>
            <a:chOff x="4469627" y="5613868"/>
            <a:chExt cx="423260" cy="1654721"/>
          </a:xfrm>
        </p:grpSpPr>
        <p:cxnSp>
          <p:nvCxnSpPr>
            <p:cNvPr id="10" name="Straight Arrow Connector 9">
              <a:extLst>
                <a:ext uri="{FF2B5EF4-FFF2-40B4-BE49-F238E27FC236}">
                  <a16:creationId xmlns:a16="http://schemas.microsoft.com/office/drawing/2014/main" id="{47959AF6-AE3A-4030-B6E6-6F1334D95404}"/>
                </a:ext>
              </a:extLst>
            </p:cNvPr>
            <p:cNvCxnSpPr/>
            <p:nvPr/>
          </p:nvCxnSpPr>
          <p:spPr>
            <a:xfrm flipH="1">
              <a:off x="4469627" y="6424557"/>
              <a:ext cx="423260" cy="0"/>
            </a:xfrm>
            <a:prstGeom prst="straightConnector1">
              <a:avLst/>
            </a:prstGeom>
            <a:ln w="19050">
              <a:solidFill>
                <a:srgbClr val="AD4AF8"/>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AF1DC6-3522-48D2-BB17-6DC43AF388B3}"/>
                </a:ext>
              </a:extLst>
            </p:cNvPr>
            <p:cNvCxnSpPr/>
            <p:nvPr/>
          </p:nvCxnSpPr>
          <p:spPr>
            <a:xfrm>
              <a:off x="4892887" y="5613868"/>
              <a:ext cx="0" cy="1654721"/>
            </a:xfrm>
            <a:prstGeom prst="line">
              <a:avLst/>
            </a:prstGeom>
            <a:ln w="19050">
              <a:solidFill>
                <a:srgbClr val="AD4AF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C39CC32-AFD3-412B-A678-E3536D93A5BB}"/>
              </a:ext>
            </a:extLst>
          </p:cNvPr>
          <p:cNvSpPr txBox="1"/>
          <p:nvPr/>
        </p:nvSpPr>
        <p:spPr>
          <a:xfrm>
            <a:off x="4256394" y="5596995"/>
            <a:ext cx="3679212" cy="323230"/>
          </a:xfrm>
          <a:prstGeom prst="rect">
            <a:avLst/>
          </a:prstGeom>
          <a:noFill/>
        </p:spPr>
        <p:txBody>
          <a:bodyPr wrap="none" rtlCol="0">
            <a:spAutoFit/>
          </a:bodyPr>
          <a:lstStyle/>
          <a:p>
            <a:pPr algn="ctr" defTabSz="609562">
              <a:lnSpc>
                <a:spcPct val="90000"/>
              </a:lnSpc>
              <a:spcAft>
                <a:spcPts val="1500"/>
              </a:spcAft>
              <a:defRPr/>
            </a:pPr>
            <a:r>
              <a:rPr lang="en-US" sz="1667" dirty="0">
                <a:solidFill>
                  <a:srgbClr val="AD4AF8"/>
                </a:solidFill>
                <a:latin typeface="Amazon Ember" panose="020B0603020204020204" pitchFamily="34" charset="0"/>
                <a:ea typeface="Amazon Ember" panose="020B0603020204020204" pitchFamily="34" charset="0"/>
                <a:cs typeface="Amazon Ember" panose="020B0603020204020204" pitchFamily="34" charset="0"/>
              </a:rPr>
              <a:t>Build readiness through experiences</a:t>
            </a:r>
          </a:p>
        </p:txBody>
      </p:sp>
      <p:grpSp>
        <p:nvGrpSpPr>
          <p:cNvPr id="13" name="Group 12">
            <a:extLst>
              <a:ext uri="{FF2B5EF4-FFF2-40B4-BE49-F238E27FC236}">
                <a16:creationId xmlns:a16="http://schemas.microsoft.com/office/drawing/2014/main" id="{EC9D09AA-B7A7-4ED0-8C43-3AB1EEEEB06F}"/>
              </a:ext>
            </a:extLst>
          </p:cNvPr>
          <p:cNvGrpSpPr/>
          <p:nvPr/>
        </p:nvGrpSpPr>
        <p:grpSpPr>
          <a:xfrm rot="16200000">
            <a:off x="10119144" y="3784579"/>
            <a:ext cx="352717" cy="3075755"/>
            <a:chOff x="4469627" y="5613868"/>
            <a:chExt cx="423260" cy="1654721"/>
          </a:xfrm>
        </p:grpSpPr>
        <p:cxnSp>
          <p:nvCxnSpPr>
            <p:cNvPr id="14" name="Straight Connector 13">
              <a:extLst>
                <a:ext uri="{FF2B5EF4-FFF2-40B4-BE49-F238E27FC236}">
                  <a16:creationId xmlns:a16="http://schemas.microsoft.com/office/drawing/2014/main" id="{D651B5BB-B8E1-49B5-BB22-1B65F9F0DB5A}"/>
                </a:ext>
              </a:extLst>
            </p:cNvPr>
            <p:cNvCxnSpPr/>
            <p:nvPr/>
          </p:nvCxnSpPr>
          <p:spPr>
            <a:xfrm>
              <a:off x="4892887" y="5613868"/>
              <a:ext cx="0" cy="1654721"/>
            </a:xfrm>
            <a:prstGeom prst="line">
              <a:avLst/>
            </a:prstGeom>
            <a:ln w="19050">
              <a:solidFill>
                <a:schemeClr val="bg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2A3BEB-FA65-4B7A-992E-9605720599BF}"/>
                </a:ext>
              </a:extLst>
            </p:cNvPr>
            <p:cNvCxnSpPr/>
            <p:nvPr/>
          </p:nvCxnSpPr>
          <p:spPr>
            <a:xfrm flipH="1">
              <a:off x="4469627" y="6441229"/>
              <a:ext cx="423260" cy="0"/>
            </a:xfrm>
            <a:prstGeom prst="straightConnector1">
              <a:avLst/>
            </a:prstGeom>
            <a:ln w="19050">
              <a:solidFill>
                <a:schemeClr val="bg1">
                  <a:lumMod val="50000"/>
                  <a:lumOff val="5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47258480-7639-4DD2-820C-B5D941F3EB4A}"/>
              </a:ext>
            </a:extLst>
          </p:cNvPr>
          <p:cNvSpPr txBox="1"/>
          <p:nvPr/>
        </p:nvSpPr>
        <p:spPr>
          <a:xfrm>
            <a:off x="8427594" y="5596995"/>
            <a:ext cx="3498073" cy="323230"/>
          </a:xfrm>
          <a:prstGeom prst="rect">
            <a:avLst/>
          </a:prstGeom>
          <a:noFill/>
        </p:spPr>
        <p:txBody>
          <a:bodyPr wrap="none" rtlCol="0">
            <a:spAutoFit/>
          </a:bodyPr>
          <a:lstStyle/>
          <a:p>
            <a:pPr algn="ctr" defTabSz="609562">
              <a:lnSpc>
                <a:spcPct val="90000"/>
              </a:lnSpc>
              <a:spcAft>
                <a:spcPts val="1500"/>
              </a:spcAft>
              <a:defRPr/>
            </a:pPr>
            <a:r>
              <a:rPr lang="en-US" sz="1667"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Accelerate transformation at scale</a:t>
            </a:r>
          </a:p>
        </p:txBody>
      </p:sp>
      <p:sp>
        <p:nvSpPr>
          <p:cNvPr id="17" name="TextBox 16">
            <a:extLst>
              <a:ext uri="{FF2B5EF4-FFF2-40B4-BE49-F238E27FC236}">
                <a16:creationId xmlns:a16="http://schemas.microsoft.com/office/drawing/2014/main" id="{420606C1-88BA-43DB-AB9D-B4E609DCFC59}"/>
              </a:ext>
            </a:extLst>
          </p:cNvPr>
          <p:cNvSpPr txBox="1"/>
          <p:nvPr/>
        </p:nvSpPr>
        <p:spPr>
          <a:xfrm>
            <a:off x="405109" y="2649936"/>
            <a:ext cx="1333764"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Rapid discovery</a:t>
            </a:r>
          </a:p>
        </p:txBody>
      </p:sp>
      <p:sp>
        <p:nvSpPr>
          <p:cNvPr id="18" name="TextBox 17">
            <a:extLst>
              <a:ext uri="{FF2B5EF4-FFF2-40B4-BE49-F238E27FC236}">
                <a16:creationId xmlns:a16="http://schemas.microsoft.com/office/drawing/2014/main" id="{5A04D37E-46E9-4B98-B81E-960D1B4BB0CD}"/>
              </a:ext>
            </a:extLst>
          </p:cNvPr>
          <p:cNvSpPr txBox="1"/>
          <p:nvPr/>
        </p:nvSpPr>
        <p:spPr>
          <a:xfrm>
            <a:off x="1696954" y="2673297"/>
            <a:ext cx="1333764"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TCO report</a:t>
            </a:r>
          </a:p>
        </p:txBody>
      </p:sp>
      <p:grpSp>
        <p:nvGrpSpPr>
          <p:cNvPr id="19" name="Group 18">
            <a:extLst>
              <a:ext uri="{FF2B5EF4-FFF2-40B4-BE49-F238E27FC236}">
                <a16:creationId xmlns:a16="http://schemas.microsoft.com/office/drawing/2014/main" id="{F9F7A2C9-9D96-4195-B968-41F3A417975A}"/>
              </a:ext>
            </a:extLst>
          </p:cNvPr>
          <p:cNvGrpSpPr/>
          <p:nvPr/>
        </p:nvGrpSpPr>
        <p:grpSpPr>
          <a:xfrm>
            <a:off x="812192" y="2141158"/>
            <a:ext cx="522465" cy="523245"/>
            <a:chOff x="911709" y="4039537"/>
            <a:chExt cx="626958" cy="627894"/>
          </a:xfrm>
        </p:grpSpPr>
        <p:grpSp>
          <p:nvGrpSpPr>
            <p:cNvPr id="20" name="Group 19">
              <a:extLst>
                <a:ext uri="{FF2B5EF4-FFF2-40B4-BE49-F238E27FC236}">
                  <a16:creationId xmlns:a16="http://schemas.microsoft.com/office/drawing/2014/main" id="{94E8E26A-0598-43A6-B472-91F26953FEBE}"/>
                </a:ext>
              </a:extLst>
            </p:cNvPr>
            <p:cNvGrpSpPr/>
            <p:nvPr/>
          </p:nvGrpSpPr>
          <p:grpSpPr>
            <a:xfrm>
              <a:off x="1037650" y="4067642"/>
              <a:ext cx="417790" cy="527355"/>
              <a:chOff x="973057" y="3594891"/>
              <a:chExt cx="348158" cy="439463"/>
            </a:xfrm>
          </p:grpSpPr>
          <p:sp>
            <p:nvSpPr>
              <p:cNvPr id="22" name="Oval 21">
                <a:extLst>
                  <a:ext uri="{FF2B5EF4-FFF2-40B4-BE49-F238E27FC236}">
                    <a16:creationId xmlns:a16="http://schemas.microsoft.com/office/drawing/2014/main" id="{3ED8C8DE-4B2F-4463-9917-E0AB08143F47}"/>
                  </a:ext>
                </a:extLst>
              </p:cNvPr>
              <p:cNvSpPr/>
              <p:nvPr/>
            </p:nvSpPr>
            <p:spPr>
              <a:xfrm>
                <a:off x="1252614" y="3965753"/>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5">
                  <a:defRPr/>
                </a:pPr>
                <a:endParaRPr lang="en-US" sz="2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Oval 22">
                <a:extLst>
                  <a:ext uri="{FF2B5EF4-FFF2-40B4-BE49-F238E27FC236}">
                    <a16:creationId xmlns:a16="http://schemas.microsoft.com/office/drawing/2014/main" id="{9271FFE6-3198-412F-9638-11982DBDAA4F}"/>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5">
                  <a:defRPr/>
                </a:pPr>
                <a:endParaRPr lang="en-US" sz="2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pic>
          <p:nvPicPr>
            <p:cNvPr id="21" name="Picture 20">
              <a:extLst>
                <a:ext uri="{FF2B5EF4-FFF2-40B4-BE49-F238E27FC236}">
                  <a16:creationId xmlns:a16="http://schemas.microsoft.com/office/drawing/2014/main" id="{930CA3A3-04C5-4E0F-860D-2D189E039D28}"/>
                </a:ext>
              </a:extLst>
            </p:cNvPr>
            <p:cNvPicPr>
              <a:picLocks noChangeAspect="1"/>
            </p:cNvPicPr>
            <p:nvPr/>
          </p:nvPicPr>
          <p:blipFill>
            <a:blip r:embed="rId2">
              <a:lum bright="70000" contrast="-70000"/>
              <a:extLst>
                <a:ext uri="{28A0092B-C50C-407E-A947-70E740481C1C}">
                  <a14:useLocalDpi xmlns:a14="http://schemas.microsoft.com/office/drawing/2010/main"/>
                </a:ext>
              </a:extLst>
            </a:blip>
            <a:stretch>
              <a:fillRect/>
            </a:stretch>
          </p:blipFill>
          <p:spPr>
            <a:xfrm>
              <a:off x="911709" y="4039537"/>
              <a:ext cx="626958" cy="627894"/>
            </a:xfrm>
            <a:prstGeom prst="rect">
              <a:avLst/>
            </a:prstGeom>
          </p:spPr>
        </p:pic>
      </p:grpSp>
      <p:grpSp>
        <p:nvGrpSpPr>
          <p:cNvPr id="24" name="Group 23">
            <a:extLst>
              <a:ext uri="{FF2B5EF4-FFF2-40B4-BE49-F238E27FC236}">
                <a16:creationId xmlns:a16="http://schemas.microsoft.com/office/drawing/2014/main" id="{A46832A4-7EF5-4E37-A423-88280AFD67D6}"/>
              </a:ext>
            </a:extLst>
          </p:cNvPr>
          <p:cNvGrpSpPr/>
          <p:nvPr/>
        </p:nvGrpSpPr>
        <p:grpSpPr>
          <a:xfrm>
            <a:off x="2166836" y="2070037"/>
            <a:ext cx="394000" cy="512762"/>
            <a:chOff x="2537282" y="3954193"/>
            <a:chExt cx="472800" cy="615314"/>
          </a:xfrm>
        </p:grpSpPr>
        <p:grpSp>
          <p:nvGrpSpPr>
            <p:cNvPr id="25" name="Group 24">
              <a:extLst>
                <a:ext uri="{FF2B5EF4-FFF2-40B4-BE49-F238E27FC236}">
                  <a16:creationId xmlns:a16="http://schemas.microsoft.com/office/drawing/2014/main" id="{72FE4AF6-87F0-4453-B1E1-5FAE1A824743}"/>
                </a:ext>
              </a:extLst>
            </p:cNvPr>
            <p:cNvGrpSpPr/>
            <p:nvPr/>
          </p:nvGrpSpPr>
          <p:grpSpPr>
            <a:xfrm>
              <a:off x="2621465" y="4130643"/>
              <a:ext cx="311459" cy="253766"/>
              <a:chOff x="2459532" y="3646856"/>
              <a:chExt cx="259548" cy="211471"/>
            </a:xfrm>
          </p:grpSpPr>
          <p:cxnSp>
            <p:nvCxnSpPr>
              <p:cNvPr id="27" name="Straight Connector 26">
                <a:extLst>
                  <a:ext uri="{FF2B5EF4-FFF2-40B4-BE49-F238E27FC236}">
                    <a16:creationId xmlns:a16="http://schemas.microsoft.com/office/drawing/2014/main" id="{C3CFE344-B761-4A36-8C79-0FB80109BE62}"/>
                  </a:ext>
                </a:extLst>
              </p:cNvPr>
              <p:cNvCxnSpPr/>
              <p:nvPr/>
            </p:nvCxnSpPr>
            <p:spPr>
              <a:xfrm>
                <a:off x="2459532" y="3755594"/>
                <a:ext cx="0" cy="1027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58176B-3E32-4A8F-A93A-F3FBD37E274F}"/>
                  </a:ext>
                </a:extLst>
              </p:cNvPr>
              <p:cNvCxnSpPr/>
              <p:nvPr/>
            </p:nvCxnSpPr>
            <p:spPr>
              <a:xfrm>
                <a:off x="2545252" y="3721437"/>
                <a:ext cx="0" cy="1368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ACDD88-D191-47C7-87FF-548347FCC1D1}"/>
                  </a:ext>
                </a:extLst>
              </p:cNvPr>
              <p:cNvCxnSpPr/>
              <p:nvPr/>
            </p:nvCxnSpPr>
            <p:spPr>
              <a:xfrm>
                <a:off x="2633355" y="3679805"/>
                <a:ext cx="0" cy="1785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459E587-BECF-42D8-B3BC-8C48E0A3995D}"/>
                  </a:ext>
                </a:extLst>
              </p:cNvPr>
              <p:cNvCxnSpPr/>
              <p:nvPr/>
            </p:nvCxnSpPr>
            <p:spPr>
              <a:xfrm>
                <a:off x="2719080" y="3646856"/>
                <a:ext cx="0" cy="21147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A40F7A6C-16D5-437C-9EBC-FF27DC4BEFCB}"/>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2537282" y="3954193"/>
              <a:ext cx="472800" cy="615314"/>
            </a:xfrm>
            <a:prstGeom prst="rect">
              <a:avLst/>
            </a:prstGeom>
          </p:spPr>
        </p:pic>
      </p:grpSp>
      <p:sp>
        <p:nvSpPr>
          <p:cNvPr id="31" name="TextBox 30">
            <a:extLst>
              <a:ext uri="{FF2B5EF4-FFF2-40B4-BE49-F238E27FC236}">
                <a16:creationId xmlns:a16="http://schemas.microsoft.com/office/drawing/2014/main" id="{4A7B13AE-07D4-4777-8C7F-A447352037C5}"/>
              </a:ext>
            </a:extLst>
          </p:cNvPr>
          <p:cNvSpPr txBox="1"/>
          <p:nvPr/>
        </p:nvSpPr>
        <p:spPr>
          <a:xfrm>
            <a:off x="324105" y="4547899"/>
            <a:ext cx="1333764" cy="425629"/>
          </a:xfrm>
          <a:prstGeom prst="rect">
            <a:avLst/>
          </a:prstGeom>
          <a:noFill/>
        </p:spPr>
        <p:txBody>
          <a:bodyPr wrap="square" rtlCol="0">
            <a:spAutoFit/>
          </a:bodyPr>
          <a:lstStyle/>
          <a:p>
            <a:pPr algn="ctr" defTabSz="914345">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Briefings &amp; workshops</a:t>
            </a:r>
          </a:p>
        </p:txBody>
      </p:sp>
      <p:sp>
        <p:nvSpPr>
          <p:cNvPr id="32" name="TextBox 31">
            <a:extLst>
              <a:ext uri="{FF2B5EF4-FFF2-40B4-BE49-F238E27FC236}">
                <a16:creationId xmlns:a16="http://schemas.microsoft.com/office/drawing/2014/main" id="{58707011-A219-43F2-9797-B0113C859176}"/>
              </a:ext>
            </a:extLst>
          </p:cNvPr>
          <p:cNvSpPr txBox="1"/>
          <p:nvPr/>
        </p:nvSpPr>
        <p:spPr>
          <a:xfrm>
            <a:off x="1647802" y="3637557"/>
            <a:ext cx="1534913" cy="425629"/>
          </a:xfrm>
          <a:prstGeom prst="rect">
            <a:avLst/>
          </a:prstGeom>
          <a:noFill/>
        </p:spPr>
        <p:txBody>
          <a:bodyPr wrap="square" rtlCol="0">
            <a:spAutoFit/>
          </a:bodyPr>
          <a:lstStyle/>
          <a:p>
            <a:pPr algn="ctr" defTabSz="914345">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Migration Readiness Assessment</a:t>
            </a:r>
          </a:p>
        </p:txBody>
      </p:sp>
      <p:grpSp>
        <p:nvGrpSpPr>
          <p:cNvPr id="33" name="Graphic 412">
            <a:extLst>
              <a:ext uri="{FF2B5EF4-FFF2-40B4-BE49-F238E27FC236}">
                <a16:creationId xmlns:a16="http://schemas.microsoft.com/office/drawing/2014/main" id="{F42F8ADC-376B-43C2-84FF-0D8281EA3BE2}"/>
              </a:ext>
            </a:extLst>
          </p:cNvPr>
          <p:cNvGrpSpPr/>
          <p:nvPr/>
        </p:nvGrpSpPr>
        <p:grpSpPr>
          <a:xfrm>
            <a:off x="734104" y="3999179"/>
            <a:ext cx="536408" cy="536408"/>
            <a:chOff x="4244008" y="5593287"/>
            <a:chExt cx="643689" cy="643689"/>
          </a:xfrm>
        </p:grpSpPr>
        <p:sp>
          <p:nvSpPr>
            <p:cNvPr id="34" name="Freeform: Shape 554">
              <a:extLst>
                <a:ext uri="{FF2B5EF4-FFF2-40B4-BE49-F238E27FC236}">
                  <a16:creationId xmlns:a16="http://schemas.microsoft.com/office/drawing/2014/main" id="{D48A1F26-633D-468E-9A38-0A7D4D51836E}"/>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 name="Freeform: Shape 555">
              <a:extLst>
                <a:ext uri="{FF2B5EF4-FFF2-40B4-BE49-F238E27FC236}">
                  <a16:creationId xmlns:a16="http://schemas.microsoft.com/office/drawing/2014/main" id="{99FBBAA0-7A17-4ACF-9664-FBC292325ED4}"/>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 name="Freeform: Shape 556">
              <a:extLst>
                <a:ext uri="{FF2B5EF4-FFF2-40B4-BE49-F238E27FC236}">
                  <a16:creationId xmlns:a16="http://schemas.microsoft.com/office/drawing/2014/main" id="{1C267552-F29A-4B6D-9D2E-A87A7BF4A5A7}"/>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7" name="Freeform: Shape 557">
              <a:extLst>
                <a:ext uri="{FF2B5EF4-FFF2-40B4-BE49-F238E27FC236}">
                  <a16:creationId xmlns:a16="http://schemas.microsoft.com/office/drawing/2014/main" id="{A9035080-C087-436F-98BE-816278BE6607}"/>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Freeform: Shape 558">
              <a:extLst>
                <a:ext uri="{FF2B5EF4-FFF2-40B4-BE49-F238E27FC236}">
                  <a16:creationId xmlns:a16="http://schemas.microsoft.com/office/drawing/2014/main" id="{D92DD8DE-30A7-40F5-A9B5-94A2B3050642}"/>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Freeform: Shape 559">
              <a:extLst>
                <a:ext uri="{FF2B5EF4-FFF2-40B4-BE49-F238E27FC236}">
                  <a16:creationId xmlns:a16="http://schemas.microsoft.com/office/drawing/2014/main" id="{E566471C-27A1-4E0D-8401-2D9F01E74876}"/>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Freeform: Shape 560">
              <a:extLst>
                <a:ext uri="{FF2B5EF4-FFF2-40B4-BE49-F238E27FC236}">
                  <a16:creationId xmlns:a16="http://schemas.microsoft.com/office/drawing/2014/main" id="{B636CD27-5995-4E8D-831F-D44B99206C70}"/>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 name="Freeform: Shape 561">
              <a:extLst>
                <a:ext uri="{FF2B5EF4-FFF2-40B4-BE49-F238E27FC236}">
                  <a16:creationId xmlns:a16="http://schemas.microsoft.com/office/drawing/2014/main" id="{0E8D5A24-1646-466F-9E23-EFC71868FB1E}"/>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609562">
                <a:defRPr/>
              </a:pPr>
              <a:endParaRPr lang="en-US" sz="15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Shape 562">
              <a:extLst>
                <a:ext uri="{FF2B5EF4-FFF2-40B4-BE49-F238E27FC236}">
                  <a16:creationId xmlns:a16="http://schemas.microsoft.com/office/drawing/2014/main" id="{7A087460-F243-4893-AB24-EFAB4ACF3B7A}"/>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Freeform: Shape 563">
              <a:extLst>
                <a:ext uri="{FF2B5EF4-FFF2-40B4-BE49-F238E27FC236}">
                  <a16:creationId xmlns:a16="http://schemas.microsoft.com/office/drawing/2014/main" id="{2D8C90F2-B0CD-4E5A-98AE-CBD097D20B67}"/>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609562">
                <a:defRPr/>
              </a:pPr>
              <a:endParaRPr lang="en-US" sz="15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Freeform: Shape 564">
              <a:extLst>
                <a:ext uri="{FF2B5EF4-FFF2-40B4-BE49-F238E27FC236}">
                  <a16:creationId xmlns:a16="http://schemas.microsoft.com/office/drawing/2014/main" id="{211B3F72-ED18-44F6-A9E4-66334477D0D1}"/>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Freeform: Shape 565">
              <a:extLst>
                <a:ext uri="{FF2B5EF4-FFF2-40B4-BE49-F238E27FC236}">
                  <a16:creationId xmlns:a16="http://schemas.microsoft.com/office/drawing/2014/main" id="{3270F973-12BB-40B5-9736-F1D3BCEE9856}"/>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Freeform: Shape 566">
              <a:extLst>
                <a:ext uri="{FF2B5EF4-FFF2-40B4-BE49-F238E27FC236}">
                  <a16:creationId xmlns:a16="http://schemas.microsoft.com/office/drawing/2014/main" id="{ACF3782C-7163-4884-B9D7-B082B9B69434}"/>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Freeform: Shape 567">
              <a:extLst>
                <a:ext uri="{FF2B5EF4-FFF2-40B4-BE49-F238E27FC236}">
                  <a16:creationId xmlns:a16="http://schemas.microsoft.com/office/drawing/2014/main" id="{5D424FB0-76F2-4241-9E68-477692DFF394}"/>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8" name="Graphic 240">
            <a:extLst>
              <a:ext uri="{FF2B5EF4-FFF2-40B4-BE49-F238E27FC236}">
                <a16:creationId xmlns:a16="http://schemas.microsoft.com/office/drawing/2014/main" id="{43A9D3D7-7D48-4226-8BC1-8A354618FF81}"/>
              </a:ext>
            </a:extLst>
          </p:cNvPr>
          <p:cNvGrpSpPr/>
          <p:nvPr/>
        </p:nvGrpSpPr>
        <p:grpSpPr>
          <a:xfrm>
            <a:off x="1982458" y="3989672"/>
            <a:ext cx="762755" cy="762755"/>
            <a:chOff x="6079338" y="322847"/>
            <a:chExt cx="643689" cy="643689"/>
          </a:xfrm>
        </p:grpSpPr>
        <p:sp>
          <p:nvSpPr>
            <p:cNvPr id="49" name="Freeform: Shape 592">
              <a:extLst>
                <a:ext uri="{FF2B5EF4-FFF2-40B4-BE49-F238E27FC236}">
                  <a16:creationId xmlns:a16="http://schemas.microsoft.com/office/drawing/2014/main" id="{D0B28D93-7562-4C1F-90B4-57E072141126}"/>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Freeform: Shape 593">
              <a:extLst>
                <a:ext uri="{FF2B5EF4-FFF2-40B4-BE49-F238E27FC236}">
                  <a16:creationId xmlns:a16="http://schemas.microsoft.com/office/drawing/2014/main" id="{753154DB-FB44-4A1F-9C5E-BF1C822900E7}"/>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Freeform: Shape 594">
              <a:extLst>
                <a:ext uri="{FF2B5EF4-FFF2-40B4-BE49-F238E27FC236}">
                  <a16:creationId xmlns:a16="http://schemas.microsoft.com/office/drawing/2014/main" id="{E1393594-4FA9-44C9-9B96-7872B3C897BD}"/>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Freeform: Shape 595">
              <a:extLst>
                <a:ext uri="{FF2B5EF4-FFF2-40B4-BE49-F238E27FC236}">
                  <a16:creationId xmlns:a16="http://schemas.microsoft.com/office/drawing/2014/main" id="{DA1B5879-BE5E-401B-B50A-F0BAE4D55DE3}"/>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Freeform: Shape 596">
              <a:extLst>
                <a:ext uri="{FF2B5EF4-FFF2-40B4-BE49-F238E27FC236}">
                  <a16:creationId xmlns:a16="http://schemas.microsoft.com/office/drawing/2014/main" id="{6DACE02C-D922-4620-8D21-221E9126B93F}"/>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 name="Freeform: Shape 597">
              <a:extLst>
                <a:ext uri="{FF2B5EF4-FFF2-40B4-BE49-F238E27FC236}">
                  <a16:creationId xmlns:a16="http://schemas.microsoft.com/office/drawing/2014/main" id="{93F78BEB-8DEC-4215-8811-0546316F2F6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Freeform: Shape 598">
              <a:extLst>
                <a:ext uri="{FF2B5EF4-FFF2-40B4-BE49-F238E27FC236}">
                  <a16:creationId xmlns:a16="http://schemas.microsoft.com/office/drawing/2014/main" id="{12990F54-E82A-41F3-87A3-A0D46F945F0C}"/>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Freeform: Shape 599">
              <a:extLst>
                <a:ext uri="{FF2B5EF4-FFF2-40B4-BE49-F238E27FC236}">
                  <a16:creationId xmlns:a16="http://schemas.microsoft.com/office/drawing/2014/main" id="{D65EE308-F200-4751-83FB-73A30B07D36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Freeform: Shape 600">
              <a:extLst>
                <a:ext uri="{FF2B5EF4-FFF2-40B4-BE49-F238E27FC236}">
                  <a16:creationId xmlns:a16="http://schemas.microsoft.com/office/drawing/2014/main" id="{8D32025B-2E8C-45C4-8119-EC6323F98566}"/>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8" name="Freeform: Shape 601">
              <a:extLst>
                <a:ext uri="{FF2B5EF4-FFF2-40B4-BE49-F238E27FC236}">
                  <a16:creationId xmlns:a16="http://schemas.microsoft.com/office/drawing/2014/main" id="{01CED3B0-21EA-4C97-B12B-BB11453D1541}"/>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Freeform: Shape 602">
              <a:extLst>
                <a:ext uri="{FF2B5EF4-FFF2-40B4-BE49-F238E27FC236}">
                  <a16:creationId xmlns:a16="http://schemas.microsoft.com/office/drawing/2014/main" id="{E178F376-B983-4F27-A906-DB4CB0B933C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Freeform: Shape 603">
              <a:extLst>
                <a:ext uri="{FF2B5EF4-FFF2-40B4-BE49-F238E27FC236}">
                  <a16:creationId xmlns:a16="http://schemas.microsoft.com/office/drawing/2014/main" id="{C57B8F96-45B9-4878-B66F-0A25F03F1E0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61" name="Group 60">
            <a:extLst>
              <a:ext uri="{FF2B5EF4-FFF2-40B4-BE49-F238E27FC236}">
                <a16:creationId xmlns:a16="http://schemas.microsoft.com/office/drawing/2014/main" id="{38259ED5-FE63-47FB-9F8F-FC605E5209C9}"/>
              </a:ext>
            </a:extLst>
          </p:cNvPr>
          <p:cNvGrpSpPr/>
          <p:nvPr/>
        </p:nvGrpSpPr>
        <p:grpSpPr>
          <a:xfrm>
            <a:off x="350454" y="5146097"/>
            <a:ext cx="3231715" cy="352717"/>
            <a:chOff x="578398" y="6478445"/>
            <a:chExt cx="3444109" cy="423260"/>
          </a:xfrm>
        </p:grpSpPr>
        <p:cxnSp>
          <p:nvCxnSpPr>
            <p:cNvPr id="62" name="Straight Connector 61">
              <a:extLst>
                <a:ext uri="{FF2B5EF4-FFF2-40B4-BE49-F238E27FC236}">
                  <a16:creationId xmlns:a16="http://schemas.microsoft.com/office/drawing/2014/main" id="{3C06840C-008B-43C0-80CD-0CB4B34A394D}"/>
                </a:ext>
              </a:extLst>
            </p:cNvPr>
            <p:cNvCxnSpPr/>
            <p:nvPr/>
          </p:nvCxnSpPr>
          <p:spPr>
            <a:xfrm rot="16200000">
              <a:off x="2300453" y="4756390"/>
              <a:ext cx="0" cy="3444109"/>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65BF824-8F41-4F59-86F2-534D8C3AD72D}"/>
                </a:ext>
              </a:extLst>
            </p:cNvPr>
            <p:cNvCxnSpPr/>
            <p:nvPr/>
          </p:nvCxnSpPr>
          <p:spPr>
            <a:xfrm rot="16200000" flipH="1">
              <a:off x="2088824" y="6690075"/>
              <a:ext cx="423260"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6D7A03C0-4C0A-441D-BFD6-FA8504C044D5}"/>
              </a:ext>
            </a:extLst>
          </p:cNvPr>
          <p:cNvSpPr txBox="1"/>
          <p:nvPr/>
        </p:nvSpPr>
        <p:spPr>
          <a:xfrm>
            <a:off x="659372" y="5626721"/>
            <a:ext cx="2550698" cy="323230"/>
          </a:xfrm>
          <a:prstGeom prst="rect">
            <a:avLst/>
          </a:prstGeom>
          <a:noFill/>
        </p:spPr>
        <p:txBody>
          <a:bodyPr wrap="none" rtlCol="0">
            <a:spAutoFit/>
          </a:bodyPr>
          <a:lstStyle/>
          <a:p>
            <a:pPr algn="ctr" defTabSz="609562">
              <a:lnSpc>
                <a:spcPct val="90000"/>
              </a:lnSpc>
              <a:spcAft>
                <a:spcPts val="1500"/>
              </a:spcAft>
              <a:defRPr/>
            </a:pPr>
            <a:r>
              <a:rPr lang="en-US" sz="1667"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Create a case for change</a:t>
            </a:r>
          </a:p>
        </p:txBody>
      </p:sp>
      <p:sp>
        <p:nvSpPr>
          <p:cNvPr id="65" name="TextBox 64">
            <a:extLst>
              <a:ext uri="{FF2B5EF4-FFF2-40B4-BE49-F238E27FC236}">
                <a16:creationId xmlns:a16="http://schemas.microsoft.com/office/drawing/2014/main" id="{EEB56CFC-98F1-48B0-8331-B1AD2902052F}"/>
              </a:ext>
            </a:extLst>
          </p:cNvPr>
          <p:cNvSpPr txBox="1"/>
          <p:nvPr/>
        </p:nvSpPr>
        <p:spPr>
          <a:xfrm>
            <a:off x="8816773" y="3580607"/>
            <a:ext cx="1227168" cy="425629"/>
          </a:xfrm>
          <a:prstGeom prst="rect">
            <a:avLst/>
          </a:prstGeom>
          <a:noFill/>
        </p:spPr>
        <p:txBody>
          <a:bodyPr wrap="square" rtlCol="0">
            <a:spAutoFit/>
          </a:bodyPr>
          <a:lstStyle/>
          <a:p>
            <a:pPr defTabSz="914345">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Operate &amp;</a:t>
            </a:r>
            <a:b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optimize</a:t>
            </a:r>
          </a:p>
        </p:txBody>
      </p:sp>
      <p:sp>
        <p:nvSpPr>
          <p:cNvPr id="66" name="TextBox 65">
            <a:extLst>
              <a:ext uri="{FF2B5EF4-FFF2-40B4-BE49-F238E27FC236}">
                <a16:creationId xmlns:a16="http://schemas.microsoft.com/office/drawing/2014/main" id="{E32D9E3F-0FDB-4838-89BF-F9B5F247C6C4}"/>
              </a:ext>
            </a:extLst>
          </p:cNvPr>
          <p:cNvSpPr txBox="1"/>
          <p:nvPr/>
        </p:nvSpPr>
        <p:spPr>
          <a:xfrm>
            <a:off x="8846357" y="2378801"/>
            <a:ext cx="1753976" cy="258982"/>
          </a:xfrm>
          <a:prstGeom prst="rect">
            <a:avLst/>
          </a:prstGeom>
          <a:noFill/>
        </p:spPr>
        <p:txBody>
          <a:bodyPr wrap="square" rtlCol="0">
            <a:spAutoFit/>
          </a:bodyPr>
          <a:lstStyle/>
          <a:p>
            <a:pPr defTabSz="914345">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Migrate</a:t>
            </a:r>
          </a:p>
        </p:txBody>
      </p:sp>
      <p:sp>
        <p:nvSpPr>
          <p:cNvPr id="67" name="TextBox 66">
            <a:extLst>
              <a:ext uri="{FF2B5EF4-FFF2-40B4-BE49-F238E27FC236}">
                <a16:creationId xmlns:a16="http://schemas.microsoft.com/office/drawing/2014/main" id="{91AC088E-1A69-43A7-91F2-8A9C7E988BB2}"/>
              </a:ext>
            </a:extLst>
          </p:cNvPr>
          <p:cNvSpPr txBox="1"/>
          <p:nvPr/>
        </p:nvSpPr>
        <p:spPr>
          <a:xfrm>
            <a:off x="8846357" y="4483301"/>
            <a:ext cx="1753976" cy="258982"/>
          </a:xfrm>
          <a:prstGeom prst="rect">
            <a:avLst/>
          </a:prstGeom>
          <a:noFill/>
        </p:spPr>
        <p:txBody>
          <a:bodyPr wrap="square" rtlCol="0">
            <a:spAutoFit/>
          </a:bodyPr>
          <a:lstStyle/>
          <a:p>
            <a:pPr defTabSz="914345">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Modernize</a:t>
            </a:r>
          </a:p>
        </p:txBody>
      </p:sp>
      <p:grpSp>
        <p:nvGrpSpPr>
          <p:cNvPr id="68" name="Group 67">
            <a:extLst>
              <a:ext uri="{FF2B5EF4-FFF2-40B4-BE49-F238E27FC236}">
                <a16:creationId xmlns:a16="http://schemas.microsoft.com/office/drawing/2014/main" id="{6FFD48FB-F61B-4A52-9A3C-C467D6581CAD}"/>
              </a:ext>
            </a:extLst>
          </p:cNvPr>
          <p:cNvGrpSpPr/>
          <p:nvPr/>
        </p:nvGrpSpPr>
        <p:grpSpPr>
          <a:xfrm>
            <a:off x="9788159" y="3417726"/>
            <a:ext cx="601803" cy="617835"/>
            <a:chOff x="11775659" y="4756671"/>
            <a:chExt cx="483729" cy="496616"/>
          </a:xfrm>
        </p:grpSpPr>
        <p:grpSp>
          <p:nvGrpSpPr>
            <p:cNvPr id="69" name="Graphic 268">
              <a:extLst>
                <a:ext uri="{FF2B5EF4-FFF2-40B4-BE49-F238E27FC236}">
                  <a16:creationId xmlns:a16="http://schemas.microsoft.com/office/drawing/2014/main" id="{AE60453C-F12F-493F-B5D6-D1CEA3986700}"/>
                </a:ext>
              </a:extLst>
            </p:cNvPr>
            <p:cNvGrpSpPr/>
            <p:nvPr/>
          </p:nvGrpSpPr>
          <p:grpSpPr>
            <a:xfrm>
              <a:off x="11775659" y="4756671"/>
              <a:ext cx="483729" cy="496616"/>
              <a:chOff x="4562059" y="6255271"/>
              <a:chExt cx="483729" cy="496616"/>
            </a:xfrm>
          </p:grpSpPr>
          <p:sp>
            <p:nvSpPr>
              <p:cNvPr id="73" name="Freeform: Shape 486">
                <a:extLst>
                  <a:ext uri="{FF2B5EF4-FFF2-40B4-BE49-F238E27FC236}">
                    <a16:creationId xmlns:a16="http://schemas.microsoft.com/office/drawing/2014/main" id="{9FF180D9-DCFD-43C1-BA6A-87CF6EEA5D96}"/>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Freeform: Shape 487">
                <a:extLst>
                  <a:ext uri="{FF2B5EF4-FFF2-40B4-BE49-F238E27FC236}">
                    <a16:creationId xmlns:a16="http://schemas.microsoft.com/office/drawing/2014/main" id="{BC69C50D-62BA-40D4-A8CB-3762520AE1C4}"/>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Freeform: Shape 488">
                <a:extLst>
                  <a:ext uri="{FF2B5EF4-FFF2-40B4-BE49-F238E27FC236}">
                    <a16:creationId xmlns:a16="http://schemas.microsoft.com/office/drawing/2014/main" id="{5DBE6E26-A04F-4F36-B4EA-B8BCC7D65C9C}"/>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Freeform: Shape 489">
                <a:extLst>
                  <a:ext uri="{FF2B5EF4-FFF2-40B4-BE49-F238E27FC236}">
                    <a16:creationId xmlns:a16="http://schemas.microsoft.com/office/drawing/2014/main" id="{396799F5-9D99-44DA-AE1B-97009A819567}"/>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7" name="Freeform: Shape 490">
                <a:extLst>
                  <a:ext uri="{FF2B5EF4-FFF2-40B4-BE49-F238E27FC236}">
                    <a16:creationId xmlns:a16="http://schemas.microsoft.com/office/drawing/2014/main" id="{F6E66C7A-BA71-489E-95A5-D966B16473B0}"/>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8" name="Freeform: Shape 491">
                <a:extLst>
                  <a:ext uri="{FF2B5EF4-FFF2-40B4-BE49-F238E27FC236}">
                    <a16:creationId xmlns:a16="http://schemas.microsoft.com/office/drawing/2014/main" id="{C7B6264B-2CD9-4AC0-9EBD-4C0F3463A50B}"/>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9" name="Freeform: Shape 492">
                <a:extLst>
                  <a:ext uri="{FF2B5EF4-FFF2-40B4-BE49-F238E27FC236}">
                    <a16:creationId xmlns:a16="http://schemas.microsoft.com/office/drawing/2014/main" id="{1443F378-300F-46AE-8302-76B6BD19C5E1}"/>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Freeform: Shape 493">
                <a:extLst>
                  <a:ext uri="{FF2B5EF4-FFF2-40B4-BE49-F238E27FC236}">
                    <a16:creationId xmlns:a16="http://schemas.microsoft.com/office/drawing/2014/main" id="{E4AE16D0-64E3-446A-BBC5-C0C4B25209CF}"/>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70" name="Graphic 244">
              <a:extLst>
                <a:ext uri="{FF2B5EF4-FFF2-40B4-BE49-F238E27FC236}">
                  <a16:creationId xmlns:a16="http://schemas.microsoft.com/office/drawing/2014/main" id="{309992C6-2EDE-4AD1-A52D-AAB46D63F8D0}"/>
                </a:ext>
              </a:extLst>
            </p:cNvPr>
            <p:cNvGrpSpPr/>
            <p:nvPr/>
          </p:nvGrpSpPr>
          <p:grpSpPr>
            <a:xfrm>
              <a:off x="11885192" y="4863122"/>
              <a:ext cx="274189" cy="274189"/>
              <a:chOff x="7761796" y="567771"/>
              <a:chExt cx="164141" cy="164141"/>
            </a:xfrm>
          </p:grpSpPr>
          <p:sp>
            <p:nvSpPr>
              <p:cNvPr id="71" name="Freeform: Shape 484">
                <a:extLst>
                  <a:ext uri="{FF2B5EF4-FFF2-40B4-BE49-F238E27FC236}">
                    <a16:creationId xmlns:a16="http://schemas.microsoft.com/office/drawing/2014/main" id="{AC54433B-F673-4D08-A752-CEB7C78A69F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Freeform: Shape 485">
                <a:extLst>
                  <a:ext uri="{FF2B5EF4-FFF2-40B4-BE49-F238E27FC236}">
                    <a16:creationId xmlns:a16="http://schemas.microsoft.com/office/drawing/2014/main" id="{EA739EDF-BC05-47E4-9ADF-D95CE47265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81" name="Connector: Elbow 789">
            <a:extLst>
              <a:ext uri="{FF2B5EF4-FFF2-40B4-BE49-F238E27FC236}">
                <a16:creationId xmlns:a16="http://schemas.microsoft.com/office/drawing/2014/main" id="{1862AF12-4802-46CE-8D3E-6373ECEE3F16}"/>
              </a:ext>
            </a:extLst>
          </p:cNvPr>
          <p:cNvCxnSpPr>
            <a:cxnSpLocks/>
          </p:cNvCxnSpPr>
          <p:nvPr/>
        </p:nvCxnSpPr>
        <p:spPr>
          <a:xfrm rot="5400000" flipH="1" flipV="1">
            <a:off x="9604347" y="2925203"/>
            <a:ext cx="138436" cy="240085"/>
          </a:xfrm>
          <a:prstGeom prst="bentConnector2">
            <a:avLst/>
          </a:prstGeom>
          <a:ln w="19050">
            <a:solidFill>
              <a:schemeClr val="bg1">
                <a:lumMod val="50000"/>
                <a:lumOff val="50000"/>
              </a:schemeClr>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82" name="Group 81">
            <a:extLst>
              <a:ext uri="{FF2B5EF4-FFF2-40B4-BE49-F238E27FC236}">
                <a16:creationId xmlns:a16="http://schemas.microsoft.com/office/drawing/2014/main" id="{80037644-7AED-43FC-9070-DF00530D21BB}"/>
              </a:ext>
            </a:extLst>
          </p:cNvPr>
          <p:cNvGrpSpPr>
            <a:grpSpLocks noChangeAspect="1"/>
          </p:cNvGrpSpPr>
          <p:nvPr/>
        </p:nvGrpSpPr>
        <p:grpSpPr>
          <a:xfrm>
            <a:off x="9858829" y="2884499"/>
            <a:ext cx="260648" cy="220980"/>
            <a:chOff x="1251736" y="3105936"/>
            <a:chExt cx="1189635" cy="1008586"/>
          </a:xfrm>
        </p:grpSpPr>
        <p:sp>
          <p:nvSpPr>
            <p:cNvPr id="83" name="Freeform: Shape 794">
              <a:extLst>
                <a:ext uri="{FF2B5EF4-FFF2-40B4-BE49-F238E27FC236}">
                  <a16:creationId xmlns:a16="http://schemas.microsoft.com/office/drawing/2014/main" id="{B4A67BF0-8A0C-4B4C-8158-5F5481E9783A}"/>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Freeform: Shape 795">
              <a:extLst>
                <a:ext uri="{FF2B5EF4-FFF2-40B4-BE49-F238E27FC236}">
                  <a16:creationId xmlns:a16="http://schemas.microsoft.com/office/drawing/2014/main" id="{F4076F53-61BA-40AF-96F3-F9EF40BE89E8}"/>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Freeform: Shape 796">
              <a:extLst>
                <a:ext uri="{FF2B5EF4-FFF2-40B4-BE49-F238E27FC236}">
                  <a16:creationId xmlns:a16="http://schemas.microsoft.com/office/drawing/2014/main" id="{572C2372-5E68-4055-AE01-BB5F9B9D8C56}"/>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6" name="Freeform: Shape 797">
              <a:extLst>
                <a:ext uri="{FF2B5EF4-FFF2-40B4-BE49-F238E27FC236}">
                  <a16:creationId xmlns:a16="http://schemas.microsoft.com/office/drawing/2014/main" id="{BF5B016D-810F-48C5-A212-D565599901F1}"/>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Freeform: Shape 798">
              <a:extLst>
                <a:ext uri="{FF2B5EF4-FFF2-40B4-BE49-F238E27FC236}">
                  <a16:creationId xmlns:a16="http://schemas.microsoft.com/office/drawing/2014/main" id="{BBB366E5-C110-4B34-8919-97DE7429478D}"/>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Freeform: Shape 799">
              <a:extLst>
                <a:ext uri="{FF2B5EF4-FFF2-40B4-BE49-F238E27FC236}">
                  <a16:creationId xmlns:a16="http://schemas.microsoft.com/office/drawing/2014/main" id="{008E2D64-54BC-4AA8-8829-6B87EC3622A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9" name="Freeform: Shape 800">
              <a:extLst>
                <a:ext uri="{FF2B5EF4-FFF2-40B4-BE49-F238E27FC236}">
                  <a16:creationId xmlns:a16="http://schemas.microsoft.com/office/drawing/2014/main" id="{16656888-FF07-4A85-8B3E-E65630C40F04}"/>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0" name="Freeform: Shape 801">
              <a:extLst>
                <a:ext uri="{FF2B5EF4-FFF2-40B4-BE49-F238E27FC236}">
                  <a16:creationId xmlns:a16="http://schemas.microsoft.com/office/drawing/2014/main" id="{00560326-E810-44D6-A7ED-8A22270F0F9D}"/>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Freeform: Shape 802">
              <a:extLst>
                <a:ext uri="{FF2B5EF4-FFF2-40B4-BE49-F238E27FC236}">
                  <a16:creationId xmlns:a16="http://schemas.microsoft.com/office/drawing/2014/main" id="{378D155C-4020-4163-AE5D-48AA5AC375AB}"/>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2" name="Freeform: Shape 803">
              <a:extLst>
                <a:ext uri="{FF2B5EF4-FFF2-40B4-BE49-F238E27FC236}">
                  <a16:creationId xmlns:a16="http://schemas.microsoft.com/office/drawing/2014/main" id="{78173AFC-1227-479A-8C1D-BADB085F0709}"/>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Freeform: Shape 804">
              <a:extLst>
                <a:ext uri="{FF2B5EF4-FFF2-40B4-BE49-F238E27FC236}">
                  <a16:creationId xmlns:a16="http://schemas.microsoft.com/office/drawing/2014/main" id="{CA7B71CB-CCF3-4EB6-93F5-DD0AE3613218}"/>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Freeform: Shape 805">
              <a:extLst>
                <a:ext uri="{FF2B5EF4-FFF2-40B4-BE49-F238E27FC236}">
                  <a16:creationId xmlns:a16="http://schemas.microsoft.com/office/drawing/2014/main" id="{06EE904E-6E5D-4B4C-8B44-4D98237D4BB7}"/>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5" name="Freeform: Shape 806">
              <a:extLst>
                <a:ext uri="{FF2B5EF4-FFF2-40B4-BE49-F238E27FC236}">
                  <a16:creationId xmlns:a16="http://schemas.microsoft.com/office/drawing/2014/main" id="{02F15A25-0E7F-4AFE-A1EA-40149E5FF26C}"/>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Freeform: Shape 807">
              <a:extLst>
                <a:ext uri="{FF2B5EF4-FFF2-40B4-BE49-F238E27FC236}">
                  <a16:creationId xmlns:a16="http://schemas.microsoft.com/office/drawing/2014/main" id="{101E750F-02F1-4211-BDA8-0C05D2E50BD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Freeform: Shape 808">
              <a:extLst>
                <a:ext uri="{FF2B5EF4-FFF2-40B4-BE49-F238E27FC236}">
                  <a16:creationId xmlns:a16="http://schemas.microsoft.com/office/drawing/2014/main" id="{1A44D13A-F6C1-4379-9CE5-7C00EC4676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Freeform: Shape 809">
              <a:extLst>
                <a:ext uri="{FF2B5EF4-FFF2-40B4-BE49-F238E27FC236}">
                  <a16:creationId xmlns:a16="http://schemas.microsoft.com/office/drawing/2014/main" id="{5FB7DFD3-C0B3-4417-AB91-1C1EB221514C}"/>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Freeform: Shape 810">
              <a:extLst>
                <a:ext uri="{FF2B5EF4-FFF2-40B4-BE49-F238E27FC236}">
                  <a16:creationId xmlns:a16="http://schemas.microsoft.com/office/drawing/2014/main" id="{47224DE2-CE2B-4D41-AECB-B8635E86A157}"/>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0" name="Freeform: Shape 811">
              <a:extLst>
                <a:ext uri="{FF2B5EF4-FFF2-40B4-BE49-F238E27FC236}">
                  <a16:creationId xmlns:a16="http://schemas.microsoft.com/office/drawing/2014/main" id="{C3684E49-13A6-4301-8D7A-34D9A6FC3928}"/>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1" name="Freeform: Shape 812">
              <a:extLst>
                <a:ext uri="{FF2B5EF4-FFF2-40B4-BE49-F238E27FC236}">
                  <a16:creationId xmlns:a16="http://schemas.microsoft.com/office/drawing/2014/main" id="{695E02DD-251A-4511-B8ED-07756A7DF24D}"/>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2" name="Freeform: Shape 813">
              <a:extLst>
                <a:ext uri="{FF2B5EF4-FFF2-40B4-BE49-F238E27FC236}">
                  <a16:creationId xmlns:a16="http://schemas.microsoft.com/office/drawing/2014/main" id="{50879D4C-DF65-4947-BA6D-6C5AACB1B0B7}"/>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Freeform: Shape 814">
              <a:extLst>
                <a:ext uri="{FF2B5EF4-FFF2-40B4-BE49-F238E27FC236}">
                  <a16:creationId xmlns:a16="http://schemas.microsoft.com/office/drawing/2014/main" id="{0B3DED41-23FB-4201-97CD-7E4F45866DD0}"/>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Freeform: Shape 815">
              <a:extLst>
                <a:ext uri="{FF2B5EF4-FFF2-40B4-BE49-F238E27FC236}">
                  <a16:creationId xmlns:a16="http://schemas.microsoft.com/office/drawing/2014/main" id="{226DC695-0E46-411C-9C67-8740D8ECC4A9}"/>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aphicFrame>
        <p:nvGraphicFramePr>
          <p:cNvPr id="105" name="Table 104">
            <a:extLst>
              <a:ext uri="{FF2B5EF4-FFF2-40B4-BE49-F238E27FC236}">
                <a16:creationId xmlns:a16="http://schemas.microsoft.com/office/drawing/2014/main" id="{51910E1B-8AF9-4C58-85E4-2C74D65727FC}"/>
              </a:ext>
            </a:extLst>
          </p:cNvPr>
          <p:cNvGraphicFramePr>
            <a:graphicFrameLocks noGrp="1"/>
          </p:cNvGraphicFramePr>
          <p:nvPr/>
        </p:nvGraphicFramePr>
        <p:xfrm>
          <a:off x="4059639" y="2208341"/>
          <a:ext cx="4562776" cy="2601150"/>
        </p:xfrm>
        <a:graphic>
          <a:graphicData uri="http://schemas.openxmlformats.org/drawingml/2006/table">
            <a:tbl>
              <a:tblPr firstRow="1" bandRow="1">
                <a:tableStyleId>{5C22544A-7EE6-4342-B048-85BDC9FD1C3A}</a:tableStyleId>
              </a:tblPr>
              <a:tblGrid>
                <a:gridCol w="1140694">
                  <a:extLst>
                    <a:ext uri="{9D8B030D-6E8A-4147-A177-3AD203B41FA5}">
                      <a16:colId xmlns:a16="http://schemas.microsoft.com/office/drawing/2014/main" val="3266020685"/>
                    </a:ext>
                  </a:extLst>
                </a:gridCol>
                <a:gridCol w="1140694">
                  <a:extLst>
                    <a:ext uri="{9D8B030D-6E8A-4147-A177-3AD203B41FA5}">
                      <a16:colId xmlns:a16="http://schemas.microsoft.com/office/drawing/2014/main" val="1541681817"/>
                    </a:ext>
                  </a:extLst>
                </a:gridCol>
                <a:gridCol w="1140694">
                  <a:extLst>
                    <a:ext uri="{9D8B030D-6E8A-4147-A177-3AD203B41FA5}">
                      <a16:colId xmlns:a16="http://schemas.microsoft.com/office/drawing/2014/main" val="178349560"/>
                    </a:ext>
                  </a:extLst>
                </a:gridCol>
                <a:gridCol w="1140694">
                  <a:extLst>
                    <a:ext uri="{9D8B030D-6E8A-4147-A177-3AD203B41FA5}">
                      <a16:colId xmlns:a16="http://schemas.microsoft.com/office/drawing/2014/main" val="785960985"/>
                    </a:ext>
                  </a:extLst>
                </a:gridCol>
              </a:tblGrid>
              <a:tr h="1300575">
                <a:tc>
                  <a:txBody>
                    <a:bodyPr/>
                    <a:lstStyle/>
                    <a:p>
                      <a:pPr algn="ct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Migration &amp; modernization</a:t>
                      </a:r>
                      <a:br>
                        <a:rPr lang="en-US" sz="1100" b="0" dirty="0">
                          <a:solidFill>
                            <a:schemeClr val="tx2"/>
                          </a:solidFill>
                          <a:latin typeface="Amazon Ember" panose="02000000000000000000" pitchFamily="2" charset="0"/>
                          <a:ea typeface="Amazon Ember" panose="02000000000000000000" pitchFamily="2" charset="0"/>
                        </a:rPr>
                      </a:br>
                      <a:r>
                        <a:rPr lang="en-US" sz="1100" b="0" dirty="0">
                          <a:solidFill>
                            <a:schemeClr val="tx2"/>
                          </a:solidFill>
                          <a:latin typeface="Amazon Ember" panose="02000000000000000000" pitchFamily="2" charset="0"/>
                          <a:ea typeface="Amazon Ember" panose="02000000000000000000" pitchFamily="2" charset="0"/>
                        </a:rPr>
                        <a:t>experience</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3005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Skills</a:t>
                      </a:r>
                      <a:r>
                        <a:rPr lang="en-US" sz="1100" b="0" baseline="0" dirty="0">
                          <a:solidFill>
                            <a:schemeClr val="tx2"/>
                          </a:solidFill>
                          <a:latin typeface="Amazon Ember" panose="02000000000000000000" pitchFamily="2" charset="0"/>
                          <a:ea typeface="Amazon Ember" panose="02000000000000000000" pitchFamily="2" charset="0"/>
                        </a:rPr>
                        <a:t>/center</a:t>
                      </a:r>
                      <a:br>
                        <a:rPr lang="en-US" sz="1100" b="0" baseline="0" dirty="0">
                          <a:solidFill>
                            <a:schemeClr val="tx2"/>
                          </a:solidFill>
                          <a:latin typeface="Amazon Ember" panose="02000000000000000000" pitchFamily="2" charset="0"/>
                          <a:ea typeface="Amazon Ember" panose="02000000000000000000" pitchFamily="2" charset="0"/>
                        </a:rPr>
                      </a:br>
                      <a:r>
                        <a:rPr lang="en-US" sz="1100" b="0" baseline="0" dirty="0">
                          <a:solidFill>
                            <a:schemeClr val="tx2"/>
                          </a:solidFill>
                          <a:latin typeface="Amazon Ember" panose="02000000000000000000" pitchFamily="2" charset="0"/>
                          <a:ea typeface="Amazon Ember" panose="02000000000000000000" pitchFamily="2" charset="0"/>
                        </a:rPr>
                        <a:t>of excellence</a:t>
                      </a: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zone</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Operating model</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Security &amp; compliance</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106" name="Group 105">
            <a:extLst>
              <a:ext uri="{FF2B5EF4-FFF2-40B4-BE49-F238E27FC236}">
                <a16:creationId xmlns:a16="http://schemas.microsoft.com/office/drawing/2014/main" id="{AAB08B7B-93B2-45A4-BC81-4A78B8389342}"/>
              </a:ext>
            </a:extLst>
          </p:cNvPr>
          <p:cNvGrpSpPr/>
          <p:nvPr/>
        </p:nvGrpSpPr>
        <p:grpSpPr>
          <a:xfrm>
            <a:off x="4336207" y="3716527"/>
            <a:ext cx="548901" cy="548898"/>
            <a:chOff x="11738104" y="3067017"/>
            <a:chExt cx="560418" cy="560417"/>
          </a:xfrm>
        </p:grpSpPr>
        <p:grpSp>
          <p:nvGrpSpPr>
            <p:cNvPr id="107" name="Graphic 194">
              <a:extLst>
                <a:ext uri="{FF2B5EF4-FFF2-40B4-BE49-F238E27FC236}">
                  <a16:creationId xmlns:a16="http://schemas.microsoft.com/office/drawing/2014/main" id="{3618BB2D-375E-4C3C-902E-9BC6C2ED73CA}"/>
                </a:ext>
              </a:extLst>
            </p:cNvPr>
            <p:cNvGrpSpPr/>
            <p:nvPr/>
          </p:nvGrpSpPr>
          <p:grpSpPr>
            <a:xfrm>
              <a:off x="11906957" y="3256020"/>
              <a:ext cx="222713" cy="242691"/>
              <a:chOff x="8395794" y="4567573"/>
              <a:chExt cx="218854" cy="238486"/>
            </a:xfrm>
          </p:grpSpPr>
          <p:sp>
            <p:nvSpPr>
              <p:cNvPr id="109" name="Freeform: Shape 903">
                <a:extLst>
                  <a:ext uri="{FF2B5EF4-FFF2-40B4-BE49-F238E27FC236}">
                    <a16:creationId xmlns:a16="http://schemas.microsoft.com/office/drawing/2014/main" id="{E27AF87A-E50E-45EA-A9F6-A913211D1B77}"/>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0" name="Freeform: Shape 904">
                <a:extLst>
                  <a:ext uri="{FF2B5EF4-FFF2-40B4-BE49-F238E27FC236}">
                    <a16:creationId xmlns:a16="http://schemas.microsoft.com/office/drawing/2014/main" id="{29D43E5D-463F-4E6D-9BFD-94CF9DCFF0BD}"/>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08" name="Freeform: Shape 902">
              <a:extLst>
                <a:ext uri="{FF2B5EF4-FFF2-40B4-BE49-F238E27FC236}">
                  <a16:creationId xmlns:a16="http://schemas.microsoft.com/office/drawing/2014/main" id="{69837284-0CDC-428A-BDE9-A521F4DF03A3}"/>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rgbClr val="232F3E"/>
            </a:solidFill>
            <a:ln w="15875" cap="flat">
              <a:solidFill>
                <a:schemeClr val="tx1"/>
              </a:solidFill>
              <a:prstDash val="solid"/>
              <a:round/>
            </a:ln>
          </p:spPr>
          <p:txBody>
            <a:bodyPr wrap="square" rtlCol="0" anchor="ctr">
              <a:noAutofit/>
            </a:bodyP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1" name="Group 110">
            <a:extLst>
              <a:ext uri="{FF2B5EF4-FFF2-40B4-BE49-F238E27FC236}">
                <a16:creationId xmlns:a16="http://schemas.microsoft.com/office/drawing/2014/main" id="{853DE1FB-D136-4882-8BB8-CCCF760EC6A3}"/>
              </a:ext>
            </a:extLst>
          </p:cNvPr>
          <p:cNvGrpSpPr/>
          <p:nvPr/>
        </p:nvGrpSpPr>
        <p:grpSpPr>
          <a:xfrm>
            <a:off x="6629618" y="3679757"/>
            <a:ext cx="606286" cy="622437"/>
            <a:chOff x="11775652" y="4756665"/>
            <a:chExt cx="483729" cy="496615"/>
          </a:xfrm>
        </p:grpSpPr>
        <p:grpSp>
          <p:nvGrpSpPr>
            <p:cNvPr id="112" name="Graphic 268">
              <a:extLst>
                <a:ext uri="{FF2B5EF4-FFF2-40B4-BE49-F238E27FC236}">
                  <a16:creationId xmlns:a16="http://schemas.microsoft.com/office/drawing/2014/main" id="{E97FB1F6-AB5C-43FC-A166-3AA881F3BB77}"/>
                </a:ext>
              </a:extLst>
            </p:cNvPr>
            <p:cNvGrpSpPr/>
            <p:nvPr/>
          </p:nvGrpSpPr>
          <p:grpSpPr>
            <a:xfrm>
              <a:off x="11775652" y="4756665"/>
              <a:ext cx="483729" cy="496615"/>
              <a:chOff x="4562059" y="6255271"/>
              <a:chExt cx="483729" cy="496616"/>
            </a:xfrm>
          </p:grpSpPr>
          <p:sp>
            <p:nvSpPr>
              <p:cNvPr id="116" name="Freeform: Shape 910">
                <a:extLst>
                  <a:ext uri="{FF2B5EF4-FFF2-40B4-BE49-F238E27FC236}">
                    <a16:creationId xmlns:a16="http://schemas.microsoft.com/office/drawing/2014/main" id="{97D8EDBA-27C7-45DE-91D7-63FD1FBDFA43}"/>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7" name="Freeform: Shape 911">
                <a:extLst>
                  <a:ext uri="{FF2B5EF4-FFF2-40B4-BE49-F238E27FC236}">
                    <a16:creationId xmlns:a16="http://schemas.microsoft.com/office/drawing/2014/main" id="{796A6D49-D5B8-4E17-9AF9-CCEAFEB8AEA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8" name="Freeform: Shape 912">
                <a:extLst>
                  <a:ext uri="{FF2B5EF4-FFF2-40B4-BE49-F238E27FC236}">
                    <a16:creationId xmlns:a16="http://schemas.microsoft.com/office/drawing/2014/main" id="{7F3BD53D-118E-4E80-9057-E416145B1E7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9" name="Freeform: Shape 913">
                <a:extLst>
                  <a:ext uri="{FF2B5EF4-FFF2-40B4-BE49-F238E27FC236}">
                    <a16:creationId xmlns:a16="http://schemas.microsoft.com/office/drawing/2014/main" id="{5CE865C5-530C-4F4C-A423-CCCA36895954}"/>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0" name="Freeform: Shape 914">
                <a:extLst>
                  <a:ext uri="{FF2B5EF4-FFF2-40B4-BE49-F238E27FC236}">
                    <a16:creationId xmlns:a16="http://schemas.microsoft.com/office/drawing/2014/main" id="{FDF9B5F2-14E1-4CED-BE74-36982E68519D}"/>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1" name="Freeform: Shape 915">
                <a:extLst>
                  <a:ext uri="{FF2B5EF4-FFF2-40B4-BE49-F238E27FC236}">
                    <a16:creationId xmlns:a16="http://schemas.microsoft.com/office/drawing/2014/main" id="{0CBA5158-7E49-40C4-A1E2-1311D2B68BFC}"/>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2" name="Freeform: Shape 916">
                <a:extLst>
                  <a:ext uri="{FF2B5EF4-FFF2-40B4-BE49-F238E27FC236}">
                    <a16:creationId xmlns:a16="http://schemas.microsoft.com/office/drawing/2014/main" id="{E5D9872B-0835-4FA1-91AF-C5668DA9A75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Freeform: Shape 917">
                <a:extLst>
                  <a:ext uri="{FF2B5EF4-FFF2-40B4-BE49-F238E27FC236}">
                    <a16:creationId xmlns:a16="http://schemas.microsoft.com/office/drawing/2014/main" id="{F47FD08C-C696-43E5-A9CB-D31AE404D444}"/>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3" name="Graphic 244">
              <a:extLst>
                <a:ext uri="{FF2B5EF4-FFF2-40B4-BE49-F238E27FC236}">
                  <a16:creationId xmlns:a16="http://schemas.microsoft.com/office/drawing/2014/main" id="{3BE60685-3344-4448-A62B-F816D89C8677}"/>
                </a:ext>
              </a:extLst>
            </p:cNvPr>
            <p:cNvGrpSpPr/>
            <p:nvPr/>
          </p:nvGrpSpPr>
          <p:grpSpPr>
            <a:xfrm>
              <a:off x="11885192" y="4863122"/>
              <a:ext cx="274189" cy="274189"/>
              <a:chOff x="7761796" y="567771"/>
              <a:chExt cx="164141" cy="164141"/>
            </a:xfrm>
          </p:grpSpPr>
          <p:sp>
            <p:nvSpPr>
              <p:cNvPr id="114" name="Freeform: Shape 908">
                <a:extLst>
                  <a:ext uri="{FF2B5EF4-FFF2-40B4-BE49-F238E27FC236}">
                    <a16:creationId xmlns:a16="http://schemas.microsoft.com/office/drawing/2014/main" id="{83CCB7B8-CACE-4A4A-993A-74BAF4E6C53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5" name="Freeform: Shape 909">
                <a:extLst>
                  <a:ext uri="{FF2B5EF4-FFF2-40B4-BE49-F238E27FC236}">
                    <a16:creationId xmlns:a16="http://schemas.microsoft.com/office/drawing/2014/main" id="{1C2518BA-DDBF-470F-8825-6EA1C088A8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24" name="Graphic 326">
            <a:extLst>
              <a:ext uri="{FF2B5EF4-FFF2-40B4-BE49-F238E27FC236}">
                <a16:creationId xmlns:a16="http://schemas.microsoft.com/office/drawing/2014/main" id="{01DC375A-9756-41F2-BF98-CDFA24D2AE47}"/>
              </a:ext>
            </a:extLst>
          </p:cNvPr>
          <p:cNvGrpSpPr/>
          <p:nvPr/>
        </p:nvGrpSpPr>
        <p:grpSpPr>
          <a:xfrm>
            <a:off x="7800296" y="2407094"/>
            <a:ext cx="663278" cy="485684"/>
            <a:chOff x="2187719" y="6922499"/>
            <a:chExt cx="567729" cy="413244"/>
          </a:xfrm>
        </p:grpSpPr>
        <p:sp>
          <p:nvSpPr>
            <p:cNvPr id="125" name="Freeform: Shape 919">
              <a:extLst>
                <a:ext uri="{FF2B5EF4-FFF2-40B4-BE49-F238E27FC236}">
                  <a16:creationId xmlns:a16="http://schemas.microsoft.com/office/drawing/2014/main" id="{06C6BFDF-BAB6-4518-9FBB-AEC9C532D92C}"/>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6" name="Freeform: Shape 920">
              <a:extLst>
                <a:ext uri="{FF2B5EF4-FFF2-40B4-BE49-F238E27FC236}">
                  <a16:creationId xmlns:a16="http://schemas.microsoft.com/office/drawing/2014/main" id="{BFCD01F5-36F2-4003-9286-3E3C40468FC1}"/>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7" name="Freeform: Shape 921">
              <a:extLst>
                <a:ext uri="{FF2B5EF4-FFF2-40B4-BE49-F238E27FC236}">
                  <a16:creationId xmlns:a16="http://schemas.microsoft.com/office/drawing/2014/main" id="{AAD1183F-5890-4C19-B6DE-C04B0753C171}"/>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8" name="Freeform: Shape 922">
              <a:extLst>
                <a:ext uri="{FF2B5EF4-FFF2-40B4-BE49-F238E27FC236}">
                  <a16:creationId xmlns:a16="http://schemas.microsoft.com/office/drawing/2014/main" id="{A26496E5-C11C-4338-9183-A4472213A412}"/>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9" name="Freeform: Shape 923">
              <a:extLst>
                <a:ext uri="{FF2B5EF4-FFF2-40B4-BE49-F238E27FC236}">
                  <a16:creationId xmlns:a16="http://schemas.microsoft.com/office/drawing/2014/main" id="{9E24E2D7-78FB-4103-BCBB-FDC5A0105E0D}"/>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0" name="Freeform: Shape 924">
              <a:extLst>
                <a:ext uri="{FF2B5EF4-FFF2-40B4-BE49-F238E27FC236}">
                  <a16:creationId xmlns:a16="http://schemas.microsoft.com/office/drawing/2014/main" id="{2BAF2469-6CA2-4E4C-8A0C-E718E242F3F6}"/>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1" name="Freeform: Shape 925">
              <a:extLst>
                <a:ext uri="{FF2B5EF4-FFF2-40B4-BE49-F238E27FC236}">
                  <a16:creationId xmlns:a16="http://schemas.microsoft.com/office/drawing/2014/main" id="{127ACB0B-E99F-492D-9F3E-2E743489E5D4}"/>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2" name="Freeform: Shape 926">
              <a:extLst>
                <a:ext uri="{FF2B5EF4-FFF2-40B4-BE49-F238E27FC236}">
                  <a16:creationId xmlns:a16="http://schemas.microsoft.com/office/drawing/2014/main" id="{56D8C5B7-175E-4425-B972-2C189A56AFD1}"/>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3" name="Freeform: Shape 927">
              <a:extLst>
                <a:ext uri="{FF2B5EF4-FFF2-40B4-BE49-F238E27FC236}">
                  <a16:creationId xmlns:a16="http://schemas.microsoft.com/office/drawing/2014/main" id="{113A4BEE-A672-4E93-8CC8-910F6FCEBCC4}"/>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4" name="Freeform: Shape 928">
              <a:extLst>
                <a:ext uri="{FF2B5EF4-FFF2-40B4-BE49-F238E27FC236}">
                  <a16:creationId xmlns:a16="http://schemas.microsoft.com/office/drawing/2014/main" id="{FF03BA6F-36D8-471E-90AF-C28F16628A11}"/>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5" name="Freeform: Shape 929">
              <a:extLst>
                <a:ext uri="{FF2B5EF4-FFF2-40B4-BE49-F238E27FC236}">
                  <a16:creationId xmlns:a16="http://schemas.microsoft.com/office/drawing/2014/main" id="{D146B86A-A1D6-4321-A88F-27CEEF28D409}"/>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6" name="Freeform: Shape 930">
              <a:extLst>
                <a:ext uri="{FF2B5EF4-FFF2-40B4-BE49-F238E27FC236}">
                  <a16:creationId xmlns:a16="http://schemas.microsoft.com/office/drawing/2014/main" id="{1A94C9D2-ACDA-4585-A88A-DFDA75ADABDC}"/>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7" name="Freeform: Shape 931">
              <a:extLst>
                <a:ext uri="{FF2B5EF4-FFF2-40B4-BE49-F238E27FC236}">
                  <a16:creationId xmlns:a16="http://schemas.microsoft.com/office/drawing/2014/main" id="{2D2CAF31-2F08-4AD3-81A9-A5AF0472BB1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Freeform: Shape 932">
              <a:extLst>
                <a:ext uri="{FF2B5EF4-FFF2-40B4-BE49-F238E27FC236}">
                  <a16:creationId xmlns:a16="http://schemas.microsoft.com/office/drawing/2014/main" id="{B6B38B87-C302-4D73-8684-15F3175ABD54}"/>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9" name="Freeform: Shape 933">
              <a:extLst>
                <a:ext uri="{FF2B5EF4-FFF2-40B4-BE49-F238E27FC236}">
                  <a16:creationId xmlns:a16="http://schemas.microsoft.com/office/drawing/2014/main" id="{E36BE67A-6E35-4F2B-A7A0-30759ADA5C5E}"/>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0" name="Freeform: Shape 934">
              <a:extLst>
                <a:ext uri="{FF2B5EF4-FFF2-40B4-BE49-F238E27FC236}">
                  <a16:creationId xmlns:a16="http://schemas.microsoft.com/office/drawing/2014/main" id="{2D6A1FF1-DC16-46F5-AFC0-B5F68B66FBD4}"/>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1" name="Freeform: Shape 935">
              <a:extLst>
                <a:ext uri="{FF2B5EF4-FFF2-40B4-BE49-F238E27FC236}">
                  <a16:creationId xmlns:a16="http://schemas.microsoft.com/office/drawing/2014/main" id="{D0B30479-CB8C-4BE1-B698-794B95984343}"/>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2" name="Freeform: Shape 936">
              <a:extLst>
                <a:ext uri="{FF2B5EF4-FFF2-40B4-BE49-F238E27FC236}">
                  <a16:creationId xmlns:a16="http://schemas.microsoft.com/office/drawing/2014/main" id="{E72DC936-9309-48B5-8A15-FE73DAD0D499}"/>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3" name="Group 142">
            <a:extLst>
              <a:ext uri="{FF2B5EF4-FFF2-40B4-BE49-F238E27FC236}">
                <a16:creationId xmlns:a16="http://schemas.microsoft.com/office/drawing/2014/main" id="{87A627E6-4AD9-442B-9F07-D79E450B5705}"/>
              </a:ext>
            </a:extLst>
          </p:cNvPr>
          <p:cNvGrpSpPr/>
          <p:nvPr/>
        </p:nvGrpSpPr>
        <p:grpSpPr>
          <a:xfrm>
            <a:off x="4795332" y="2399137"/>
            <a:ext cx="802828" cy="594903"/>
            <a:chOff x="8359775" y="6592021"/>
            <a:chExt cx="1444632" cy="1070486"/>
          </a:xfrm>
        </p:grpSpPr>
        <p:grpSp>
          <p:nvGrpSpPr>
            <p:cNvPr id="144" name="Graphic 172">
              <a:extLst>
                <a:ext uri="{FF2B5EF4-FFF2-40B4-BE49-F238E27FC236}">
                  <a16:creationId xmlns:a16="http://schemas.microsoft.com/office/drawing/2014/main" id="{C02E77C1-EBB4-43B3-B90B-A3C9E96A5A93}"/>
                </a:ext>
              </a:extLst>
            </p:cNvPr>
            <p:cNvGrpSpPr/>
            <p:nvPr/>
          </p:nvGrpSpPr>
          <p:grpSpPr>
            <a:xfrm>
              <a:off x="8742285" y="6592021"/>
              <a:ext cx="1062122" cy="1041301"/>
              <a:chOff x="1685010" y="4353545"/>
              <a:chExt cx="443180" cy="434492"/>
            </a:xfrm>
          </p:grpSpPr>
          <p:sp>
            <p:nvSpPr>
              <p:cNvPr id="156" name="Freeform: Shape 950">
                <a:extLst>
                  <a:ext uri="{FF2B5EF4-FFF2-40B4-BE49-F238E27FC236}">
                    <a16:creationId xmlns:a16="http://schemas.microsoft.com/office/drawing/2014/main" id="{372C23B3-9CF3-4804-A881-5FA97A00EFDA}"/>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7" name="Freeform: Shape 951">
                <a:extLst>
                  <a:ext uri="{FF2B5EF4-FFF2-40B4-BE49-F238E27FC236}">
                    <a16:creationId xmlns:a16="http://schemas.microsoft.com/office/drawing/2014/main" id="{F9216971-09C7-400D-B32E-4101345B00F4}"/>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8" name="Freeform: Shape 952">
                <a:extLst>
                  <a:ext uri="{FF2B5EF4-FFF2-40B4-BE49-F238E27FC236}">
                    <a16:creationId xmlns:a16="http://schemas.microsoft.com/office/drawing/2014/main" id="{6CA77B2E-7BF9-464A-A783-93EF2D33C819}"/>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9" name="Freeform: Shape 953">
                <a:extLst>
                  <a:ext uri="{FF2B5EF4-FFF2-40B4-BE49-F238E27FC236}">
                    <a16:creationId xmlns:a16="http://schemas.microsoft.com/office/drawing/2014/main" id="{016419D6-F246-439C-BCC1-B40E135BBD95}"/>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0" name="Freeform: Shape 954">
                <a:extLst>
                  <a:ext uri="{FF2B5EF4-FFF2-40B4-BE49-F238E27FC236}">
                    <a16:creationId xmlns:a16="http://schemas.microsoft.com/office/drawing/2014/main" id="{D2B6B27D-4208-4C67-A87C-BD0E40B37F40}"/>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1" name="Freeform: Shape 955">
                <a:extLst>
                  <a:ext uri="{FF2B5EF4-FFF2-40B4-BE49-F238E27FC236}">
                    <a16:creationId xmlns:a16="http://schemas.microsoft.com/office/drawing/2014/main" id="{4B0550FA-6FEA-4AA7-9A7B-35DBF8FC348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5" name="Graphic 190">
              <a:extLst>
                <a:ext uri="{FF2B5EF4-FFF2-40B4-BE49-F238E27FC236}">
                  <a16:creationId xmlns:a16="http://schemas.microsoft.com/office/drawing/2014/main" id="{67088BC0-07F1-451C-B16F-B4D6B6CC69DB}"/>
                </a:ext>
              </a:extLst>
            </p:cNvPr>
            <p:cNvGrpSpPr/>
            <p:nvPr/>
          </p:nvGrpSpPr>
          <p:grpSpPr>
            <a:xfrm>
              <a:off x="8911314" y="6708453"/>
              <a:ext cx="487551" cy="487551"/>
              <a:chOff x="7285831" y="4387916"/>
              <a:chExt cx="196325" cy="196325"/>
            </a:xfrm>
          </p:grpSpPr>
          <p:sp>
            <p:nvSpPr>
              <p:cNvPr id="153" name="Freeform: Shape 947">
                <a:extLst>
                  <a:ext uri="{FF2B5EF4-FFF2-40B4-BE49-F238E27FC236}">
                    <a16:creationId xmlns:a16="http://schemas.microsoft.com/office/drawing/2014/main" id="{55358CB5-092D-47D4-9725-CA1C4CAC8990}"/>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4" name="Freeform: Shape 948">
                <a:extLst>
                  <a:ext uri="{FF2B5EF4-FFF2-40B4-BE49-F238E27FC236}">
                    <a16:creationId xmlns:a16="http://schemas.microsoft.com/office/drawing/2014/main" id="{616D146E-5434-41F6-BD7A-2D8B1F5EEB7A}"/>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5" name="Freeform: Shape 949">
                <a:extLst>
                  <a:ext uri="{FF2B5EF4-FFF2-40B4-BE49-F238E27FC236}">
                    <a16:creationId xmlns:a16="http://schemas.microsoft.com/office/drawing/2014/main" id="{EAC90131-7193-44F7-88A3-5ACA3CF7B4B9}"/>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6" name="Graphic 190">
              <a:extLst>
                <a:ext uri="{FF2B5EF4-FFF2-40B4-BE49-F238E27FC236}">
                  <a16:creationId xmlns:a16="http://schemas.microsoft.com/office/drawing/2014/main" id="{60D61CAF-7130-4217-8B05-0B0740A047E0}"/>
                </a:ext>
              </a:extLst>
            </p:cNvPr>
            <p:cNvGrpSpPr/>
            <p:nvPr/>
          </p:nvGrpSpPr>
          <p:grpSpPr>
            <a:xfrm>
              <a:off x="8480431" y="7202131"/>
              <a:ext cx="460376" cy="460376"/>
              <a:chOff x="7289321" y="4372213"/>
              <a:chExt cx="196325" cy="196325"/>
            </a:xfrm>
          </p:grpSpPr>
          <p:sp>
            <p:nvSpPr>
              <p:cNvPr id="150" name="Freeform: Shape 944">
                <a:extLst>
                  <a:ext uri="{FF2B5EF4-FFF2-40B4-BE49-F238E27FC236}">
                    <a16:creationId xmlns:a16="http://schemas.microsoft.com/office/drawing/2014/main" id="{63C5200D-205B-40C3-8838-DFA6232CFD3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1" name="Freeform: Shape 945">
                <a:extLst>
                  <a:ext uri="{FF2B5EF4-FFF2-40B4-BE49-F238E27FC236}">
                    <a16:creationId xmlns:a16="http://schemas.microsoft.com/office/drawing/2014/main" id="{C6C17CA2-DC9E-4DB1-B7BA-7A274B6B7C4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2" name="Freeform: Shape 946">
                <a:extLst>
                  <a:ext uri="{FF2B5EF4-FFF2-40B4-BE49-F238E27FC236}">
                    <a16:creationId xmlns:a16="http://schemas.microsoft.com/office/drawing/2014/main" id="{06127911-5777-4AA6-A0B5-F9FE76B3E8AF}"/>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47" name="Graphic 190">
              <a:extLst>
                <a:ext uri="{FF2B5EF4-FFF2-40B4-BE49-F238E27FC236}">
                  <a16:creationId xmlns:a16="http://schemas.microsoft.com/office/drawing/2014/main" id="{17F55904-C5B9-47E8-A150-E65675D141E1}"/>
                </a:ext>
              </a:extLst>
            </p:cNvPr>
            <p:cNvGrpSpPr/>
            <p:nvPr/>
          </p:nvGrpSpPr>
          <p:grpSpPr>
            <a:xfrm>
              <a:off x="8359775" y="6905626"/>
              <a:ext cx="301625" cy="301625"/>
              <a:chOff x="7289321" y="4372213"/>
              <a:chExt cx="196325" cy="196325"/>
            </a:xfrm>
          </p:grpSpPr>
          <p:sp>
            <p:nvSpPr>
              <p:cNvPr id="148" name="Freeform: Shape 942">
                <a:extLst>
                  <a:ext uri="{FF2B5EF4-FFF2-40B4-BE49-F238E27FC236}">
                    <a16:creationId xmlns:a16="http://schemas.microsoft.com/office/drawing/2014/main" id="{2E13265B-4511-4FA4-B009-8A40732B5763}"/>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9" name="Freeform: Shape 943">
                <a:extLst>
                  <a:ext uri="{FF2B5EF4-FFF2-40B4-BE49-F238E27FC236}">
                    <a16:creationId xmlns:a16="http://schemas.microsoft.com/office/drawing/2014/main" id="{8B2C0AA9-F7D6-4390-9E28-6317CC55C23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62" name="Graphic 160">
            <a:extLst>
              <a:ext uri="{FF2B5EF4-FFF2-40B4-BE49-F238E27FC236}">
                <a16:creationId xmlns:a16="http://schemas.microsoft.com/office/drawing/2014/main" id="{0D22AC0B-32D6-44BD-93D1-93EF7115988F}"/>
              </a:ext>
            </a:extLst>
          </p:cNvPr>
          <p:cNvGrpSpPr/>
          <p:nvPr/>
        </p:nvGrpSpPr>
        <p:grpSpPr>
          <a:xfrm>
            <a:off x="7827928" y="3690087"/>
            <a:ext cx="581870" cy="601777"/>
            <a:chOff x="4692320" y="5010565"/>
            <a:chExt cx="395223" cy="408744"/>
          </a:xfrm>
        </p:grpSpPr>
        <p:sp>
          <p:nvSpPr>
            <p:cNvPr id="163" name="Freeform: Shape 957">
              <a:extLst>
                <a:ext uri="{FF2B5EF4-FFF2-40B4-BE49-F238E27FC236}">
                  <a16:creationId xmlns:a16="http://schemas.microsoft.com/office/drawing/2014/main" id="{B4480A01-19EF-49D4-9675-3D56F220742E}"/>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4" name="Freeform: Shape 958">
              <a:extLst>
                <a:ext uri="{FF2B5EF4-FFF2-40B4-BE49-F238E27FC236}">
                  <a16:creationId xmlns:a16="http://schemas.microsoft.com/office/drawing/2014/main" id="{FC19E879-914D-466A-A5AE-74406D739305}"/>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5" name="Freeform: Shape 959">
              <a:extLst>
                <a:ext uri="{FF2B5EF4-FFF2-40B4-BE49-F238E27FC236}">
                  <a16:creationId xmlns:a16="http://schemas.microsoft.com/office/drawing/2014/main" id="{D2735F10-0276-44FC-8DEB-B6AD7D489EB8}"/>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6" name="Freeform: Shape 960">
              <a:extLst>
                <a:ext uri="{FF2B5EF4-FFF2-40B4-BE49-F238E27FC236}">
                  <a16:creationId xmlns:a16="http://schemas.microsoft.com/office/drawing/2014/main" id="{01AEFCCF-CE4C-47B2-B27B-217451BD554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7" name="Freeform: Shape 961">
              <a:extLst>
                <a:ext uri="{FF2B5EF4-FFF2-40B4-BE49-F238E27FC236}">
                  <a16:creationId xmlns:a16="http://schemas.microsoft.com/office/drawing/2014/main" id="{5492607B-9599-4263-AC6F-4EEDB83428E2}"/>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68" name="Group 167">
            <a:extLst>
              <a:ext uri="{FF2B5EF4-FFF2-40B4-BE49-F238E27FC236}">
                <a16:creationId xmlns:a16="http://schemas.microsoft.com/office/drawing/2014/main" id="{2F5786EF-B5D7-472C-9CEE-922F6990069F}"/>
              </a:ext>
            </a:extLst>
          </p:cNvPr>
          <p:cNvGrpSpPr/>
          <p:nvPr/>
        </p:nvGrpSpPr>
        <p:grpSpPr>
          <a:xfrm>
            <a:off x="506689" y="2935942"/>
            <a:ext cx="826545" cy="610603"/>
            <a:chOff x="8713234" y="4630665"/>
            <a:chExt cx="886841" cy="655145"/>
          </a:xfrm>
        </p:grpSpPr>
        <p:grpSp>
          <p:nvGrpSpPr>
            <p:cNvPr id="169" name="Graphic 188">
              <a:extLst>
                <a:ext uri="{FF2B5EF4-FFF2-40B4-BE49-F238E27FC236}">
                  <a16:creationId xmlns:a16="http://schemas.microsoft.com/office/drawing/2014/main" id="{7F0224D7-59B4-4D27-BAD7-77C43E337A2E}"/>
                </a:ext>
              </a:extLst>
            </p:cNvPr>
            <p:cNvGrpSpPr/>
            <p:nvPr/>
          </p:nvGrpSpPr>
          <p:grpSpPr>
            <a:xfrm>
              <a:off x="8963026" y="4756150"/>
              <a:ext cx="637049" cy="529660"/>
              <a:chOff x="6479413" y="4391524"/>
              <a:chExt cx="450582" cy="374626"/>
            </a:xfrm>
          </p:grpSpPr>
          <p:sp>
            <p:nvSpPr>
              <p:cNvPr id="183" name="Freeform: Shape 977">
                <a:extLst>
                  <a:ext uri="{FF2B5EF4-FFF2-40B4-BE49-F238E27FC236}">
                    <a16:creationId xmlns:a16="http://schemas.microsoft.com/office/drawing/2014/main" id="{C5648868-68C3-45CB-AFB9-0E8A27BD7078}"/>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4" name="Freeform: Shape 978">
                <a:extLst>
                  <a:ext uri="{FF2B5EF4-FFF2-40B4-BE49-F238E27FC236}">
                    <a16:creationId xmlns:a16="http://schemas.microsoft.com/office/drawing/2014/main" id="{FB9148E8-28A4-4A24-B509-8D0B6D7ECEEE}"/>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5" name="Freeform: Shape 979">
                <a:extLst>
                  <a:ext uri="{FF2B5EF4-FFF2-40B4-BE49-F238E27FC236}">
                    <a16:creationId xmlns:a16="http://schemas.microsoft.com/office/drawing/2014/main" id="{4F8FE0EE-6C97-4404-9624-8EE9A370D21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6" name="Freeform: Shape 980">
                <a:extLst>
                  <a:ext uri="{FF2B5EF4-FFF2-40B4-BE49-F238E27FC236}">
                    <a16:creationId xmlns:a16="http://schemas.microsoft.com/office/drawing/2014/main" id="{BCC2E66A-A7AF-4FE8-A7D3-A526AA1D9C48}"/>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7" name="Freeform: Shape 981">
                <a:extLst>
                  <a:ext uri="{FF2B5EF4-FFF2-40B4-BE49-F238E27FC236}">
                    <a16:creationId xmlns:a16="http://schemas.microsoft.com/office/drawing/2014/main" id="{F95D45E0-A19E-4BEE-80A7-7DAC54A8986A}"/>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70" name="Graphic 240">
              <a:extLst>
                <a:ext uri="{FF2B5EF4-FFF2-40B4-BE49-F238E27FC236}">
                  <a16:creationId xmlns:a16="http://schemas.microsoft.com/office/drawing/2014/main" id="{34C05F57-9153-4C3F-962A-CFAB78D4A912}"/>
                </a:ext>
              </a:extLst>
            </p:cNvPr>
            <p:cNvGrpSpPr/>
            <p:nvPr/>
          </p:nvGrpSpPr>
          <p:grpSpPr>
            <a:xfrm rot="20323668">
              <a:off x="8713234" y="4630665"/>
              <a:ext cx="378619" cy="430874"/>
              <a:chOff x="6198099" y="404917"/>
              <a:chExt cx="417431" cy="475043"/>
            </a:xfrm>
          </p:grpSpPr>
          <p:sp>
            <p:nvSpPr>
              <p:cNvPr id="171" name="Freeform: Shape 965">
                <a:extLst>
                  <a:ext uri="{FF2B5EF4-FFF2-40B4-BE49-F238E27FC236}">
                    <a16:creationId xmlns:a16="http://schemas.microsoft.com/office/drawing/2014/main" id="{ED40453D-04CD-43DA-A170-854134FB620D}"/>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rgbClr val="232F3E"/>
              </a:solid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2" name="Freeform: Shape 966">
                <a:extLst>
                  <a:ext uri="{FF2B5EF4-FFF2-40B4-BE49-F238E27FC236}">
                    <a16:creationId xmlns:a16="http://schemas.microsoft.com/office/drawing/2014/main" id="{70A02E2B-F803-4655-A71A-DFA6E15A694E}"/>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3" name="Freeform: Shape 967">
                <a:extLst>
                  <a:ext uri="{FF2B5EF4-FFF2-40B4-BE49-F238E27FC236}">
                    <a16:creationId xmlns:a16="http://schemas.microsoft.com/office/drawing/2014/main" id="{1777F6A6-5B2B-475E-B7EC-63F5CD3DDC9B}"/>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4" name="Freeform: Shape 968">
                <a:extLst>
                  <a:ext uri="{FF2B5EF4-FFF2-40B4-BE49-F238E27FC236}">
                    <a16:creationId xmlns:a16="http://schemas.microsoft.com/office/drawing/2014/main" id="{C778FD4A-F983-4469-B919-CC888E56B418}"/>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5" name="Freeform: Shape 969">
                <a:extLst>
                  <a:ext uri="{FF2B5EF4-FFF2-40B4-BE49-F238E27FC236}">
                    <a16:creationId xmlns:a16="http://schemas.microsoft.com/office/drawing/2014/main" id="{DB2B0D13-B010-4387-B3AF-C8AA3DF5781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6" name="Freeform: Shape 970">
                <a:extLst>
                  <a:ext uri="{FF2B5EF4-FFF2-40B4-BE49-F238E27FC236}">
                    <a16:creationId xmlns:a16="http://schemas.microsoft.com/office/drawing/2014/main" id="{F3A8E097-BBE7-40F8-917A-419119D3A03B}"/>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7" name="Freeform: Shape 971">
                <a:extLst>
                  <a:ext uri="{FF2B5EF4-FFF2-40B4-BE49-F238E27FC236}">
                    <a16:creationId xmlns:a16="http://schemas.microsoft.com/office/drawing/2014/main" id="{C3DD371E-FF79-4B90-8C9A-60E88D15C56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8" name="Freeform: Shape 972">
                <a:extLst>
                  <a:ext uri="{FF2B5EF4-FFF2-40B4-BE49-F238E27FC236}">
                    <a16:creationId xmlns:a16="http://schemas.microsoft.com/office/drawing/2014/main" id="{FBFCD6E7-4249-4E74-8741-F162014F19BF}"/>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9" name="Freeform: Shape 973">
                <a:extLst>
                  <a:ext uri="{FF2B5EF4-FFF2-40B4-BE49-F238E27FC236}">
                    <a16:creationId xmlns:a16="http://schemas.microsoft.com/office/drawing/2014/main" id="{11917A29-317D-4CE0-B97D-51C5FFCA329B}"/>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FF99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0" name="Freeform: Shape 974">
                <a:extLst>
                  <a:ext uri="{FF2B5EF4-FFF2-40B4-BE49-F238E27FC236}">
                    <a16:creationId xmlns:a16="http://schemas.microsoft.com/office/drawing/2014/main" id="{98BAFE28-EE5B-4F4D-A1E7-E272C74F29EF}"/>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1" name="Freeform: Shape 975">
                <a:extLst>
                  <a:ext uri="{FF2B5EF4-FFF2-40B4-BE49-F238E27FC236}">
                    <a16:creationId xmlns:a16="http://schemas.microsoft.com/office/drawing/2014/main" id="{4B5DE219-F4F1-47EC-BEC8-D82C99C28A5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2" name="Freeform: Shape 976">
                <a:extLst>
                  <a:ext uri="{FF2B5EF4-FFF2-40B4-BE49-F238E27FC236}">
                    <a16:creationId xmlns:a16="http://schemas.microsoft.com/office/drawing/2014/main" id="{ACC008B2-DF01-426D-979D-B0FBABF2D22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188" name="Group 187">
            <a:extLst>
              <a:ext uri="{FF2B5EF4-FFF2-40B4-BE49-F238E27FC236}">
                <a16:creationId xmlns:a16="http://schemas.microsoft.com/office/drawing/2014/main" id="{712E70AF-DE17-4D01-A7A1-DA04C9FB7371}"/>
              </a:ext>
            </a:extLst>
          </p:cNvPr>
          <p:cNvGrpSpPr/>
          <p:nvPr/>
        </p:nvGrpSpPr>
        <p:grpSpPr>
          <a:xfrm>
            <a:off x="6335625" y="2376163"/>
            <a:ext cx="463939" cy="606048"/>
            <a:chOff x="9398940" y="6818557"/>
            <a:chExt cx="657213" cy="858524"/>
          </a:xfrm>
        </p:grpSpPr>
        <p:grpSp>
          <p:nvGrpSpPr>
            <p:cNvPr id="189" name="Graphic 244">
              <a:extLst>
                <a:ext uri="{FF2B5EF4-FFF2-40B4-BE49-F238E27FC236}">
                  <a16:creationId xmlns:a16="http://schemas.microsoft.com/office/drawing/2014/main" id="{1D3E4660-FA72-4459-9702-580A04AF1B04}"/>
                </a:ext>
              </a:extLst>
            </p:cNvPr>
            <p:cNvGrpSpPr/>
            <p:nvPr/>
          </p:nvGrpSpPr>
          <p:grpSpPr>
            <a:xfrm>
              <a:off x="9398940" y="6818557"/>
              <a:ext cx="657213" cy="858524"/>
              <a:chOff x="6874589" y="-649524"/>
              <a:chExt cx="198947" cy="259886"/>
            </a:xfrm>
          </p:grpSpPr>
          <p:sp>
            <p:nvSpPr>
              <p:cNvPr id="207" name="Freeform: Shape 1001">
                <a:extLst>
                  <a:ext uri="{FF2B5EF4-FFF2-40B4-BE49-F238E27FC236}">
                    <a16:creationId xmlns:a16="http://schemas.microsoft.com/office/drawing/2014/main" id="{9176352B-D8E6-4303-A5E8-13982B863A87}"/>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8" name="Freeform: Shape 1002">
                <a:extLst>
                  <a:ext uri="{FF2B5EF4-FFF2-40B4-BE49-F238E27FC236}">
                    <a16:creationId xmlns:a16="http://schemas.microsoft.com/office/drawing/2014/main" id="{6EFAF8D7-643D-416F-82D3-4ADC87C980EF}"/>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2"/>
              </a:solidFill>
              <a:ln w="15875" cap="flat">
                <a:solidFill>
                  <a:schemeClr val="tx1"/>
                </a:solidFill>
                <a:prstDash val="solid"/>
                <a:round/>
              </a:ln>
            </p:spPr>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90" name="Graphic 286">
              <a:extLst>
                <a:ext uri="{FF2B5EF4-FFF2-40B4-BE49-F238E27FC236}">
                  <a16:creationId xmlns:a16="http://schemas.microsoft.com/office/drawing/2014/main" id="{9853B17C-A47F-40BD-A1EE-0AFF4D350943}"/>
                </a:ext>
              </a:extLst>
            </p:cNvPr>
            <p:cNvGrpSpPr/>
            <p:nvPr/>
          </p:nvGrpSpPr>
          <p:grpSpPr>
            <a:xfrm>
              <a:off x="9459644" y="7061587"/>
              <a:ext cx="535816" cy="371021"/>
              <a:chOff x="357820" y="2375315"/>
              <a:chExt cx="557756" cy="386213"/>
            </a:xfrm>
          </p:grpSpPr>
          <p:sp>
            <p:nvSpPr>
              <p:cNvPr id="200" name="Freeform: Shape 994">
                <a:extLst>
                  <a:ext uri="{FF2B5EF4-FFF2-40B4-BE49-F238E27FC236}">
                    <a16:creationId xmlns:a16="http://schemas.microsoft.com/office/drawing/2014/main" id="{DC755D9B-6690-4143-96AC-2A6C18F7EE8A}"/>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1" name="Freeform: Shape 995">
                <a:extLst>
                  <a:ext uri="{FF2B5EF4-FFF2-40B4-BE49-F238E27FC236}">
                    <a16:creationId xmlns:a16="http://schemas.microsoft.com/office/drawing/2014/main" id="{C7DCA818-FB82-4574-B79B-1B2A92DA7379}"/>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2" name="Freeform: Shape 996">
                <a:extLst>
                  <a:ext uri="{FF2B5EF4-FFF2-40B4-BE49-F238E27FC236}">
                    <a16:creationId xmlns:a16="http://schemas.microsoft.com/office/drawing/2014/main" id="{770E9167-DC4D-4239-A4F5-2F2F969EF01C}"/>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3" name="Freeform: Shape 997">
                <a:extLst>
                  <a:ext uri="{FF2B5EF4-FFF2-40B4-BE49-F238E27FC236}">
                    <a16:creationId xmlns:a16="http://schemas.microsoft.com/office/drawing/2014/main" id="{63B2C173-A0A3-49A5-B5A9-B077C6F2078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4" name="Freeform: Shape 998">
                <a:extLst>
                  <a:ext uri="{FF2B5EF4-FFF2-40B4-BE49-F238E27FC236}">
                    <a16:creationId xmlns:a16="http://schemas.microsoft.com/office/drawing/2014/main" id="{1B463114-765D-43B4-A349-D3A9DE0AA6E1}"/>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5" name="Freeform: Shape 999">
                <a:extLst>
                  <a:ext uri="{FF2B5EF4-FFF2-40B4-BE49-F238E27FC236}">
                    <a16:creationId xmlns:a16="http://schemas.microsoft.com/office/drawing/2014/main" id="{A5E2EC23-F18F-4EDE-AACF-71A7C83B6855}"/>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6" name="Freeform: Shape 1000">
                <a:extLst>
                  <a:ext uri="{FF2B5EF4-FFF2-40B4-BE49-F238E27FC236}">
                    <a16:creationId xmlns:a16="http://schemas.microsoft.com/office/drawing/2014/main" id="{2206F7AA-4FC8-4445-8429-3F19AD640FCF}"/>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91" name="Group 190">
              <a:extLst>
                <a:ext uri="{FF2B5EF4-FFF2-40B4-BE49-F238E27FC236}">
                  <a16:creationId xmlns:a16="http://schemas.microsoft.com/office/drawing/2014/main" id="{47320D4C-FCC8-4006-9579-2517B24BD92B}"/>
                </a:ext>
              </a:extLst>
            </p:cNvPr>
            <p:cNvGrpSpPr/>
            <p:nvPr/>
          </p:nvGrpSpPr>
          <p:grpSpPr>
            <a:xfrm>
              <a:off x="9869002" y="7003188"/>
              <a:ext cx="57150" cy="57150"/>
              <a:chOff x="10385822" y="7024688"/>
              <a:chExt cx="133350" cy="133350"/>
            </a:xfrm>
          </p:grpSpPr>
          <p:cxnSp>
            <p:nvCxnSpPr>
              <p:cNvPr id="198" name="Straight Connector 197">
                <a:extLst>
                  <a:ext uri="{FF2B5EF4-FFF2-40B4-BE49-F238E27FC236}">
                    <a16:creationId xmlns:a16="http://schemas.microsoft.com/office/drawing/2014/main" id="{437527E1-62B2-43A8-9320-2629B7FE4BBD}"/>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9" name="Straight Connector 198">
                <a:extLst>
                  <a:ext uri="{FF2B5EF4-FFF2-40B4-BE49-F238E27FC236}">
                    <a16:creationId xmlns:a16="http://schemas.microsoft.com/office/drawing/2014/main" id="{1FE98960-1453-4FED-821C-3B21771B4FF3}"/>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2" name="Group 191">
              <a:extLst>
                <a:ext uri="{FF2B5EF4-FFF2-40B4-BE49-F238E27FC236}">
                  <a16:creationId xmlns:a16="http://schemas.microsoft.com/office/drawing/2014/main" id="{D85482C9-FCB8-4143-8EB8-D18AC003BF54}"/>
                </a:ext>
              </a:extLst>
            </p:cNvPr>
            <p:cNvGrpSpPr/>
            <p:nvPr/>
          </p:nvGrpSpPr>
          <p:grpSpPr>
            <a:xfrm>
              <a:off x="9561036" y="7466749"/>
              <a:ext cx="57150" cy="57150"/>
              <a:chOff x="10385822" y="7024688"/>
              <a:chExt cx="133350" cy="133350"/>
            </a:xfrm>
          </p:grpSpPr>
          <p:cxnSp>
            <p:nvCxnSpPr>
              <p:cNvPr id="196" name="Straight Connector 195">
                <a:extLst>
                  <a:ext uri="{FF2B5EF4-FFF2-40B4-BE49-F238E27FC236}">
                    <a16:creationId xmlns:a16="http://schemas.microsoft.com/office/drawing/2014/main" id="{F1A669FD-2E44-41B4-B8B3-400CAFF53506}"/>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7" name="Straight Connector 196">
                <a:extLst>
                  <a:ext uri="{FF2B5EF4-FFF2-40B4-BE49-F238E27FC236}">
                    <a16:creationId xmlns:a16="http://schemas.microsoft.com/office/drawing/2014/main" id="{129FA14A-C7A6-4FB9-81D6-6D3BEEDBACB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3" name="Group 192">
              <a:extLst>
                <a:ext uri="{FF2B5EF4-FFF2-40B4-BE49-F238E27FC236}">
                  <a16:creationId xmlns:a16="http://schemas.microsoft.com/office/drawing/2014/main" id="{B82FB434-8E94-45FB-8829-7E77F0C7C0BA}"/>
                </a:ext>
              </a:extLst>
            </p:cNvPr>
            <p:cNvGrpSpPr/>
            <p:nvPr/>
          </p:nvGrpSpPr>
          <p:grpSpPr>
            <a:xfrm>
              <a:off x="9853214" y="7527132"/>
              <a:ext cx="57150" cy="57150"/>
              <a:chOff x="10385822" y="7024688"/>
              <a:chExt cx="133350" cy="133350"/>
            </a:xfrm>
          </p:grpSpPr>
          <p:cxnSp>
            <p:nvCxnSpPr>
              <p:cNvPr id="194" name="Straight Connector 193">
                <a:extLst>
                  <a:ext uri="{FF2B5EF4-FFF2-40B4-BE49-F238E27FC236}">
                    <a16:creationId xmlns:a16="http://schemas.microsoft.com/office/drawing/2014/main" id="{BE2FFE83-E7CC-4B46-9829-9BF1A8A03401}"/>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5" name="Straight Connector 194">
                <a:extLst>
                  <a:ext uri="{FF2B5EF4-FFF2-40B4-BE49-F238E27FC236}">
                    <a16:creationId xmlns:a16="http://schemas.microsoft.com/office/drawing/2014/main" id="{BC567B94-43BC-4185-B830-D41D5CC1131B}"/>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209" name="Group 208">
            <a:extLst>
              <a:ext uri="{FF2B5EF4-FFF2-40B4-BE49-F238E27FC236}">
                <a16:creationId xmlns:a16="http://schemas.microsoft.com/office/drawing/2014/main" id="{E8D59516-DE7C-478E-9A4A-1541D29D3104}"/>
              </a:ext>
            </a:extLst>
          </p:cNvPr>
          <p:cNvGrpSpPr/>
          <p:nvPr/>
        </p:nvGrpSpPr>
        <p:grpSpPr>
          <a:xfrm>
            <a:off x="5480719" y="3661512"/>
            <a:ext cx="598972" cy="658927"/>
            <a:chOff x="10283651" y="2930442"/>
            <a:chExt cx="727249" cy="800043"/>
          </a:xfrm>
        </p:grpSpPr>
        <p:sp>
          <p:nvSpPr>
            <p:cNvPr id="210" name="Oval 209">
              <a:extLst>
                <a:ext uri="{FF2B5EF4-FFF2-40B4-BE49-F238E27FC236}">
                  <a16:creationId xmlns:a16="http://schemas.microsoft.com/office/drawing/2014/main" id="{0E966A35-2F65-43E1-8642-8F33435F51C1}"/>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1" name="Rectangle 210">
              <a:extLst>
                <a:ext uri="{FF2B5EF4-FFF2-40B4-BE49-F238E27FC236}">
                  <a16:creationId xmlns:a16="http://schemas.microsoft.com/office/drawing/2014/main" id="{F84BB20F-CBCA-47F1-9BA1-9B56323EAC67}"/>
                </a:ext>
              </a:extLst>
            </p:cNvPr>
            <p:cNvSpPr/>
            <p:nvPr/>
          </p:nvSpPr>
          <p:spPr>
            <a:xfrm>
              <a:off x="10558493" y="3450716"/>
              <a:ext cx="177565" cy="193707"/>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12" name="Graphic 236">
              <a:extLst>
                <a:ext uri="{FF2B5EF4-FFF2-40B4-BE49-F238E27FC236}">
                  <a16:creationId xmlns:a16="http://schemas.microsoft.com/office/drawing/2014/main" id="{BB894820-A0F5-472A-9542-ED02202FD2AB}"/>
                </a:ext>
              </a:extLst>
            </p:cNvPr>
            <p:cNvGrpSpPr/>
            <p:nvPr/>
          </p:nvGrpSpPr>
          <p:grpSpPr>
            <a:xfrm rot="18950275">
              <a:off x="10283651" y="2930442"/>
              <a:ext cx="727249" cy="727249"/>
              <a:chOff x="4629252" y="322847"/>
              <a:chExt cx="643689" cy="643689"/>
            </a:xfrm>
          </p:grpSpPr>
          <p:sp>
            <p:nvSpPr>
              <p:cNvPr id="213" name="Freeform: Shape 1007">
                <a:extLst>
                  <a:ext uri="{FF2B5EF4-FFF2-40B4-BE49-F238E27FC236}">
                    <a16:creationId xmlns:a16="http://schemas.microsoft.com/office/drawing/2014/main" id="{DFAD5E61-BA82-4711-A4C9-E34901AF20E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4" name="Freeform: Shape 1008">
                <a:extLst>
                  <a:ext uri="{FF2B5EF4-FFF2-40B4-BE49-F238E27FC236}">
                    <a16:creationId xmlns:a16="http://schemas.microsoft.com/office/drawing/2014/main" id="{C3012081-7212-497F-89EB-B54F9C70B8E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5" name="Freeform: Shape 1009">
                <a:extLst>
                  <a:ext uri="{FF2B5EF4-FFF2-40B4-BE49-F238E27FC236}">
                    <a16:creationId xmlns:a16="http://schemas.microsoft.com/office/drawing/2014/main" id="{B831ACED-B5FF-465D-93A1-BBC32AC7E31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6" name="Freeform: Shape 1010">
                <a:extLst>
                  <a:ext uri="{FF2B5EF4-FFF2-40B4-BE49-F238E27FC236}">
                    <a16:creationId xmlns:a16="http://schemas.microsoft.com/office/drawing/2014/main" id="{80892266-78A0-4929-8FDF-E763F4821753}"/>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7" name="Freeform: Shape 1011">
                <a:extLst>
                  <a:ext uri="{FF2B5EF4-FFF2-40B4-BE49-F238E27FC236}">
                    <a16:creationId xmlns:a16="http://schemas.microsoft.com/office/drawing/2014/main" id="{82DF55FC-8B9B-4FBB-9BBE-6C3BEDDBDA81}"/>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8" name="Freeform: Shape 1012">
                <a:extLst>
                  <a:ext uri="{FF2B5EF4-FFF2-40B4-BE49-F238E27FC236}">
                    <a16:creationId xmlns:a16="http://schemas.microsoft.com/office/drawing/2014/main" id="{ED14E059-8D43-4D99-A4A4-8DC618DF62E2}"/>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19" name="Freeform: Shape 1013">
                <a:extLst>
                  <a:ext uri="{FF2B5EF4-FFF2-40B4-BE49-F238E27FC236}">
                    <a16:creationId xmlns:a16="http://schemas.microsoft.com/office/drawing/2014/main" id="{1AE61AA5-9907-4353-9A71-FDAA14D5615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0" name="Freeform: Shape 1014">
                <a:extLst>
                  <a:ext uri="{FF2B5EF4-FFF2-40B4-BE49-F238E27FC236}">
                    <a16:creationId xmlns:a16="http://schemas.microsoft.com/office/drawing/2014/main" id="{F211AAAE-A799-4996-BEF0-708E117AF9E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cxnSp>
        <p:nvCxnSpPr>
          <p:cNvPr id="221" name="Connector: Elbow 1133">
            <a:extLst>
              <a:ext uri="{FF2B5EF4-FFF2-40B4-BE49-F238E27FC236}">
                <a16:creationId xmlns:a16="http://schemas.microsoft.com/office/drawing/2014/main" id="{297968FC-7A4C-4D85-B0F7-5A9BC32C5611}"/>
              </a:ext>
            </a:extLst>
          </p:cNvPr>
          <p:cNvCxnSpPr>
            <a:cxnSpLocks/>
          </p:cNvCxnSpPr>
          <p:nvPr/>
        </p:nvCxnSpPr>
        <p:spPr>
          <a:xfrm rot="5400000" flipH="1" flipV="1">
            <a:off x="9755369" y="2524052"/>
            <a:ext cx="138436" cy="240085"/>
          </a:xfrm>
          <a:prstGeom prst="bentConnector2">
            <a:avLst/>
          </a:prstGeom>
          <a:ln w="19050">
            <a:solidFill>
              <a:schemeClr val="bg1">
                <a:lumMod val="50000"/>
                <a:lumOff val="50000"/>
              </a:schemeClr>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22" name="Group 221">
            <a:extLst>
              <a:ext uri="{FF2B5EF4-FFF2-40B4-BE49-F238E27FC236}">
                <a16:creationId xmlns:a16="http://schemas.microsoft.com/office/drawing/2014/main" id="{BEFBF8FA-12E6-40C5-82FA-49352B76B5F1}"/>
              </a:ext>
            </a:extLst>
          </p:cNvPr>
          <p:cNvGrpSpPr>
            <a:grpSpLocks noChangeAspect="1"/>
          </p:cNvGrpSpPr>
          <p:nvPr/>
        </p:nvGrpSpPr>
        <p:grpSpPr>
          <a:xfrm>
            <a:off x="10009851" y="2483348"/>
            <a:ext cx="260648" cy="220980"/>
            <a:chOff x="1251736" y="3105936"/>
            <a:chExt cx="1189635" cy="1008586"/>
          </a:xfrm>
        </p:grpSpPr>
        <p:sp>
          <p:nvSpPr>
            <p:cNvPr id="223" name="Freeform: Shape 1138">
              <a:extLst>
                <a:ext uri="{FF2B5EF4-FFF2-40B4-BE49-F238E27FC236}">
                  <a16:creationId xmlns:a16="http://schemas.microsoft.com/office/drawing/2014/main" id="{713107F5-5BAA-45ED-94DB-72A2195FFF2B}"/>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4" name="Freeform: Shape 1139">
              <a:extLst>
                <a:ext uri="{FF2B5EF4-FFF2-40B4-BE49-F238E27FC236}">
                  <a16:creationId xmlns:a16="http://schemas.microsoft.com/office/drawing/2014/main" id="{2DFACE53-4F63-475A-9747-1B996FCC42BD}"/>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5" name="Freeform: Shape 1140">
              <a:extLst>
                <a:ext uri="{FF2B5EF4-FFF2-40B4-BE49-F238E27FC236}">
                  <a16:creationId xmlns:a16="http://schemas.microsoft.com/office/drawing/2014/main" id="{66AD939C-F20B-40C8-9AED-C892607719FD}"/>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6" name="Freeform: Shape 1141">
              <a:extLst>
                <a:ext uri="{FF2B5EF4-FFF2-40B4-BE49-F238E27FC236}">
                  <a16:creationId xmlns:a16="http://schemas.microsoft.com/office/drawing/2014/main" id="{89BE2CA9-0FCB-436F-8F2B-045936C186CF}"/>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7" name="Freeform: Shape 1142">
              <a:extLst>
                <a:ext uri="{FF2B5EF4-FFF2-40B4-BE49-F238E27FC236}">
                  <a16:creationId xmlns:a16="http://schemas.microsoft.com/office/drawing/2014/main" id="{15D7A9D6-3D86-4FD6-A193-2AC4A9DE2551}"/>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8" name="Freeform: Shape 1143">
              <a:extLst>
                <a:ext uri="{FF2B5EF4-FFF2-40B4-BE49-F238E27FC236}">
                  <a16:creationId xmlns:a16="http://schemas.microsoft.com/office/drawing/2014/main" id="{4067BD82-886A-4DF3-806E-314FEDA9C78F}"/>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29" name="Freeform: Shape 1144">
              <a:extLst>
                <a:ext uri="{FF2B5EF4-FFF2-40B4-BE49-F238E27FC236}">
                  <a16:creationId xmlns:a16="http://schemas.microsoft.com/office/drawing/2014/main" id="{60CB438C-0AE0-413A-81DE-27498305AAFC}"/>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0" name="Freeform: Shape 1145">
              <a:extLst>
                <a:ext uri="{FF2B5EF4-FFF2-40B4-BE49-F238E27FC236}">
                  <a16:creationId xmlns:a16="http://schemas.microsoft.com/office/drawing/2014/main" id="{3FE9D6D9-7418-453C-8156-B07F5CD9A05F}"/>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1" name="Freeform: Shape 1146">
              <a:extLst>
                <a:ext uri="{FF2B5EF4-FFF2-40B4-BE49-F238E27FC236}">
                  <a16:creationId xmlns:a16="http://schemas.microsoft.com/office/drawing/2014/main" id="{41B695E7-5844-41A2-9171-714F4D17A2C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2" name="Freeform: Shape 1147">
              <a:extLst>
                <a:ext uri="{FF2B5EF4-FFF2-40B4-BE49-F238E27FC236}">
                  <a16:creationId xmlns:a16="http://schemas.microsoft.com/office/drawing/2014/main" id="{217781C0-6BA4-4F25-8F81-D478283CC00E}"/>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3" name="Freeform: Shape 1148">
              <a:extLst>
                <a:ext uri="{FF2B5EF4-FFF2-40B4-BE49-F238E27FC236}">
                  <a16:creationId xmlns:a16="http://schemas.microsoft.com/office/drawing/2014/main" id="{48C3B803-4E94-4FAD-8EB1-2ED966B73E46}"/>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4" name="Freeform: Shape 1149">
              <a:extLst>
                <a:ext uri="{FF2B5EF4-FFF2-40B4-BE49-F238E27FC236}">
                  <a16:creationId xmlns:a16="http://schemas.microsoft.com/office/drawing/2014/main" id="{7BCFF909-5D95-4F60-8B8C-8B5FB3D477CE}"/>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Freeform: Shape 1150">
              <a:extLst>
                <a:ext uri="{FF2B5EF4-FFF2-40B4-BE49-F238E27FC236}">
                  <a16:creationId xmlns:a16="http://schemas.microsoft.com/office/drawing/2014/main" id="{6C022DE0-3C37-478D-B3A4-8139C56794ED}"/>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Freeform: Shape 1151">
              <a:extLst>
                <a:ext uri="{FF2B5EF4-FFF2-40B4-BE49-F238E27FC236}">
                  <a16:creationId xmlns:a16="http://schemas.microsoft.com/office/drawing/2014/main" id="{0895284B-24B3-4F35-AB14-A45F59E04749}"/>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7" name="Freeform: Shape 1152">
              <a:extLst>
                <a:ext uri="{FF2B5EF4-FFF2-40B4-BE49-F238E27FC236}">
                  <a16:creationId xmlns:a16="http://schemas.microsoft.com/office/drawing/2014/main" id="{36A48713-A325-45B7-AE7E-E0ACE23EE6C4}"/>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Freeform: Shape 1153">
              <a:extLst>
                <a:ext uri="{FF2B5EF4-FFF2-40B4-BE49-F238E27FC236}">
                  <a16:creationId xmlns:a16="http://schemas.microsoft.com/office/drawing/2014/main" id="{6976F554-C1CC-4069-8446-46EF3C8A7FB2}"/>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9" name="Freeform: Shape 1154">
              <a:extLst>
                <a:ext uri="{FF2B5EF4-FFF2-40B4-BE49-F238E27FC236}">
                  <a16:creationId xmlns:a16="http://schemas.microsoft.com/office/drawing/2014/main" id="{FB428E12-A57A-4489-84BC-BE07887FBC3E}"/>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0" name="Freeform: Shape 1155">
              <a:extLst>
                <a:ext uri="{FF2B5EF4-FFF2-40B4-BE49-F238E27FC236}">
                  <a16:creationId xmlns:a16="http://schemas.microsoft.com/office/drawing/2014/main" id="{9BAA4D31-8C4E-4634-BCA7-91387C7F170C}"/>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1" name="Freeform: Shape 1156">
              <a:extLst>
                <a:ext uri="{FF2B5EF4-FFF2-40B4-BE49-F238E27FC236}">
                  <a16:creationId xmlns:a16="http://schemas.microsoft.com/office/drawing/2014/main" id="{1898DBF6-CD0B-47C5-8262-5A190D8F1C9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Freeform: Shape 1157">
              <a:extLst>
                <a:ext uri="{FF2B5EF4-FFF2-40B4-BE49-F238E27FC236}">
                  <a16:creationId xmlns:a16="http://schemas.microsoft.com/office/drawing/2014/main" id="{E9665937-BA44-4330-9903-9EFAA434C1D0}"/>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3" name="Freeform: Shape 1158">
              <a:extLst>
                <a:ext uri="{FF2B5EF4-FFF2-40B4-BE49-F238E27FC236}">
                  <a16:creationId xmlns:a16="http://schemas.microsoft.com/office/drawing/2014/main" id="{3624692B-41E4-48D9-A12B-672CD082EBDE}"/>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4" name="Freeform: Shape 1159">
              <a:extLst>
                <a:ext uri="{FF2B5EF4-FFF2-40B4-BE49-F238E27FC236}">
                  <a16:creationId xmlns:a16="http://schemas.microsoft.com/office/drawing/2014/main" id="{7FF7903F-70E3-47DF-BFAE-B937BEB81015}"/>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245" name="Connector: Elbow 1241">
            <a:extLst>
              <a:ext uri="{FF2B5EF4-FFF2-40B4-BE49-F238E27FC236}">
                <a16:creationId xmlns:a16="http://schemas.microsoft.com/office/drawing/2014/main" id="{15C36C9E-495E-481D-B80C-F4666020786C}"/>
              </a:ext>
            </a:extLst>
          </p:cNvPr>
          <p:cNvCxnSpPr>
            <a:cxnSpLocks/>
          </p:cNvCxnSpPr>
          <p:nvPr/>
        </p:nvCxnSpPr>
        <p:spPr>
          <a:xfrm rot="5400000" flipH="1" flipV="1">
            <a:off x="9899800" y="2072792"/>
            <a:ext cx="138436" cy="240085"/>
          </a:xfrm>
          <a:prstGeom prst="bentConnector2">
            <a:avLst/>
          </a:prstGeom>
          <a:ln w="19050">
            <a:solidFill>
              <a:schemeClr val="bg1">
                <a:lumMod val="50000"/>
                <a:lumOff val="50000"/>
              </a:schemeClr>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46" name="Group 245">
            <a:extLst>
              <a:ext uri="{FF2B5EF4-FFF2-40B4-BE49-F238E27FC236}">
                <a16:creationId xmlns:a16="http://schemas.microsoft.com/office/drawing/2014/main" id="{F8A9CA52-CD88-4E7F-BC4E-CA98E01ADABB}"/>
              </a:ext>
            </a:extLst>
          </p:cNvPr>
          <p:cNvGrpSpPr/>
          <p:nvPr/>
        </p:nvGrpSpPr>
        <p:grpSpPr>
          <a:xfrm>
            <a:off x="10937710" y="2008907"/>
            <a:ext cx="336690" cy="268686"/>
            <a:chOff x="6630539" y="5287514"/>
            <a:chExt cx="1865762" cy="1488919"/>
          </a:xfrm>
        </p:grpSpPr>
        <p:sp>
          <p:nvSpPr>
            <p:cNvPr id="247" name="Freeform: Shape 1339">
              <a:extLst>
                <a:ext uri="{FF2B5EF4-FFF2-40B4-BE49-F238E27FC236}">
                  <a16:creationId xmlns:a16="http://schemas.microsoft.com/office/drawing/2014/main" id="{5944CC31-7163-4305-8BFA-0F9908F637F1}"/>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8" name="Freeform: Shape 1340">
              <a:extLst>
                <a:ext uri="{FF2B5EF4-FFF2-40B4-BE49-F238E27FC236}">
                  <a16:creationId xmlns:a16="http://schemas.microsoft.com/office/drawing/2014/main" id="{EE96CFF0-43EC-47EF-A594-DA18A677B336}"/>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9" name="Freeform: Shape 1341">
              <a:extLst>
                <a:ext uri="{FF2B5EF4-FFF2-40B4-BE49-F238E27FC236}">
                  <a16:creationId xmlns:a16="http://schemas.microsoft.com/office/drawing/2014/main" id="{F7E46619-DE03-4AFD-812E-04889072818B}"/>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0" name="Freeform: Shape 1342">
              <a:extLst>
                <a:ext uri="{FF2B5EF4-FFF2-40B4-BE49-F238E27FC236}">
                  <a16:creationId xmlns:a16="http://schemas.microsoft.com/office/drawing/2014/main" id="{4905B333-2145-4022-9DC0-549DE61B413D}"/>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1" name="Freeform: Shape 1343">
              <a:extLst>
                <a:ext uri="{FF2B5EF4-FFF2-40B4-BE49-F238E27FC236}">
                  <a16:creationId xmlns:a16="http://schemas.microsoft.com/office/drawing/2014/main" id="{47A726E3-91C3-4A08-84D4-3F2E7A13D5A5}"/>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2" name="Freeform: Shape 1344">
              <a:extLst>
                <a:ext uri="{FF2B5EF4-FFF2-40B4-BE49-F238E27FC236}">
                  <a16:creationId xmlns:a16="http://schemas.microsoft.com/office/drawing/2014/main" id="{B0C904E0-EBAB-404F-8D87-9C0E5EE86D79}"/>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3" name="Freeform: Shape 1345">
              <a:extLst>
                <a:ext uri="{FF2B5EF4-FFF2-40B4-BE49-F238E27FC236}">
                  <a16:creationId xmlns:a16="http://schemas.microsoft.com/office/drawing/2014/main" id="{F6EFE659-D745-4E68-94E3-445C294B19FE}"/>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Freeform: Shape 1346">
              <a:extLst>
                <a:ext uri="{FF2B5EF4-FFF2-40B4-BE49-F238E27FC236}">
                  <a16:creationId xmlns:a16="http://schemas.microsoft.com/office/drawing/2014/main" id="{36CA514B-E9DB-466C-853D-2B4E6F8948C7}"/>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Freeform: Shape 1347">
              <a:extLst>
                <a:ext uri="{FF2B5EF4-FFF2-40B4-BE49-F238E27FC236}">
                  <a16:creationId xmlns:a16="http://schemas.microsoft.com/office/drawing/2014/main" id="{D28B4C4E-2E4B-4E31-854E-17D68956C5A0}"/>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56" name="Group 255">
            <a:extLst>
              <a:ext uri="{FF2B5EF4-FFF2-40B4-BE49-F238E27FC236}">
                <a16:creationId xmlns:a16="http://schemas.microsoft.com/office/drawing/2014/main" id="{C9376807-BD57-4EE1-BCF3-2EA1E3B3268A}"/>
              </a:ext>
            </a:extLst>
          </p:cNvPr>
          <p:cNvGrpSpPr/>
          <p:nvPr/>
        </p:nvGrpSpPr>
        <p:grpSpPr>
          <a:xfrm>
            <a:off x="11364196" y="1995628"/>
            <a:ext cx="385653" cy="297180"/>
            <a:chOff x="13914391" y="3271480"/>
            <a:chExt cx="462784" cy="356616"/>
          </a:xfrm>
        </p:grpSpPr>
        <p:grpSp>
          <p:nvGrpSpPr>
            <p:cNvPr id="257" name="Group 256">
              <a:extLst>
                <a:ext uri="{FF2B5EF4-FFF2-40B4-BE49-F238E27FC236}">
                  <a16:creationId xmlns:a16="http://schemas.microsoft.com/office/drawing/2014/main" id="{0AA86AD2-F41F-4F6B-80DD-1037D4DDB953}"/>
                </a:ext>
              </a:extLst>
            </p:cNvPr>
            <p:cNvGrpSpPr/>
            <p:nvPr/>
          </p:nvGrpSpPr>
          <p:grpSpPr>
            <a:xfrm>
              <a:off x="13914391" y="3271480"/>
              <a:ext cx="334784" cy="292114"/>
              <a:chOff x="8648967" y="2983833"/>
              <a:chExt cx="1285975" cy="1122070"/>
            </a:xfrm>
          </p:grpSpPr>
          <p:sp>
            <p:nvSpPr>
              <p:cNvPr id="285" name="Freeform: Shape 1327">
                <a:extLst>
                  <a:ext uri="{FF2B5EF4-FFF2-40B4-BE49-F238E27FC236}">
                    <a16:creationId xmlns:a16="http://schemas.microsoft.com/office/drawing/2014/main" id="{B811593E-1B84-412F-B45F-0D30A249A0D4}"/>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6" name="Freeform: Shape 1328">
                <a:extLst>
                  <a:ext uri="{FF2B5EF4-FFF2-40B4-BE49-F238E27FC236}">
                    <a16:creationId xmlns:a16="http://schemas.microsoft.com/office/drawing/2014/main" id="{47FCE0D5-AE7B-432A-AE8A-16EB37DC3C7C}"/>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7" name="Freeform: Shape 1329">
                <a:extLst>
                  <a:ext uri="{FF2B5EF4-FFF2-40B4-BE49-F238E27FC236}">
                    <a16:creationId xmlns:a16="http://schemas.microsoft.com/office/drawing/2014/main" id="{9DC39603-5DA8-43C4-9AD6-070578F4A908}"/>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8" name="Freeform: Shape 1330">
                <a:extLst>
                  <a:ext uri="{FF2B5EF4-FFF2-40B4-BE49-F238E27FC236}">
                    <a16:creationId xmlns:a16="http://schemas.microsoft.com/office/drawing/2014/main" id="{E19F6481-CA9F-4B70-8027-72700993CDA7}"/>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9" name="Freeform: Shape 1331">
                <a:extLst>
                  <a:ext uri="{FF2B5EF4-FFF2-40B4-BE49-F238E27FC236}">
                    <a16:creationId xmlns:a16="http://schemas.microsoft.com/office/drawing/2014/main" id="{E7990FAB-E721-47E4-8BC0-A85AB1FE3B82}"/>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0" name="Freeform: Shape 1332">
                <a:extLst>
                  <a:ext uri="{FF2B5EF4-FFF2-40B4-BE49-F238E27FC236}">
                    <a16:creationId xmlns:a16="http://schemas.microsoft.com/office/drawing/2014/main" id="{427BA8A0-9A76-4BC8-B2E0-4F675416CEC8}"/>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1" name="Freeform: Shape 1333">
                <a:extLst>
                  <a:ext uri="{FF2B5EF4-FFF2-40B4-BE49-F238E27FC236}">
                    <a16:creationId xmlns:a16="http://schemas.microsoft.com/office/drawing/2014/main" id="{06E14133-D5DE-4BC7-8D8F-6C76B63A3798}"/>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2" name="Freeform: Shape 1334">
                <a:extLst>
                  <a:ext uri="{FF2B5EF4-FFF2-40B4-BE49-F238E27FC236}">
                    <a16:creationId xmlns:a16="http://schemas.microsoft.com/office/drawing/2014/main" id="{B3C4C4CF-C6E1-490D-9048-7EB9ECB1AD40}"/>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3" name="Freeform: Shape 1335">
                <a:extLst>
                  <a:ext uri="{FF2B5EF4-FFF2-40B4-BE49-F238E27FC236}">
                    <a16:creationId xmlns:a16="http://schemas.microsoft.com/office/drawing/2014/main" id="{2FEF1A5C-B942-41C0-A4A8-AB1B5A013A9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4" name="Freeform: Shape 1336">
                <a:extLst>
                  <a:ext uri="{FF2B5EF4-FFF2-40B4-BE49-F238E27FC236}">
                    <a16:creationId xmlns:a16="http://schemas.microsoft.com/office/drawing/2014/main" id="{372A1191-9FB6-40D2-ADDB-193D2833E904}"/>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5" name="Freeform: Shape 1337">
                <a:extLst>
                  <a:ext uri="{FF2B5EF4-FFF2-40B4-BE49-F238E27FC236}">
                    <a16:creationId xmlns:a16="http://schemas.microsoft.com/office/drawing/2014/main" id="{81E14D0C-6FDF-4778-9FC2-CED16F7B79D2}"/>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6" name="Freeform: Shape 1338">
                <a:extLst>
                  <a:ext uri="{FF2B5EF4-FFF2-40B4-BE49-F238E27FC236}">
                    <a16:creationId xmlns:a16="http://schemas.microsoft.com/office/drawing/2014/main" id="{8B6104A1-6511-4829-829E-076613D6AD56}"/>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58" name="Group 257">
              <a:extLst>
                <a:ext uri="{FF2B5EF4-FFF2-40B4-BE49-F238E27FC236}">
                  <a16:creationId xmlns:a16="http://schemas.microsoft.com/office/drawing/2014/main" id="{5A0A1040-6DE5-4FD5-B4E3-FC1516B422AE}"/>
                </a:ext>
              </a:extLst>
            </p:cNvPr>
            <p:cNvGrpSpPr/>
            <p:nvPr/>
          </p:nvGrpSpPr>
          <p:grpSpPr>
            <a:xfrm>
              <a:off x="14043618" y="3396602"/>
              <a:ext cx="167758" cy="108313"/>
              <a:chOff x="9145357" y="3464451"/>
              <a:chExt cx="644395" cy="416052"/>
            </a:xfrm>
          </p:grpSpPr>
          <p:sp>
            <p:nvSpPr>
              <p:cNvPr id="266" name="Freeform: Shape 1308">
                <a:extLst>
                  <a:ext uri="{FF2B5EF4-FFF2-40B4-BE49-F238E27FC236}">
                    <a16:creationId xmlns:a16="http://schemas.microsoft.com/office/drawing/2014/main" id="{86003476-6DCF-459C-95FD-069E21EA0AC2}"/>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7" name="Freeform: Shape 1309">
                <a:extLst>
                  <a:ext uri="{FF2B5EF4-FFF2-40B4-BE49-F238E27FC236}">
                    <a16:creationId xmlns:a16="http://schemas.microsoft.com/office/drawing/2014/main" id="{91B6870E-C2CD-41DB-B2A3-7170398B77CE}"/>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8" name="Freeform: Shape 1310">
                <a:extLst>
                  <a:ext uri="{FF2B5EF4-FFF2-40B4-BE49-F238E27FC236}">
                    <a16:creationId xmlns:a16="http://schemas.microsoft.com/office/drawing/2014/main" id="{21A7BA59-3A28-422A-BDEE-BA182284D0C4}"/>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9" name="Freeform: Shape 1311">
                <a:extLst>
                  <a:ext uri="{FF2B5EF4-FFF2-40B4-BE49-F238E27FC236}">
                    <a16:creationId xmlns:a16="http://schemas.microsoft.com/office/drawing/2014/main" id="{A6689A99-21BC-484A-BA8C-765BC9FC9166}"/>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0" name="Freeform: Shape 1312">
                <a:extLst>
                  <a:ext uri="{FF2B5EF4-FFF2-40B4-BE49-F238E27FC236}">
                    <a16:creationId xmlns:a16="http://schemas.microsoft.com/office/drawing/2014/main" id="{A9E5F1CC-249B-4176-86FB-3D619B00B938}"/>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1" name="Freeform: Shape 1313">
                <a:extLst>
                  <a:ext uri="{FF2B5EF4-FFF2-40B4-BE49-F238E27FC236}">
                    <a16:creationId xmlns:a16="http://schemas.microsoft.com/office/drawing/2014/main" id="{91836794-73EA-4756-A937-484CCAB46AAA}"/>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Shape 1314">
                <a:extLst>
                  <a:ext uri="{FF2B5EF4-FFF2-40B4-BE49-F238E27FC236}">
                    <a16:creationId xmlns:a16="http://schemas.microsoft.com/office/drawing/2014/main" id="{611A3B9C-2C03-4289-8BE7-21FBF644A15E}"/>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Freeform: Shape 1315">
                <a:extLst>
                  <a:ext uri="{FF2B5EF4-FFF2-40B4-BE49-F238E27FC236}">
                    <a16:creationId xmlns:a16="http://schemas.microsoft.com/office/drawing/2014/main" id="{F37128BB-5DE5-4DA8-AB14-B24365B55F65}"/>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Shape 1316">
                <a:extLst>
                  <a:ext uri="{FF2B5EF4-FFF2-40B4-BE49-F238E27FC236}">
                    <a16:creationId xmlns:a16="http://schemas.microsoft.com/office/drawing/2014/main" id="{69FD2E36-450D-43D0-BF82-15AF187557C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Freeform: Shape 1317">
                <a:extLst>
                  <a:ext uri="{FF2B5EF4-FFF2-40B4-BE49-F238E27FC236}">
                    <a16:creationId xmlns:a16="http://schemas.microsoft.com/office/drawing/2014/main" id="{79A482A7-B658-4F83-BCD1-AA89AFFA5DD6}"/>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Shape 1318">
                <a:extLst>
                  <a:ext uri="{FF2B5EF4-FFF2-40B4-BE49-F238E27FC236}">
                    <a16:creationId xmlns:a16="http://schemas.microsoft.com/office/drawing/2014/main" id="{EBFBC497-045A-44E9-B1E2-5677C40F828C}"/>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Shape 1319">
                <a:extLst>
                  <a:ext uri="{FF2B5EF4-FFF2-40B4-BE49-F238E27FC236}">
                    <a16:creationId xmlns:a16="http://schemas.microsoft.com/office/drawing/2014/main" id="{D22ADDDB-882B-4E54-851B-9B423B2567C9}"/>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Shape 1320">
                <a:extLst>
                  <a:ext uri="{FF2B5EF4-FFF2-40B4-BE49-F238E27FC236}">
                    <a16:creationId xmlns:a16="http://schemas.microsoft.com/office/drawing/2014/main" id="{5494D4C3-3C38-4E50-804D-A93DB3435068}"/>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Shape 1321">
                <a:extLst>
                  <a:ext uri="{FF2B5EF4-FFF2-40B4-BE49-F238E27FC236}">
                    <a16:creationId xmlns:a16="http://schemas.microsoft.com/office/drawing/2014/main" id="{457304D2-FD51-46B4-8252-F0C43C889039}"/>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0" name="Freeform: Shape 1322">
                <a:extLst>
                  <a:ext uri="{FF2B5EF4-FFF2-40B4-BE49-F238E27FC236}">
                    <a16:creationId xmlns:a16="http://schemas.microsoft.com/office/drawing/2014/main" id="{E503273B-DF84-4FDF-A191-7ABFDD04CA0F}"/>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1" name="Freeform: Shape 1323">
                <a:extLst>
                  <a:ext uri="{FF2B5EF4-FFF2-40B4-BE49-F238E27FC236}">
                    <a16:creationId xmlns:a16="http://schemas.microsoft.com/office/drawing/2014/main" id="{5430A887-626F-41E2-B139-A96363D6A11F}"/>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2" name="Freeform: Shape 1324">
                <a:extLst>
                  <a:ext uri="{FF2B5EF4-FFF2-40B4-BE49-F238E27FC236}">
                    <a16:creationId xmlns:a16="http://schemas.microsoft.com/office/drawing/2014/main" id="{31742D63-43AF-4249-8A5E-BF86D34AD6FB}"/>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Shape 1325">
                <a:extLst>
                  <a:ext uri="{FF2B5EF4-FFF2-40B4-BE49-F238E27FC236}">
                    <a16:creationId xmlns:a16="http://schemas.microsoft.com/office/drawing/2014/main" id="{1D7D16D1-B687-4ADD-A37D-BE685CE23282}"/>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4" name="Freeform: Shape 1326">
                <a:extLst>
                  <a:ext uri="{FF2B5EF4-FFF2-40B4-BE49-F238E27FC236}">
                    <a16:creationId xmlns:a16="http://schemas.microsoft.com/office/drawing/2014/main" id="{E60BE446-7A01-4D2D-94CE-A19B10B96CE5}"/>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59" name="Group 258">
              <a:extLst>
                <a:ext uri="{FF2B5EF4-FFF2-40B4-BE49-F238E27FC236}">
                  <a16:creationId xmlns:a16="http://schemas.microsoft.com/office/drawing/2014/main" id="{58B492C7-E712-44EC-8E42-241C7977ACC0}"/>
                </a:ext>
              </a:extLst>
            </p:cNvPr>
            <p:cNvGrpSpPr/>
            <p:nvPr/>
          </p:nvGrpSpPr>
          <p:grpSpPr>
            <a:xfrm>
              <a:off x="14184160" y="3439575"/>
              <a:ext cx="193015" cy="188521"/>
              <a:chOff x="8848997" y="6359275"/>
              <a:chExt cx="785468" cy="767180"/>
            </a:xfrm>
          </p:grpSpPr>
          <p:sp>
            <p:nvSpPr>
              <p:cNvPr id="260" name="Freeform: Shape 1302">
                <a:extLst>
                  <a:ext uri="{FF2B5EF4-FFF2-40B4-BE49-F238E27FC236}">
                    <a16:creationId xmlns:a16="http://schemas.microsoft.com/office/drawing/2014/main" id="{05EE5274-19A6-4E0F-8BFF-C83C81EFC34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1" name="Freeform: Shape 1303">
                <a:extLst>
                  <a:ext uri="{FF2B5EF4-FFF2-40B4-BE49-F238E27FC236}">
                    <a16:creationId xmlns:a16="http://schemas.microsoft.com/office/drawing/2014/main" id="{129B6040-E594-4AF6-8234-EFB9496C23EA}"/>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2" name="Freeform: Shape 1304">
                <a:extLst>
                  <a:ext uri="{FF2B5EF4-FFF2-40B4-BE49-F238E27FC236}">
                    <a16:creationId xmlns:a16="http://schemas.microsoft.com/office/drawing/2014/main" id="{802DFB4A-D697-4AEC-B31C-2BB034C718AC}"/>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3" name="Freeform: Shape 1305">
                <a:extLst>
                  <a:ext uri="{FF2B5EF4-FFF2-40B4-BE49-F238E27FC236}">
                    <a16:creationId xmlns:a16="http://schemas.microsoft.com/office/drawing/2014/main" id="{73DB9E62-3DEC-4F78-AF55-AE7BD0FCAA62}"/>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4" name="Freeform: Shape 1306">
                <a:extLst>
                  <a:ext uri="{FF2B5EF4-FFF2-40B4-BE49-F238E27FC236}">
                    <a16:creationId xmlns:a16="http://schemas.microsoft.com/office/drawing/2014/main" id="{274A8405-7981-472B-8411-5452EFC3508F}"/>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65" name="Freeform: Shape 1307">
                <a:extLst>
                  <a:ext uri="{FF2B5EF4-FFF2-40B4-BE49-F238E27FC236}">
                    <a16:creationId xmlns:a16="http://schemas.microsoft.com/office/drawing/2014/main" id="{227E455B-D69F-4FFE-AB33-9D964AD62ABE}"/>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297" name="Group 296">
            <a:extLst>
              <a:ext uri="{FF2B5EF4-FFF2-40B4-BE49-F238E27FC236}">
                <a16:creationId xmlns:a16="http://schemas.microsoft.com/office/drawing/2014/main" id="{B601548B-0574-40AB-B269-2C2AD975BD06}"/>
              </a:ext>
            </a:extLst>
          </p:cNvPr>
          <p:cNvGrpSpPr>
            <a:grpSpLocks noChangeAspect="1"/>
          </p:cNvGrpSpPr>
          <p:nvPr/>
        </p:nvGrpSpPr>
        <p:grpSpPr>
          <a:xfrm>
            <a:off x="10553842" y="2004904"/>
            <a:ext cx="273141" cy="274320"/>
            <a:chOff x="3853940" y="3046180"/>
            <a:chExt cx="1239926" cy="1245279"/>
          </a:xfrm>
        </p:grpSpPr>
        <p:sp>
          <p:nvSpPr>
            <p:cNvPr id="298" name="Freeform: Shape 1268">
              <a:extLst>
                <a:ext uri="{FF2B5EF4-FFF2-40B4-BE49-F238E27FC236}">
                  <a16:creationId xmlns:a16="http://schemas.microsoft.com/office/drawing/2014/main" id="{6D9390E4-2945-4AC6-B1EF-1A98F0D17160}"/>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99" name="Freeform: Shape 1269">
              <a:extLst>
                <a:ext uri="{FF2B5EF4-FFF2-40B4-BE49-F238E27FC236}">
                  <a16:creationId xmlns:a16="http://schemas.microsoft.com/office/drawing/2014/main" id="{90CED449-040F-451B-B958-05D233C92F9E}"/>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0" name="Freeform: Shape 1270">
              <a:extLst>
                <a:ext uri="{FF2B5EF4-FFF2-40B4-BE49-F238E27FC236}">
                  <a16:creationId xmlns:a16="http://schemas.microsoft.com/office/drawing/2014/main" id="{2C6C09DE-7109-4E99-95E5-935C00F6BA4B}"/>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1" name="Freeform: Shape 1271">
              <a:extLst>
                <a:ext uri="{FF2B5EF4-FFF2-40B4-BE49-F238E27FC236}">
                  <a16:creationId xmlns:a16="http://schemas.microsoft.com/office/drawing/2014/main" id="{0E7E3314-7449-4FE2-B740-A045EF50C3DB}"/>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2" name="Freeform: Shape 1272">
              <a:extLst>
                <a:ext uri="{FF2B5EF4-FFF2-40B4-BE49-F238E27FC236}">
                  <a16:creationId xmlns:a16="http://schemas.microsoft.com/office/drawing/2014/main" id="{DF969B51-AAF0-41AE-922A-D113BAA247E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3" name="Freeform: Shape 1273">
              <a:extLst>
                <a:ext uri="{FF2B5EF4-FFF2-40B4-BE49-F238E27FC236}">
                  <a16:creationId xmlns:a16="http://schemas.microsoft.com/office/drawing/2014/main" id="{DF518762-6B6B-4588-B419-3BA9164446B0}"/>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4" name="Freeform: Shape 1274">
              <a:extLst>
                <a:ext uri="{FF2B5EF4-FFF2-40B4-BE49-F238E27FC236}">
                  <a16:creationId xmlns:a16="http://schemas.microsoft.com/office/drawing/2014/main" id="{3112B9F2-4A8F-4D2E-B1C2-4B9DF28A3E58}"/>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5" name="Freeform: Shape 1275">
              <a:extLst>
                <a:ext uri="{FF2B5EF4-FFF2-40B4-BE49-F238E27FC236}">
                  <a16:creationId xmlns:a16="http://schemas.microsoft.com/office/drawing/2014/main" id="{1947E00D-D59D-4531-B956-1132245BFD32}"/>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6" name="Freeform: Shape 1276">
              <a:extLst>
                <a:ext uri="{FF2B5EF4-FFF2-40B4-BE49-F238E27FC236}">
                  <a16:creationId xmlns:a16="http://schemas.microsoft.com/office/drawing/2014/main" id="{B4FE8406-2EBC-486E-9A60-533D5EBCCCB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7" name="Freeform: Shape 1277">
              <a:extLst>
                <a:ext uri="{FF2B5EF4-FFF2-40B4-BE49-F238E27FC236}">
                  <a16:creationId xmlns:a16="http://schemas.microsoft.com/office/drawing/2014/main" id="{9CCE8C53-F0D6-40A0-A360-987A46FD9845}"/>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8" name="Freeform: Shape 1278">
              <a:extLst>
                <a:ext uri="{FF2B5EF4-FFF2-40B4-BE49-F238E27FC236}">
                  <a16:creationId xmlns:a16="http://schemas.microsoft.com/office/drawing/2014/main" id="{3A42879E-C9D5-4077-9AFC-8E5DA8BA6B37}"/>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09" name="Freeform: Shape 1279">
              <a:extLst>
                <a:ext uri="{FF2B5EF4-FFF2-40B4-BE49-F238E27FC236}">
                  <a16:creationId xmlns:a16="http://schemas.microsoft.com/office/drawing/2014/main" id="{F5B48631-4001-4A20-A150-8E1A64B30A29}"/>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0" name="Freeform: Shape 1280">
              <a:extLst>
                <a:ext uri="{FF2B5EF4-FFF2-40B4-BE49-F238E27FC236}">
                  <a16:creationId xmlns:a16="http://schemas.microsoft.com/office/drawing/2014/main" id="{090E56FC-49AD-4474-8C5C-53D76555C38E}"/>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1" name="Freeform: Shape 1281">
              <a:extLst>
                <a:ext uri="{FF2B5EF4-FFF2-40B4-BE49-F238E27FC236}">
                  <a16:creationId xmlns:a16="http://schemas.microsoft.com/office/drawing/2014/main" id="{E766FCE5-9A0D-48ED-A919-E54A6D92A8FA}"/>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2" name="Freeform: Shape 1282">
              <a:extLst>
                <a:ext uri="{FF2B5EF4-FFF2-40B4-BE49-F238E27FC236}">
                  <a16:creationId xmlns:a16="http://schemas.microsoft.com/office/drawing/2014/main" id="{ADE37A1F-0DCE-4C8A-A6F0-C1FD3820DE52}"/>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3" name="Freeform: Shape 1283">
              <a:extLst>
                <a:ext uri="{FF2B5EF4-FFF2-40B4-BE49-F238E27FC236}">
                  <a16:creationId xmlns:a16="http://schemas.microsoft.com/office/drawing/2014/main" id="{82059924-B762-4CE6-9019-4D5E878A51F6}"/>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4" name="Freeform: Shape 1284">
              <a:extLst>
                <a:ext uri="{FF2B5EF4-FFF2-40B4-BE49-F238E27FC236}">
                  <a16:creationId xmlns:a16="http://schemas.microsoft.com/office/drawing/2014/main" id="{30C73753-4752-4744-8FC0-F095CB7B02C6}"/>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5" name="Freeform: Shape 1285">
              <a:extLst>
                <a:ext uri="{FF2B5EF4-FFF2-40B4-BE49-F238E27FC236}">
                  <a16:creationId xmlns:a16="http://schemas.microsoft.com/office/drawing/2014/main" id="{FF3150DF-1871-4883-9307-878BD0B64B4B}"/>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6" name="Freeform: Shape 1286">
              <a:extLst>
                <a:ext uri="{FF2B5EF4-FFF2-40B4-BE49-F238E27FC236}">
                  <a16:creationId xmlns:a16="http://schemas.microsoft.com/office/drawing/2014/main" id="{9E3F7FB6-4EF7-4638-89B6-3B88AD2CEA4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7" name="Freeform: Shape 1287">
              <a:extLst>
                <a:ext uri="{FF2B5EF4-FFF2-40B4-BE49-F238E27FC236}">
                  <a16:creationId xmlns:a16="http://schemas.microsoft.com/office/drawing/2014/main" id="{483B6338-B2AB-41C5-9ECC-0C9CAD5EE585}"/>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8" name="Freeform: Shape 1288">
              <a:extLst>
                <a:ext uri="{FF2B5EF4-FFF2-40B4-BE49-F238E27FC236}">
                  <a16:creationId xmlns:a16="http://schemas.microsoft.com/office/drawing/2014/main" id="{BDEEA1F1-53F1-47CB-8A7E-07C20F2CDF22}"/>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9" name="Freeform: Shape 1289">
              <a:extLst>
                <a:ext uri="{FF2B5EF4-FFF2-40B4-BE49-F238E27FC236}">
                  <a16:creationId xmlns:a16="http://schemas.microsoft.com/office/drawing/2014/main" id="{5801417F-A4DC-4C3C-88B4-0E1974162038}"/>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0" name="Freeform: Shape 1290">
              <a:extLst>
                <a:ext uri="{FF2B5EF4-FFF2-40B4-BE49-F238E27FC236}">
                  <a16:creationId xmlns:a16="http://schemas.microsoft.com/office/drawing/2014/main" id="{A104F33F-BCD5-4848-8327-629DA1BD9B7C}"/>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1" name="Freeform: Shape 1291">
              <a:extLst>
                <a:ext uri="{FF2B5EF4-FFF2-40B4-BE49-F238E27FC236}">
                  <a16:creationId xmlns:a16="http://schemas.microsoft.com/office/drawing/2014/main" id="{B63FCE07-A55F-4F40-ADC2-C3BA1EACF12F}"/>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2" name="Freeform: Shape 1292">
              <a:extLst>
                <a:ext uri="{FF2B5EF4-FFF2-40B4-BE49-F238E27FC236}">
                  <a16:creationId xmlns:a16="http://schemas.microsoft.com/office/drawing/2014/main" id="{043486E0-78CC-49FE-B681-B98660C8A230}"/>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3" name="Freeform: Shape 1293">
              <a:extLst>
                <a:ext uri="{FF2B5EF4-FFF2-40B4-BE49-F238E27FC236}">
                  <a16:creationId xmlns:a16="http://schemas.microsoft.com/office/drawing/2014/main" id="{E034D72E-99CC-4DD6-A5DF-E2C89EB47A1A}"/>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4" name="Freeform: Shape 1294">
              <a:extLst>
                <a:ext uri="{FF2B5EF4-FFF2-40B4-BE49-F238E27FC236}">
                  <a16:creationId xmlns:a16="http://schemas.microsoft.com/office/drawing/2014/main" id="{86D5103E-B239-417E-9651-619FC3FDB884}"/>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5" name="Freeform: Shape 1295">
              <a:extLst>
                <a:ext uri="{FF2B5EF4-FFF2-40B4-BE49-F238E27FC236}">
                  <a16:creationId xmlns:a16="http://schemas.microsoft.com/office/drawing/2014/main" id="{AB9C27A1-45F0-4DDF-A843-F22FEAE297CB}"/>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6" name="Freeform: Shape 1296">
              <a:extLst>
                <a:ext uri="{FF2B5EF4-FFF2-40B4-BE49-F238E27FC236}">
                  <a16:creationId xmlns:a16="http://schemas.microsoft.com/office/drawing/2014/main" id="{E44E9B24-2C05-4100-8A8D-3B7B1B2C0292}"/>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7" name="Freeform: Shape 1297">
              <a:extLst>
                <a:ext uri="{FF2B5EF4-FFF2-40B4-BE49-F238E27FC236}">
                  <a16:creationId xmlns:a16="http://schemas.microsoft.com/office/drawing/2014/main" id="{C7C268BF-A930-4321-986D-94CA52B36614}"/>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28" name="Freeform: Shape 1298">
              <a:extLst>
                <a:ext uri="{FF2B5EF4-FFF2-40B4-BE49-F238E27FC236}">
                  <a16:creationId xmlns:a16="http://schemas.microsoft.com/office/drawing/2014/main" id="{E70DE8B2-1043-479E-BA1E-53DC6A2863D5}"/>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29" name="Group 328">
            <a:extLst>
              <a:ext uri="{FF2B5EF4-FFF2-40B4-BE49-F238E27FC236}">
                <a16:creationId xmlns:a16="http://schemas.microsoft.com/office/drawing/2014/main" id="{C7F2B785-5CE2-4DA2-A3C8-65A01D400EEC}"/>
              </a:ext>
            </a:extLst>
          </p:cNvPr>
          <p:cNvGrpSpPr>
            <a:grpSpLocks noChangeAspect="1"/>
          </p:cNvGrpSpPr>
          <p:nvPr/>
        </p:nvGrpSpPr>
        <p:grpSpPr>
          <a:xfrm>
            <a:off x="10154282" y="2032088"/>
            <a:ext cx="260648" cy="220980"/>
            <a:chOff x="1251736" y="3105936"/>
            <a:chExt cx="1189635" cy="1008586"/>
          </a:xfrm>
        </p:grpSpPr>
        <p:sp>
          <p:nvSpPr>
            <p:cNvPr id="330" name="Freeform: Shape 1246">
              <a:extLst>
                <a:ext uri="{FF2B5EF4-FFF2-40B4-BE49-F238E27FC236}">
                  <a16:creationId xmlns:a16="http://schemas.microsoft.com/office/drawing/2014/main" id="{F7F698FC-6A9B-4593-8D49-22FE52A4F376}"/>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1" name="Freeform: Shape 1247">
              <a:extLst>
                <a:ext uri="{FF2B5EF4-FFF2-40B4-BE49-F238E27FC236}">
                  <a16:creationId xmlns:a16="http://schemas.microsoft.com/office/drawing/2014/main" id="{B8D12663-9E01-4641-805D-69F8815CD62E}"/>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2" name="Freeform: Shape 1248">
              <a:extLst>
                <a:ext uri="{FF2B5EF4-FFF2-40B4-BE49-F238E27FC236}">
                  <a16:creationId xmlns:a16="http://schemas.microsoft.com/office/drawing/2014/main" id="{EF33B310-820D-4975-A1B2-964938A3A982}"/>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3" name="Freeform: Shape 1249">
              <a:extLst>
                <a:ext uri="{FF2B5EF4-FFF2-40B4-BE49-F238E27FC236}">
                  <a16:creationId xmlns:a16="http://schemas.microsoft.com/office/drawing/2014/main" id="{CE229D57-3D1E-4CBB-8D8A-D12B4AA5D462}"/>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4" name="Freeform: Shape 1250">
              <a:extLst>
                <a:ext uri="{FF2B5EF4-FFF2-40B4-BE49-F238E27FC236}">
                  <a16:creationId xmlns:a16="http://schemas.microsoft.com/office/drawing/2014/main" id="{688F6A85-5202-4A6F-B735-8C33613157C2}"/>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5" name="Freeform: Shape 1251">
              <a:extLst>
                <a:ext uri="{FF2B5EF4-FFF2-40B4-BE49-F238E27FC236}">
                  <a16:creationId xmlns:a16="http://schemas.microsoft.com/office/drawing/2014/main" id="{F96DD8D8-1675-489C-94FD-7F89FB47C4D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6" name="Freeform: Shape 1252">
              <a:extLst>
                <a:ext uri="{FF2B5EF4-FFF2-40B4-BE49-F238E27FC236}">
                  <a16:creationId xmlns:a16="http://schemas.microsoft.com/office/drawing/2014/main" id="{FE73CD9E-2D12-49FF-9B9B-22B9FC5E0AC0}"/>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7" name="Freeform: Shape 1253">
              <a:extLst>
                <a:ext uri="{FF2B5EF4-FFF2-40B4-BE49-F238E27FC236}">
                  <a16:creationId xmlns:a16="http://schemas.microsoft.com/office/drawing/2014/main" id="{82EFD655-A113-4383-AD26-5DC272634450}"/>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8" name="Freeform: Shape 1254">
              <a:extLst>
                <a:ext uri="{FF2B5EF4-FFF2-40B4-BE49-F238E27FC236}">
                  <a16:creationId xmlns:a16="http://schemas.microsoft.com/office/drawing/2014/main" id="{A8A2A669-2C2A-4530-9205-6CCC7B02D17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9" name="Freeform: Shape 1255">
              <a:extLst>
                <a:ext uri="{FF2B5EF4-FFF2-40B4-BE49-F238E27FC236}">
                  <a16:creationId xmlns:a16="http://schemas.microsoft.com/office/drawing/2014/main" id="{76F19EC4-3DD8-4E75-989D-1C29EC173E5C}"/>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0" name="Freeform: Shape 1256">
              <a:extLst>
                <a:ext uri="{FF2B5EF4-FFF2-40B4-BE49-F238E27FC236}">
                  <a16:creationId xmlns:a16="http://schemas.microsoft.com/office/drawing/2014/main" id="{067AFBBD-CB34-4CB6-A3E1-B0196572204E}"/>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1" name="Freeform: Shape 1257">
              <a:extLst>
                <a:ext uri="{FF2B5EF4-FFF2-40B4-BE49-F238E27FC236}">
                  <a16:creationId xmlns:a16="http://schemas.microsoft.com/office/drawing/2014/main" id="{EE0C4A2A-4B8D-4828-88E6-791446F72CEF}"/>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2" name="Freeform: Shape 1258">
              <a:extLst>
                <a:ext uri="{FF2B5EF4-FFF2-40B4-BE49-F238E27FC236}">
                  <a16:creationId xmlns:a16="http://schemas.microsoft.com/office/drawing/2014/main" id="{7F4090E3-5D23-4ABE-8058-3BDF233A1318}"/>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3" name="Freeform: Shape 1259">
              <a:extLst>
                <a:ext uri="{FF2B5EF4-FFF2-40B4-BE49-F238E27FC236}">
                  <a16:creationId xmlns:a16="http://schemas.microsoft.com/office/drawing/2014/main" id="{0E1CB03A-BE81-4E60-9ECB-92822041BFF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4" name="Freeform: Shape 1260">
              <a:extLst>
                <a:ext uri="{FF2B5EF4-FFF2-40B4-BE49-F238E27FC236}">
                  <a16:creationId xmlns:a16="http://schemas.microsoft.com/office/drawing/2014/main" id="{CA28400B-4229-41F0-B80D-36C90C9EAA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5" name="Freeform: Shape 1261">
              <a:extLst>
                <a:ext uri="{FF2B5EF4-FFF2-40B4-BE49-F238E27FC236}">
                  <a16:creationId xmlns:a16="http://schemas.microsoft.com/office/drawing/2014/main" id="{EEFF08E0-0666-4ABC-8DC6-42C73AA2B751}"/>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6" name="Freeform: Shape 1262">
              <a:extLst>
                <a:ext uri="{FF2B5EF4-FFF2-40B4-BE49-F238E27FC236}">
                  <a16:creationId xmlns:a16="http://schemas.microsoft.com/office/drawing/2014/main" id="{CD73442D-B471-40DB-ACF2-1F836D44D919}"/>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7" name="Freeform: Shape 1263">
              <a:extLst>
                <a:ext uri="{FF2B5EF4-FFF2-40B4-BE49-F238E27FC236}">
                  <a16:creationId xmlns:a16="http://schemas.microsoft.com/office/drawing/2014/main" id="{6C672AAC-9FAC-4D5D-BA49-5B19C4E55BA2}"/>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8" name="Freeform: Shape 1264">
              <a:extLst>
                <a:ext uri="{FF2B5EF4-FFF2-40B4-BE49-F238E27FC236}">
                  <a16:creationId xmlns:a16="http://schemas.microsoft.com/office/drawing/2014/main" id="{F5BF0426-7146-4F00-8BE3-EC14D525F0A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49" name="Freeform: Shape 1265">
              <a:extLst>
                <a:ext uri="{FF2B5EF4-FFF2-40B4-BE49-F238E27FC236}">
                  <a16:creationId xmlns:a16="http://schemas.microsoft.com/office/drawing/2014/main" id="{68B5AA48-0FB8-4A97-AD9C-6B8A5A8D06A5}"/>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0" name="Freeform: Shape 1266">
              <a:extLst>
                <a:ext uri="{FF2B5EF4-FFF2-40B4-BE49-F238E27FC236}">
                  <a16:creationId xmlns:a16="http://schemas.microsoft.com/office/drawing/2014/main" id="{1ECA6C35-2988-4C58-8512-0C83267B1295}"/>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chemeClr val="accent2"/>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1" name="Freeform: Shape 1267">
              <a:extLst>
                <a:ext uri="{FF2B5EF4-FFF2-40B4-BE49-F238E27FC236}">
                  <a16:creationId xmlns:a16="http://schemas.microsoft.com/office/drawing/2014/main" id="{E5271941-CA20-4918-B1E6-87B092BF50D0}"/>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52" name="Group 351">
            <a:extLst>
              <a:ext uri="{FF2B5EF4-FFF2-40B4-BE49-F238E27FC236}">
                <a16:creationId xmlns:a16="http://schemas.microsoft.com/office/drawing/2014/main" id="{075B319B-1267-4656-849E-9FC5AD461B02}"/>
              </a:ext>
            </a:extLst>
          </p:cNvPr>
          <p:cNvGrpSpPr>
            <a:grpSpLocks noChangeAspect="1"/>
          </p:cNvGrpSpPr>
          <p:nvPr/>
        </p:nvGrpSpPr>
        <p:grpSpPr>
          <a:xfrm>
            <a:off x="9608919" y="4170336"/>
            <a:ext cx="842925" cy="629944"/>
            <a:chOff x="16128616" y="3322519"/>
            <a:chExt cx="562056" cy="420042"/>
          </a:xfrm>
        </p:grpSpPr>
        <p:sp>
          <p:nvSpPr>
            <p:cNvPr id="353" name="Freeform: Shape 642">
              <a:extLst>
                <a:ext uri="{FF2B5EF4-FFF2-40B4-BE49-F238E27FC236}">
                  <a16:creationId xmlns:a16="http://schemas.microsoft.com/office/drawing/2014/main" id="{059DD479-BBE9-433C-8529-AF26B9B8B985}"/>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4" name="Freeform: Shape 643">
              <a:extLst>
                <a:ext uri="{FF2B5EF4-FFF2-40B4-BE49-F238E27FC236}">
                  <a16:creationId xmlns:a16="http://schemas.microsoft.com/office/drawing/2014/main" id="{AEE6B1AF-AFCA-4E90-81CD-E65ECE1E7EA3}"/>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5" name="Freeform: Shape 644">
              <a:extLst>
                <a:ext uri="{FF2B5EF4-FFF2-40B4-BE49-F238E27FC236}">
                  <a16:creationId xmlns:a16="http://schemas.microsoft.com/office/drawing/2014/main" id="{4D8049CD-77BC-4F97-AFC3-06377CF35E47}"/>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6" name="Freeform: Shape 645">
              <a:extLst>
                <a:ext uri="{FF2B5EF4-FFF2-40B4-BE49-F238E27FC236}">
                  <a16:creationId xmlns:a16="http://schemas.microsoft.com/office/drawing/2014/main" id="{52B6F6B1-A92F-4897-BAB7-0D99F0D71E0E}"/>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7" name="Freeform: Shape 646">
              <a:extLst>
                <a:ext uri="{FF2B5EF4-FFF2-40B4-BE49-F238E27FC236}">
                  <a16:creationId xmlns:a16="http://schemas.microsoft.com/office/drawing/2014/main" id="{88F58B60-EE84-4AEC-A062-F307ABDA7807}"/>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58" name="Freeform: Shape 647">
              <a:extLst>
                <a:ext uri="{FF2B5EF4-FFF2-40B4-BE49-F238E27FC236}">
                  <a16:creationId xmlns:a16="http://schemas.microsoft.com/office/drawing/2014/main" id="{B939B1FD-01A3-4846-86F0-6D6F723E295D}"/>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59" name="Freeform: Shape 648">
              <a:extLst>
                <a:ext uri="{FF2B5EF4-FFF2-40B4-BE49-F238E27FC236}">
                  <a16:creationId xmlns:a16="http://schemas.microsoft.com/office/drawing/2014/main" id="{7831C95A-4F05-469B-AC19-B468872F6905}"/>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0" name="Freeform: Shape 649">
              <a:extLst>
                <a:ext uri="{FF2B5EF4-FFF2-40B4-BE49-F238E27FC236}">
                  <a16:creationId xmlns:a16="http://schemas.microsoft.com/office/drawing/2014/main" id="{F6DE042D-A597-4BE6-8D74-DC990BD50C02}"/>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1" name="Freeform: Shape 650">
              <a:extLst>
                <a:ext uri="{FF2B5EF4-FFF2-40B4-BE49-F238E27FC236}">
                  <a16:creationId xmlns:a16="http://schemas.microsoft.com/office/drawing/2014/main" id="{6A05AA07-3B2B-4516-AE66-CC84C56F056C}"/>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2" name="Freeform: Shape 651">
              <a:extLst>
                <a:ext uri="{FF2B5EF4-FFF2-40B4-BE49-F238E27FC236}">
                  <a16:creationId xmlns:a16="http://schemas.microsoft.com/office/drawing/2014/main" id="{18A1F4A9-F842-4C3F-8B6C-86F39088A792}"/>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3" name="Freeform: Shape 652">
              <a:extLst>
                <a:ext uri="{FF2B5EF4-FFF2-40B4-BE49-F238E27FC236}">
                  <a16:creationId xmlns:a16="http://schemas.microsoft.com/office/drawing/2014/main" id="{E8FFB9BC-0816-40AB-8C2D-F643D6697AFF}"/>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4" name="Freeform: Shape 653">
              <a:extLst>
                <a:ext uri="{FF2B5EF4-FFF2-40B4-BE49-F238E27FC236}">
                  <a16:creationId xmlns:a16="http://schemas.microsoft.com/office/drawing/2014/main" id="{E88BDAA9-9DC7-4096-8531-0E0F18C32840}"/>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5" name="Freeform: Shape 654">
              <a:extLst>
                <a:ext uri="{FF2B5EF4-FFF2-40B4-BE49-F238E27FC236}">
                  <a16:creationId xmlns:a16="http://schemas.microsoft.com/office/drawing/2014/main" id="{0833D9A5-2F5F-40FB-AFE2-F35214F75C65}"/>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6" name="Freeform: Shape 655">
              <a:extLst>
                <a:ext uri="{FF2B5EF4-FFF2-40B4-BE49-F238E27FC236}">
                  <a16:creationId xmlns:a16="http://schemas.microsoft.com/office/drawing/2014/main" id="{EC5BACF0-841A-4097-9EBA-D77A36ACC5F1}"/>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67" name="Freeform: Shape 656">
              <a:extLst>
                <a:ext uri="{FF2B5EF4-FFF2-40B4-BE49-F238E27FC236}">
                  <a16:creationId xmlns:a16="http://schemas.microsoft.com/office/drawing/2014/main" id="{910B1FD6-06E0-4413-B7CA-09FE96B79F4A}"/>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8" name="Freeform: Shape 657">
              <a:extLst>
                <a:ext uri="{FF2B5EF4-FFF2-40B4-BE49-F238E27FC236}">
                  <a16:creationId xmlns:a16="http://schemas.microsoft.com/office/drawing/2014/main" id="{6E400DE5-5806-492D-A93C-8BE60E4CA4DB}"/>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69" name="Freeform: Shape 658">
              <a:extLst>
                <a:ext uri="{FF2B5EF4-FFF2-40B4-BE49-F238E27FC236}">
                  <a16:creationId xmlns:a16="http://schemas.microsoft.com/office/drawing/2014/main" id="{F809CE46-3213-4B31-B36B-7E65DF2383FE}"/>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0" name="Freeform: Shape 659">
              <a:extLst>
                <a:ext uri="{FF2B5EF4-FFF2-40B4-BE49-F238E27FC236}">
                  <a16:creationId xmlns:a16="http://schemas.microsoft.com/office/drawing/2014/main" id="{2FD75703-C986-424F-8F20-476C83C8BC16}"/>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1" name="Freeform: Shape 660">
              <a:extLst>
                <a:ext uri="{FF2B5EF4-FFF2-40B4-BE49-F238E27FC236}">
                  <a16:creationId xmlns:a16="http://schemas.microsoft.com/office/drawing/2014/main" id="{99C0D971-A284-4B83-9346-DA6EEDEB1E5B}"/>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2" name="Freeform: Shape 661">
              <a:extLst>
                <a:ext uri="{FF2B5EF4-FFF2-40B4-BE49-F238E27FC236}">
                  <a16:creationId xmlns:a16="http://schemas.microsoft.com/office/drawing/2014/main" id="{F990DABD-A0FD-4B72-91F2-155685593EA5}"/>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3" name="Freeform: Shape 662">
              <a:extLst>
                <a:ext uri="{FF2B5EF4-FFF2-40B4-BE49-F238E27FC236}">
                  <a16:creationId xmlns:a16="http://schemas.microsoft.com/office/drawing/2014/main" id="{32402811-F5D6-4705-8819-7C073EBAF4A0}"/>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4" name="Freeform: Shape 663">
              <a:extLst>
                <a:ext uri="{FF2B5EF4-FFF2-40B4-BE49-F238E27FC236}">
                  <a16:creationId xmlns:a16="http://schemas.microsoft.com/office/drawing/2014/main" id="{7606DB55-4AB9-4F20-83B4-F4A0E7B24250}"/>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5" name="Freeform: Shape 664">
              <a:extLst>
                <a:ext uri="{FF2B5EF4-FFF2-40B4-BE49-F238E27FC236}">
                  <a16:creationId xmlns:a16="http://schemas.microsoft.com/office/drawing/2014/main" id="{D8A34843-24F5-4C61-8252-F676F77C615E}"/>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6" name="Freeform: Shape 665">
              <a:extLst>
                <a:ext uri="{FF2B5EF4-FFF2-40B4-BE49-F238E27FC236}">
                  <a16:creationId xmlns:a16="http://schemas.microsoft.com/office/drawing/2014/main" id="{1BA0D73D-E2D7-44CB-8F85-6278CD1459DE}"/>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7" name="Freeform: Shape 666">
              <a:extLst>
                <a:ext uri="{FF2B5EF4-FFF2-40B4-BE49-F238E27FC236}">
                  <a16:creationId xmlns:a16="http://schemas.microsoft.com/office/drawing/2014/main" id="{14060813-3795-4E6A-B9FD-53E89ABFD4D4}"/>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8" name="Freeform: Shape 667">
              <a:extLst>
                <a:ext uri="{FF2B5EF4-FFF2-40B4-BE49-F238E27FC236}">
                  <a16:creationId xmlns:a16="http://schemas.microsoft.com/office/drawing/2014/main" id="{5BF76A0C-EF87-4F18-BDA1-F49C7475E8EA}"/>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79" name="Freeform: Shape 668">
              <a:extLst>
                <a:ext uri="{FF2B5EF4-FFF2-40B4-BE49-F238E27FC236}">
                  <a16:creationId xmlns:a16="http://schemas.microsoft.com/office/drawing/2014/main" id="{40695288-B007-4EB7-9D7F-8D02323EFC92}"/>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0" name="Freeform: Shape 669">
              <a:extLst>
                <a:ext uri="{FF2B5EF4-FFF2-40B4-BE49-F238E27FC236}">
                  <a16:creationId xmlns:a16="http://schemas.microsoft.com/office/drawing/2014/main" id="{C05C0947-67E0-44C1-9506-DFB5C57DBDA7}"/>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1" name="Freeform: Shape 670">
              <a:extLst>
                <a:ext uri="{FF2B5EF4-FFF2-40B4-BE49-F238E27FC236}">
                  <a16:creationId xmlns:a16="http://schemas.microsoft.com/office/drawing/2014/main" id="{84ABA399-7664-46E8-A6AE-F8A31004C71B}"/>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2" name="Freeform: Shape 671">
              <a:extLst>
                <a:ext uri="{FF2B5EF4-FFF2-40B4-BE49-F238E27FC236}">
                  <a16:creationId xmlns:a16="http://schemas.microsoft.com/office/drawing/2014/main" id="{4A469963-A3C1-42FD-8DC8-2A0522418E0B}"/>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3" name="Freeform: Shape 672">
              <a:extLst>
                <a:ext uri="{FF2B5EF4-FFF2-40B4-BE49-F238E27FC236}">
                  <a16:creationId xmlns:a16="http://schemas.microsoft.com/office/drawing/2014/main" id="{BD27B63C-38FC-4CA8-84D1-EDD52F1D005C}"/>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4" name="Freeform: Shape 673">
              <a:extLst>
                <a:ext uri="{FF2B5EF4-FFF2-40B4-BE49-F238E27FC236}">
                  <a16:creationId xmlns:a16="http://schemas.microsoft.com/office/drawing/2014/main" id="{EA4BEACB-888A-4D0A-8993-93456BCF44E0}"/>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5" name="Freeform: Shape 674">
              <a:extLst>
                <a:ext uri="{FF2B5EF4-FFF2-40B4-BE49-F238E27FC236}">
                  <a16:creationId xmlns:a16="http://schemas.microsoft.com/office/drawing/2014/main" id="{327521A0-A418-4546-92CF-9B06EA58CB10}"/>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86" name="TextBox 385">
            <a:extLst>
              <a:ext uri="{FF2B5EF4-FFF2-40B4-BE49-F238E27FC236}">
                <a16:creationId xmlns:a16="http://schemas.microsoft.com/office/drawing/2014/main" id="{9A3C6F80-AD9B-9B42-BD74-F1B54A5A4C1D}"/>
              </a:ext>
            </a:extLst>
          </p:cNvPr>
          <p:cNvSpPr txBox="1"/>
          <p:nvPr/>
        </p:nvSpPr>
        <p:spPr>
          <a:xfrm>
            <a:off x="1659196" y="4720738"/>
            <a:ext cx="1534913"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Immersion day</a:t>
            </a:r>
          </a:p>
        </p:txBody>
      </p:sp>
      <p:grpSp>
        <p:nvGrpSpPr>
          <p:cNvPr id="387" name="Group 386"/>
          <p:cNvGrpSpPr/>
          <p:nvPr/>
        </p:nvGrpSpPr>
        <p:grpSpPr>
          <a:xfrm>
            <a:off x="4083721" y="3550013"/>
            <a:ext cx="1078583" cy="1512572"/>
            <a:chOff x="3510167" y="3429000"/>
            <a:chExt cx="1078583" cy="1512572"/>
          </a:xfrm>
        </p:grpSpPr>
        <p:sp>
          <p:nvSpPr>
            <p:cNvPr id="388" name="Rounded Rectangle 387">
              <a:extLst>
                <a:ext uri="{FF2B5EF4-FFF2-40B4-BE49-F238E27FC236}">
                  <a16:creationId xmlns:a16="http://schemas.microsoft.com/office/drawing/2014/main" id="{44910735-4894-1B4F-9063-A073AC2ED5FE}"/>
                </a:ext>
              </a:extLst>
            </p:cNvPr>
            <p:cNvSpPr/>
            <p:nvPr/>
          </p:nvSpPr>
          <p:spPr>
            <a:xfrm>
              <a:off x="3510167" y="3429000"/>
              <a:ext cx="1078583" cy="126474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89" name="TextBox 388">
              <a:extLst>
                <a:ext uri="{FF2B5EF4-FFF2-40B4-BE49-F238E27FC236}">
                  <a16:creationId xmlns:a16="http://schemas.microsoft.com/office/drawing/2014/main" id="{02E5BB44-44AB-E944-B515-6A1673378DB8}"/>
                </a:ext>
              </a:extLst>
            </p:cNvPr>
            <p:cNvSpPr txBox="1"/>
            <p:nvPr/>
          </p:nvSpPr>
          <p:spPr>
            <a:xfrm>
              <a:off x="3781621" y="4695351"/>
              <a:ext cx="582211" cy="246221"/>
            </a:xfrm>
            <a:prstGeom prst="rect">
              <a:avLst/>
            </a:prstGeom>
            <a:noFill/>
            <a:ln>
              <a:noFill/>
            </a:ln>
          </p:spPr>
          <p:txBody>
            <a:bodyPr wrap="non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People</a:t>
              </a:r>
            </a:p>
          </p:txBody>
        </p:sp>
      </p:grpSp>
      <p:grpSp>
        <p:nvGrpSpPr>
          <p:cNvPr id="390" name="Group 389"/>
          <p:cNvGrpSpPr/>
          <p:nvPr/>
        </p:nvGrpSpPr>
        <p:grpSpPr>
          <a:xfrm>
            <a:off x="5295972" y="3549297"/>
            <a:ext cx="3291134" cy="1513289"/>
            <a:chOff x="4722418" y="3428285"/>
            <a:chExt cx="3291134" cy="1513289"/>
          </a:xfrm>
        </p:grpSpPr>
        <p:sp>
          <p:nvSpPr>
            <p:cNvPr id="391" name="Rounded Rectangle 390">
              <a:extLst>
                <a:ext uri="{FF2B5EF4-FFF2-40B4-BE49-F238E27FC236}">
                  <a16:creationId xmlns:a16="http://schemas.microsoft.com/office/drawing/2014/main" id="{D292A479-3251-3E4F-AC4B-6BA876C388E0}"/>
                </a:ext>
              </a:extLst>
            </p:cNvPr>
            <p:cNvSpPr/>
            <p:nvPr/>
          </p:nvSpPr>
          <p:spPr>
            <a:xfrm>
              <a:off x="4722418" y="3428285"/>
              <a:ext cx="3291134" cy="126474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92" name="TextBox 391">
              <a:extLst>
                <a:ext uri="{FF2B5EF4-FFF2-40B4-BE49-F238E27FC236}">
                  <a16:creationId xmlns:a16="http://schemas.microsoft.com/office/drawing/2014/main" id="{E1DC8D5C-A3E6-3049-943B-9103C9A1A173}"/>
                </a:ext>
              </a:extLst>
            </p:cNvPr>
            <p:cNvSpPr txBox="1"/>
            <p:nvPr/>
          </p:nvSpPr>
          <p:spPr>
            <a:xfrm>
              <a:off x="6044470" y="4695353"/>
              <a:ext cx="699230" cy="246221"/>
            </a:xfrm>
            <a:prstGeom prst="rect">
              <a:avLst/>
            </a:prstGeom>
            <a:noFill/>
            <a:ln>
              <a:noFill/>
            </a:ln>
          </p:spPr>
          <p:txBody>
            <a:bodyPr wrap="non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Platform</a:t>
              </a:r>
            </a:p>
          </p:txBody>
        </p:sp>
      </p:grpSp>
      <p:grpSp>
        <p:nvGrpSpPr>
          <p:cNvPr id="393" name="Group 392"/>
          <p:cNvGrpSpPr/>
          <p:nvPr/>
        </p:nvGrpSpPr>
        <p:grpSpPr>
          <a:xfrm>
            <a:off x="4068905" y="1915959"/>
            <a:ext cx="3385048" cy="1537916"/>
            <a:chOff x="3495351" y="1794947"/>
            <a:chExt cx="3385048" cy="1537917"/>
          </a:xfrm>
        </p:grpSpPr>
        <p:sp>
          <p:nvSpPr>
            <p:cNvPr id="394" name="Rounded Rectangle 393">
              <a:extLst>
                <a:ext uri="{FF2B5EF4-FFF2-40B4-BE49-F238E27FC236}">
                  <a16:creationId xmlns:a16="http://schemas.microsoft.com/office/drawing/2014/main" id="{98F365EC-729F-F544-91A7-C934A57A7190}"/>
                </a:ext>
              </a:extLst>
            </p:cNvPr>
            <p:cNvSpPr/>
            <p:nvPr/>
          </p:nvSpPr>
          <p:spPr>
            <a:xfrm>
              <a:off x="3495351" y="2025780"/>
              <a:ext cx="3385048" cy="1307084"/>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95" name="TextBox 394">
              <a:extLst>
                <a:ext uri="{FF2B5EF4-FFF2-40B4-BE49-F238E27FC236}">
                  <a16:creationId xmlns:a16="http://schemas.microsoft.com/office/drawing/2014/main" id="{9904FCF2-8A27-8B45-9D54-8CB32305CC7A}"/>
                </a:ext>
              </a:extLst>
            </p:cNvPr>
            <p:cNvSpPr txBox="1"/>
            <p:nvPr/>
          </p:nvSpPr>
          <p:spPr>
            <a:xfrm>
              <a:off x="4760750" y="1794947"/>
              <a:ext cx="697627" cy="246221"/>
            </a:xfrm>
            <a:prstGeom prst="rect">
              <a:avLst/>
            </a:prstGeom>
            <a:noFill/>
            <a:ln>
              <a:noFill/>
            </a:ln>
          </p:spPr>
          <p:txBody>
            <a:bodyPr wrap="non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Portfolio</a:t>
              </a:r>
            </a:p>
          </p:txBody>
        </p:sp>
      </p:grpSp>
      <p:grpSp>
        <p:nvGrpSpPr>
          <p:cNvPr id="396" name="Group 395"/>
          <p:cNvGrpSpPr/>
          <p:nvPr/>
        </p:nvGrpSpPr>
        <p:grpSpPr>
          <a:xfrm>
            <a:off x="7575974" y="1920089"/>
            <a:ext cx="1037175" cy="1537916"/>
            <a:chOff x="6996455" y="1794948"/>
            <a:chExt cx="1037175" cy="1537916"/>
          </a:xfrm>
        </p:grpSpPr>
        <p:sp>
          <p:nvSpPr>
            <p:cNvPr id="397" name="Rounded Rectangle 396">
              <a:extLst>
                <a:ext uri="{FF2B5EF4-FFF2-40B4-BE49-F238E27FC236}">
                  <a16:creationId xmlns:a16="http://schemas.microsoft.com/office/drawing/2014/main" id="{36B12DEB-0880-DE44-AE07-E28570C1F3A8}"/>
                </a:ext>
              </a:extLst>
            </p:cNvPr>
            <p:cNvSpPr/>
            <p:nvPr/>
          </p:nvSpPr>
          <p:spPr>
            <a:xfrm>
              <a:off x="6996455" y="2025781"/>
              <a:ext cx="1037175" cy="1307083"/>
            </a:xfrm>
            <a:prstGeom prst="roundRect">
              <a:avLst/>
            </a:prstGeom>
            <a:noFill/>
            <a:ln w="9525" cap="flat" cmpd="sng" algn="ctr">
              <a:solidFill>
                <a:srgbClr val="AD4AF8"/>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98" name="TextBox 397">
              <a:extLst>
                <a:ext uri="{FF2B5EF4-FFF2-40B4-BE49-F238E27FC236}">
                  <a16:creationId xmlns:a16="http://schemas.microsoft.com/office/drawing/2014/main" id="{9067511C-35FF-2849-83BA-D5CE0B06F2BA}"/>
                </a:ext>
              </a:extLst>
            </p:cNvPr>
            <p:cNvSpPr txBox="1"/>
            <p:nvPr/>
          </p:nvSpPr>
          <p:spPr>
            <a:xfrm>
              <a:off x="7214454" y="1794948"/>
              <a:ext cx="630301" cy="246221"/>
            </a:xfrm>
            <a:prstGeom prst="rect">
              <a:avLst/>
            </a:prstGeom>
            <a:noFill/>
            <a:ln>
              <a:noFill/>
            </a:ln>
          </p:spPr>
          <p:txBody>
            <a:bodyPr wrap="none" rtlCol="0">
              <a:spAutoFit/>
            </a:bodyPr>
            <a:lstStyle/>
            <a:p>
              <a:r>
                <a:rPr lang="en-US" sz="1000" dirty="0">
                  <a:latin typeface="Amazon Ember" panose="020B0603020204020204" pitchFamily="34" charset="0"/>
                  <a:ea typeface="Amazon Ember" panose="020B0603020204020204" pitchFamily="34" charset="0"/>
                  <a:cs typeface="Amazon Ember" panose="020B0603020204020204" pitchFamily="34" charset="0"/>
                </a:rPr>
                <a:t>Migrate</a:t>
              </a:r>
            </a:p>
          </p:txBody>
        </p:sp>
      </p:grpSp>
      <p:grpSp>
        <p:nvGrpSpPr>
          <p:cNvPr id="399" name="Group 398">
            <a:extLst>
              <a:ext uri="{FF2B5EF4-FFF2-40B4-BE49-F238E27FC236}">
                <a16:creationId xmlns:a16="http://schemas.microsoft.com/office/drawing/2014/main" id="{5616833E-622D-8D4F-B596-7096F1732E68}"/>
              </a:ext>
            </a:extLst>
          </p:cNvPr>
          <p:cNvGrpSpPr>
            <a:grpSpLocks noChangeAspect="1"/>
          </p:cNvGrpSpPr>
          <p:nvPr/>
        </p:nvGrpSpPr>
        <p:grpSpPr>
          <a:xfrm>
            <a:off x="10411066" y="2437716"/>
            <a:ext cx="273141" cy="274320"/>
            <a:chOff x="3853940" y="3046180"/>
            <a:chExt cx="1239926" cy="1245279"/>
          </a:xfrm>
        </p:grpSpPr>
        <p:sp>
          <p:nvSpPr>
            <p:cNvPr id="400" name="Freeform: Shape 1268">
              <a:extLst>
                <a:ext uri="{FF2B5EF4-FFF2-40B4-BE49-F238E27FC236}">
                  <a16:creationId xmlns:a16="http://schemas.microsoft.com/office/drawing/2014/main" id="{3BC40A30-B2ED-8643-B5E4-44DF97635BE8}"/>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1" name="Freeform: Shape 1269">
              <a:extLst>
                <a:ext uri="{FF2B5EF4-FFF2-40B4-BE49-F238E27FC236}">
                  <a16:creationId xmlns:a16="http://schemas.microsoft.com/office/drawing/2014/main" id="{3E5F1707-5071-C045-AF1D-F39E398BF2C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2" name="Freeform: Shape 1270">
              <a:extLst>
                <a:ext uri="{FF2B5EF4-FFF2-40B4-BE49-F238E27FC236}">
                  <a16:creationId xmlns:a16="http://schemas.microsoft.com/office/drawing/2014/main" id="{9AEC2083-8E76-9B4A-AEBD-3B1F379FF41E}"/>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3" name="Freeform: Shape 1271">
              <a:extLst>
                <a:ext uri="{FF2B5EF4-FFF2-40B4-BE49-F238E27FC236}">
                  <a16:creationId xmlns:a16="http://schemas.microsoft.com/office/drawing/2014/main" id="{645D85F3-00EA-2B40-AEC5-87DF70C00A7A}"/>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4" name="Freeform: Shape 1272">
              <a:extLst>
                <a:ext uri="{FF2B5EF4-FFF2-40B4-BE49-F238E27FC236}">
                  <a16:creationId xmlns:a16="http://schemas.microsoft.com/office/drawing/2014/main" id="{BC7DBCA0-C747-754F-8698-3E744DBCC4C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5" name="Freeform: Shape 1273">
              <a:extLst>
                <a:ext uri="{FF2B5EF4-FFF2-40B4-BE49-F238E27FC236}">
                  <a16:creationId xmlns:a16="http://schemas.microsoft.com/office/drawing/2014/main" id="{BBA6D75A-D123-4244-B9C0-57E3278DD8AD}"/>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6" name="Freeform: Shape 1274">
              <a:extLst>
                <a:ext uri="{FF2B5EF4-FFF2-40B4-BE49-F238E27FC236}">
                  <a16:creationId xmlns:a16="http://schemas.microsoft.com/office/drawing/2014/main" id="{2E0F6012-0A49-9B40-A868-F0C80FED2437}"/>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7" name="Freeform: Shape 1275">
              <a:extLst>
                <a:ext uri="{FF2B5EF4-FFF2-40B4-BE49-F238E27FC236}">
                  <a16:creationId xmlns:a16="http://schemas.microsoft.com/office/drawing/2014/main" id="{360EEA21-7C60-CF40-AB8D-0C7747613B4A}"/>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8" name="Freeform: Shape 1276">
              <a:extLst>
                <a:ext uri="{FF2B5EF4-FFF2-40B4-BE49-F238E27FC236}">
                  <a16:creationId xmlns:a16="http://schemas.microsoft.com/office/drawing/2014/main" id="{5A85D861-9125-3C45-A88E-FCDEA068405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09" name="Freeform: Shape 1277">
              <a:extLst>
                <a:ext uri="{FF2B5EF4-FFF2-40B4-BE49-F238E27FC236}">
                  <a16:creationId xmlns:a16="http://schemas.microsoft.com/office/drawing/2014/main" id="{D0F46A9A-D498-ED44-BFA3-A321A4B2638B}"/>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0" name="Freeform: Shape 1278">
              <a:extLst>
                <a:ext uri="{FF2B5EF4-FFF2-40B4-BE49-F238E27FC236}">
                  <a16:creationId xmlns:a16="http://schemas.microsoft.com/office/drawing/2014/main" id="{AC48F695-5076-EC42-9EB2-984A37EE01C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1" name="Freeform: Shape 1279">
              <a:extLst>
                <a:ext uri="{FF2B5EF4-FFF2-40B4-BE49-F238E27FC236}">
                  <a16:creationId xmlns:a16="http://schemas.microsoft.com/office/drawing/2014/main" id="{A770B790-6324-324B-B9B6-F982078BF785}"/>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2" name="Freeform: Shape 1280">
              <a:extLst>
                <a:ext uri="{FF2B5EF4-FFF2-40B4-BE49-F238E27FC236}">
                  <a16:creationId xmlns:a16="http://schemas.microsoft.com/office/drawing/2014/main" id="{ECACEEE0-1998-6449-9CEB-4C9B7B25AAF9}"/>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3" name="Freeform: Shape 1281">
              <a:extLst>
                <a:ext uri="{FF2B5EF4-FFF2-40B4-BE49-F238E27FC236}">
                  <a16:creationId xmlns:a16="http://schemas.microsoft.com/office/drawing/2014/main" id="{7C234919-66AD-C94C-B312-0AC8F4ECB95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4" name="Freeform: Shape 1282">
              <a:extLst>
                <a:ext uri="{FF2B5EF4-FFF2-40B4-BE49-F238E27FC236}">
                  <a16:creationId xmlns:a16="http://schemas.microsoft.com/office/drawing/2014/main" id="{6547E83E-90C1-554C-B704-038E500F3C8B}"/>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5" name="Freeform: Shape 1283">
              <a:extLst>
                <a:ext uri="{FF2B5EF4-FFF2-40B4-BE49-F238E27FC236}">
                  <a16:creationId xmlns:a16="http://schemas.microsoft.com/office/drawing/2014/main" id="{6EB19281-2C4C-E749-9D8D-20D078FD8D3E}"/>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6" name="Freeform: Shape 1284">
              <a:extLst>
                <a:ext uri="{FF2B5EF4-FFF2-40B4-BE49-F238E27FC236}">
                  <a16:creationId xmlns:a16="http://schemas.microsoft.com/office/drawing/2014/main" id="{94991869-9C95-8742-B760-28D4AE77E561}"/>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7" name="Freeform: Shape 1285">
              <a:extLst>
                <a:ext uri="{FF2B5EF4-FFF2-40B4-BE49-F238E27FC236}">
                  <a16:creationId xmlns:a16="http://schemas.microsoft.com/office/drawing/2014/main" id="{A3D9B066-2E20-5849-850E-9E875B1D5552}"/>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8" name="Freeform: Shape 1286">
              <a:extLst>
                <a:ext uri="{FF2B5EF4-FFF2-40B4-BE49-F238E27FC236}">
                  <a16:creationId xmlns:a16="http://schemas.microsoft.com/office/drawing/2014/main" id="{B5EAE954-93A6-2043-988D-EFBD6FD2353F}"/>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19" name="Freeform: Shape 1287">
              <a:extLst>
                <a:ext uri="{FF2B5EF4-FFF2-40B4-BE49-F238E27FC236}">
                  <a16:creationId xmlns:a16="http://schemas.microsoft.com/office/drawing/2014/main" id="{E05870F7-E7EA-AE4D-858E-A7F68AFB474B}"/>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0" name="Freeform: Shape 1288">
              <a:extLst>
                <a:ext uri="{FF2B5EF4-FFF2-40B4-BE49-F238E27FC236}">
                  <a16:creationId xmlns:a16="http://schemas.microsoft.com/office/drawing/2014/main" id="{315436F8-987E-B948-967C-BB537CB078D9}"/>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1" name="Freeform: Shape 1289">
              <a:extLst>
                <a:ext uri="{FF2B5EF4-FFF2-40B4-BE49-F238E27FC236}">
                  <a16:creationId xmlns:a16="http://schemas.microsoft.com/office/drawing/2014/main" id="{04A7437D-FF9C-7341-B13C-807EE65A630D}"/>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2" name="Freeform: Shape 1290">
              <a:extLst>
                <a:ext uri="{FF2B5EF4-FFF2-40B4-BE49-F238E27FC236}">
                  <a16:creationId xmlns:a16="http://schemas.microsoft.com/office/drawing/2014/main" id="{496E9F1D-E925-DC4E-8B41-68B05E46F0B1}"/>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3" name="Freeform: Shape 1291">
              <a:extLst>
                <a:ext uri="{FF2B5EF4-FFF2-40B4-BE49-F238E27FC236}">
                  <a16:creationId xmlns:a16="http://schemas.microsoft.com/office/drawing/2014/main" id="{82388F59-9615-AC42-B6A1-E91529F3E5E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4" name="Freeform: Shape 1292">
              <a:extLst>
                <a:ext uri="{FF2B5EF4-FFF2-40B4-BE49-F238E27FC236}">
                  <a16:creationId xmlns:a16="http://schemas.microsoft.com/office/drawing/2014/main" id="{89A69B48-94E6-C746-9934-44E94DAAAADA}"/>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5" name="Freeform: Shape 1293">
              <a:extLst>
                <a:ext uri="{FF2B5EF4-FFF2-40B4-BE49-F238E27FC236}">
                  <a16:creationId xmlns:a16="http://schemas.microsoft.com/office/drawing/2014/main" id="{D8505B2D-FEB1-734B-BFAF-4B9AB700E709}"/>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6" name="Freeform: Shape 1294">
              <a:extLst>
                <a:ext uri="{FF2B5EF4-FFF2-40B4-BE49-F238E27FC236}">
                  <a16:creationId xmlns:a16="http://schemas.microsoft.com/office/drawing/2014/main" id="{8359D6F3-B63B-264E-A863-20E4F099945E}"/>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7" name="Freeform: Shape 1295">
              <a:extLst>
                <a:ext uri="{FF2B5EF4-FFF2-40B4-BE49-F238E27FC236}">
                  <a16:creationId xmlns:a16="http://schemas.microsoft.com/office/drawing/2014/main" id="{5BC46F4E-FE56-4C43-872F-1D9939F5C5B6}"/>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8" name="Freeform: Shape 1296">
              <a:extLst>
                <a:ext uri="{FF2B5EF4-FFF2-40B4-BE49-F238E27FC236}">
                  <a16:creationId xmlns:a16="http://schemas.microsoft.com/office/drawing/2014/main" id="{8FCE65BF-D318-EF40-89D0-6D0AF7DC504E}"/>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9" name="Freeform: Shape 1297">
              <a:extLst>
                <a:ext uri="{FF2B5EF4-FFF2-40B4-BE49-F238E27FC236}">
                  <a16:creationId xmlns:a16="http://schemas.microsoft.com/office/drawing/2014/main" id="{56238A50-0DA6-8143-9C97-2F6D60F2EB1C}"/>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0" name="Freeform: Shape 1298">
              <a:extLst>
                <a:ext uri="{FF2B5EF4-FFF2-40B4-BE49-F238E27FC236}">
                  <a16:creationId xmlns:a16="http://schemas.microsoft.com/office/drawing/2014/main" id="{2985CEDE-5E60-E443-BC9D-1E4C885DE43B}"/>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31" name="Group 430">
            <a:extLst>
              <a:ext uri="{FF2B5EF4-FFF2-40B4-BE49-F238E27FC236}">
                <a16:creationId xmlns:a16="http://schemas.microsoft.com/office/drawing/2014/main" id="{21F46EC5-72AC-BE41-B63A-8ECD0A519291}"/>
              </a:ext>
            </a:extLst>
          </p:cNvPr>
          <p:cNvGrpSpPr>
            <a:grpSpLocks noChangeAspect="1"/>
          </p:cNvGrpSpPr>
          <p:nvPr/>
        </p:nvGrpSpPr>
        <p:grpSpPr>
          <a:xfrm>
            <a:off x="10264346" y="2840144"/>
            <a:ext cx="273141" cy="274320"/>
            <a:chOff x="3853940" y="3046180"/>
            <a:chExt cx="1239926" cy="1245279"/>
          </a:xfrm>
        </p:grpSpPr>
        <p:sp>
          <p:nvSpPr>
            <p:cNvPr id="432" name="Freeform: Shape 1268">
              <a:extLst>
                <a:ext uri="{FF2B5EF4-FFF2-40B4-BE49-F238E27FC236}">
                  <a16:creationId xmlns:a16="http://schemas.microsoft.com/office/drawing/2014/main" id="{9B0EFDD2-13E9-B944-A00F-CF184731C59B}"/>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3" name="Freeform: Shape 1269">
              <a:extLst>
                <a:ext uri="{FF2B5EF4-FFF2-40B4-BE49-F238E27FC236}">
                  <a16:creationId xmlns:a16="http://schemas.microsoft.com/office/drawing/2014/main" id="{1A3789A4-E034-1F4C-BA92-16C388E2915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4" name="Freeform: Shape 1270">
              <a:extLst>
                <a:ext uri="{FF2B5EF4-FFF2-40B4-BE49-F238E27FC236}">
                  <a16:creationId xmlns:a16="http://schemas.microsoft.com/office/drawing/2014/main" id="{DC4971C1-4829-FD49-9B52-C28618BA1983}"/>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5" name="Freeform: Shape 1271">
              <a:extLst>
                <a:ext uri="{FF2B5EF4-FFF2-40B4-BE49-F238E27FC236}">
                  <a16:creationId xmlns:a16="http://schemas.microsoft.com/office/drawing/2014/main" id="{D10BAE43-64C9-1749-8165-8BEB17A171E6}"/>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6" name="Freeform: Shape 1272">
              <a:extLst>
                <a:ext uri="{FF2B5EF4-FFF2-40B4-BE49-F238E27FC236}">
                  <a16:creationId xmlns:a16="http://schemas.microsoft.com/office/drawing/2014/main" id="{5FD0D8F3-3718-A442-A7A5-9B6E0AFD3C6F}"/>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7" name="Freeform: Shape 1273">
              <a:extLst>
                <a:ext uri="{FF2B5EF4-FFF2-40B4-BE49-F238E27FC236}">
                  <a16:creationId xmlns:a16="http://schemas.microsoft.com/office/drawing/2014/main" id="{E50DFC21-AE31-FF4F-8E8C-C4390174485B}"/>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8" name="Freeform: Shape 1274">
              <a:extLst>
                <a:ext uri="{FF2B5EF4-FFF2-40B4-BE49-F238E27FC236}">
                  <a16:creationId xmlns:a16="http://schemas.microsoft.com/office/drawing/2014/main" id="{EC67CAE5-2056-394A-964E-EE5B58629A93}"/>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39" name="Freeform: Shape 1275">
              <a:extLst>
                <a:ext uri="{FF2B5EF4-FFF2-40B4-BE49-F238E27FC236}">
                  <a16:creationId xmlns:a16="http://schemas.microsoft.com/office/drawing/2014/main" id="{66FACF87-1E1B-0746-8B1E-A5D9AA2C5DDF}"/>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0" name="Freeform: Shape 1276">
              <a:extLst>
                <a:ext uri="{FF2B5EF4-FFF2-40B4-BE49-F238E27FC236}">
                  <a16:creationId xmlns:a16="http://schemas.microsoft.com/office/drawing/2014/main" id="{3F94C4B6-B1BD-3A4C-8C56-43AB1DFEA12F}"/>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1" name="Freeform: Shape 1277">
              <a:extLst>
                <a:ext uri="{FF2B5EF4-FFF2-40B4-BE49-F238E27FC236}">
                  <a16:creationId xmlns:a16="http://schemas.microsoft.com/office/drawing/2014/main" id="{6A12E9BF-6E3D-B244-BF4F-52A806FCF85C}"/>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2" name="Freeform: Shape 1278">
              <a:extLst>
                <a:ext uri="{FF2B5EF4-FFF2-40B4-BE49-F238E27FC236}">
                  <a16:creationId xmlns:a16="http://schemas.microsoft.com/office/drawing/2014/main" id="{7B2FD604-4B7B-3D43-9228-1A7FD2607A0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3" name="Freeform: Shape 1279">
              <a:extLst>
                <a:ext uri="{FF2B5EF4-FFF2-40B4-BE49-F238E27FC236}">
                  <a16:creationId xmlns:a16="http://schemas.microsoft.com/office/drawing/2014/main" id="{C87C00C9-D7DD-0449-B635-D038AF85E590}"/>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4" name="Freeform: Shape 1280">
              <a:extLst>
                <a:ext uri="{FF2B5EF4-FFF2-40B4-BE49-F238E27FC236}">
                  <a16:creationId xmlns:a16="http://schemas.microsoft.com/office/drawing/2014/main" id="{9AE199B9-43EA-A540-9C97-CCA89385E605}"/>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5" name="Freeform: Shape 1281">
              <a:extLst>
                <a:ext uri="{FF2B5EF4-FFF2-40B4-BE49-F238E27FC236}">
                  <a16:creationId xmlns:a16="http://schemas.microsoft.com/office/drawing/2014/main" id="{7FE9A2B5-8D9D-7C4B-B2E7-545956A5240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6" name="Freeform: Shape 1282">
              <a:extLst>
                <a:ext uri="{FF2B5EF4-FFF2-40B4-BE49-F238E27FC236}">
                  <a16:creationId xmlns:a16="http://schemas.microsoft.com/office/drawing/2014/main" id="{AA4D9B05-9504-464D-8ED2-69C1E477658E}"/>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7" name="Freeform: Shape 1283">
              <a:extLst>
                <a:ext uri="{FF2B5EF4-FFF2-40B4-BE49-F238E27FC236}">
                  <a16:creationId xmlns:a16="http://schemas.microsoft.com/office/drawing/2014/main" id="{C9F9952B-1B82-EE47-A5CB-78581AAE1B3D}"/>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8" name="Freeform: Shape 1284">
              <a:extLst>
                <a:ext uri="{FF2B5EF4-FFF2-40B4-BE49-F238E27FC236}">
                  <a16:creationId xmlns:a16="http://schemas.microsoft.com/office/drawing/2014/main" id="{73735CFA-AC7E-E74A-9A86-6EB5158A707C}"/>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9" name="Freeform: Shape 1285">
              <a:extLst>
                <a:ext uri="{FF2B5EF4-FFF2-40B4-BE49-F238E27FC236}">
                  <a16:creationId xmlns:a16="http://schemas.microsoft.com/office/drawing/2014/main" id="{75C2013B-CCEF-104E-AEDA-1586D8141B73}"/>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0" name="Freeform: Shape 1286">
              <a:extLst>
                <a:ext uri="{FF2B5EF4-FFF2-40B4-BE49-F238E27FC236}">
                  <a16:creationId xmlns:a16="http://schemas.microsoft.com/office/drawing/2014/main" id="{843A1C5A-F3A7-C844-BF19-0BE9FF1433B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1" name="Freeform: Shape 1287">
              <a:extLst>
                <a:ext uri="{FF2B5EF4-FFF2-40B4-BE49-F238E27FC236}">
                  <a16:creationId xmlns:a16="http://schemas.microsoft.com/office/drawing/2014/main" id="{3E6C4FEE-CD8A-5B49-BF27-6AD5E1118C06}"/>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2" name="Freeform: Shape 1288">
              <a:extLst>
                <a:ext uri="{FF2B5EF4-FFF2-40B4-BE49-F238E27FC236}">
                  <a16:creationId xmlns:a16="http://schemas.microsoft.com/office/drawing/2014/main" id="{A2DCF3DB-E67F-2440-B0E7-702F7F30AC35}"/>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3" name="Freeform: Shape 1289">
              <a:extLst>
                <a:ext uri="{FF2B5EF4-FFF2-40B4-BE49-F238E27FC236}">
                  <a16:creationId xmlns:a16="http://schemas.microsoft.com/office/drawing/2014/main" id="{7931B43C-5DD4-B740-9CF0-646F4A34B01F}"/>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4" name="Freeform: Shape 1290">
              <a:extLst>
                <a:ext uri="{FF2B5EF4-FFF2-40B4-BE49-F238E27FC236}">
                  <a16:creationId xmlns:a16="http://schemas.microsoft.com/office/drawing/2014/main" id="{928BFCD3-C2ED-254A-8876-CA0DF031B623}"/>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5" name="Freeform: Shape 1291">
              <a:extLst>
                <a:ext uri="{FF2B5EF4-FFF2-40B4-BE49-F238E27FC236}">
                  <a16:creationId xmlns:a16="http://schemas.microsoft.com/office/drawing/2014/main" id="{A89BBD0F-D0A3-9E40-942C-5C2B21EDECB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6" name="Freeform: Shape 1292">
              <a:extLst>
                <a:ext uri="{FF2B5EF4-FFF2-40B4-BE49-F238E27FC236}">
                  <a16:creationId xmlns:a16="http://schemas.microsoft.com/office/drawing/2014/main" id="{9D82729F-6259-B641-A197-682813DC1E91}"/>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7" name="Freeform: Shape 1293">
              <a:extLst>
                <a:ext uri="{FF2B5EF4-FFF2-40B4-BE49-F238E27FC236}">
                  <a16:creationId xmlns:a16="http://schemas.microsoft.com/office/drawing/2014/main" id="{BF51F48B-FD9C-7D48-8C94-3DF6CF4C4040}"/>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8" name="Freeform: Shape 1294">
              <a:extLst>
                <a:ext uri="{FF2B5EF4-FFF2-40B4-BE49-F238E27FC236}">
                  <a16:creationId xmlns:a16="http://schemas.microsoft.com/office/drawing/2014/main" id="{6168E68A-3AE5-0844-A0ED-D01136026A6D}"/>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9" name="Freeform: Shape 1295">
              <a:extLst>
                <a:ext uri="{FF2B5EF4-FFF2-40B4-BE49-F238E27FC236}">
                  <a16:creationId xmlns:a16="http://schemas.microsoft.com/office/drawing/2014/main" id="{3018A346-D422-F34E-B6AB-624F3F1FCEC4}"/>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0" name="Freeform: Shape 1296">
              <a:extLst>
                <a:ext uri="{FF2B5EF4-FFF2-40B4-BE49-F238E27FC236}">
                  <a16:creationId xmlns:a16="http://schemas.microsoft.com/office/drawing/2014/main" id="{428FB295-BD0D-9247-8BDD-2F6914C6309C}"/>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1" name="Freeform: Shape 1297">
              <a:extLst>
                <a:ext uri="{FF2B5EF4-FFF2-40B4-BE49-F238E27FC236}">
                  <a16:creationId xmlns:a16="http://schemas.microsoft.com/office/drawing/2014/main" id="{3E9855C7-BAD0-C64D-9F7C-C6A603A8B9DF}"/>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2" name="Freeform: Shape 1298">
              <a:extLst>
                <a:ext uri="{FF2B5EF4-FFF2-40B4-BE49-F238E27FC236}">
                  <a16:creationId xmlns:a16="http://schemas.microsoft.com/office/drawing/2014/main" id="{92B5E4F2-59F0-2E45-9B27-ADFDD6EF2801}"/>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63" name="Group 462">
            <a:extLst>
              <a:ext uri="{FF2B5EF4-FFF2-40B4-BE49-F238E27FC236}">
                <a16:creationId xmlns:a16="http://schemas.microsoft.com/office/drawing/2014/main" id="{BB016566-A0AF-CF4F-86ED-7CFE7642D3A3}"/>
              </a:ext>
            </a:extLst>
          </p:cNvPr>
          <p:cNvGrpSpPr/>
          <p:nvPr/>
        </p:nvGrpSpPr>
        <p:grpSpPr>
          <a:xfrm>
            <a:off x="10802816" y="2444627"/>
            <a:ext cx="336690" cy="268686"/>
            <a:chOff x="6630539" y="5287514"/>
            <a:chExt cx="1865762" cy="1488919"/>
          </a:xfrm>
        </p:grpSpPr>
        <p:sp>
          <p:nvSpPr>
            <p:cNvPr id="464" name="Freeform: Shape 1339">
              <a:extLst>
                <a:ext uri="{FF2B5EF4-FFF2-40B4-BE49-F238E27FC236}">
                  <a16:creationId xmlns:a16="http://schemas.microsoft.com/office/drawing/2014/main" id="{E5B2A1C5-E05E-C848-BD08-BE4D2F04428F}"/>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5" name="Freeform: Shape 1340">
              <a:extLst>
                <a:ext uri="{FF2B5EF4-FFF2-40B4-BE49-F238E27FC236}">
                  <a16:creationId xmlns:a16="http://schemas.microsoft.com/office/drawing/2014/main" id="{1553C22C-3112-F649-8345-0A6DCA453297}"/>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6" name="Freeform: Shape 1341">
              <a:extLst>
                <a:ext uri="{FF2B5EF4-FFF2-40B4-BE49-F238E27FC236}">
                  <a16:creationId xmlns:a16="http://schemas.microsoft.com/office/drawing/2014/main" id="{C3C39E09-F1F0-E64B-A6CF-B1B0EF4EA163}"/>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7" name="Freeform: Shape 1342">
              <a:extLst>
                <a:ext uri="{FF2B5EF4-FFF2-40B4-BE49-F238E27FC236}">
                  <a16:creationId xmlns:a16="http://schemas.microsoft.com/office/drawing/2014/main" id="{6E5CB30B-D4C2-EB42-9D67-6B933C7EC118}"/>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8" name="Freeform: Shape 1343">
              <a:extLst>
                <a:ext uri="{FF2B5EF4-FFF2-40B4-BE49-F238E27FC236}">
                  <a16:creationId xmlns:a16="http://schemas.microsoft.com/office/drawing/2014/main" id="{AB455742-B0FF-8940-A0A2-CBB7DF7CEBDF}"/>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9" name="Freeform: Shape 1344">
              <a:extLst>
                <a:ext uri="{FF2B5EF4-FFF2-40B4-BE49-F238E27FC236}">
                  <a16:creationId xmlns:a16="http://schemas.microsoft.com/office/drawing/2014/main" id="{E9509166-3423-C94C-9874-BA8B054F3BBD}"/>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0" name="Freeform: Shape 1345">
              <a:extLst>
                <a:ext uri="{FF2B5EF4-FFF2-40B4-BE49-F238E27FC236}">
                  <a16:creationId xmlns:a16="http://schemas.microsoft.com/office/drawing/2014/main" id="{A80EE555-A818-2447-AC4E-7B3868717C72}"/>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1" name="Freeform: Shape 1346">
              <a:extLst>
                <a:ext uri="{FF2B5EF4-FFF2-40B4-BE49-F238E27FC236}">
                  <a16:creationId xmlns:a16="http://schemas.microsoft.com/office/drawing/2014/main" id="{AD05B13A-E1FC-064D-A478-9908A157B6EA}"/>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2" name="Freeform: Shape 1347">
              <a:extLst>
                <a:ext uri="{FF2B5EF4-FFF2-40B4-BE49-F238E27FC236}">
                  <a16:creationId xmlns:a16="http://schemas.microsoft.com/office/drawing/2014/main" id="{5D52A571-1D33-8B41-80A3-E1A49FE37631}"/>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73" name="Group 472">
            <a:extLst>
              <a:ext uri="{FF2B5EF4-FFF2-40B4-BE49-F238E27FC236}">
                <a16:creationId xmlns:a16="http://schemas.microsoft.com/office/drawing/2014/main" id="{552BA697-1866-554D-80B1-B0A9C5587CFB}"/>
              </a:ext>
            </a:extLst>
          </p:cNvPr>
          <p:cNvGrpSpPr/>
          <p:nvPr/>
        </p:nvGrpSpPr>
        <p:grpSpPr>
          <a:xfrm>
            <a:off x="10652397" y="2850830"/>
            <a:ext cx="336690" cy="268686"/>
            <a:chOff x="6630539" y="5287514"/>
            <a:chExt cx="1865762" cy="1488919"/>
          </a:xfrm>
        </p:grpSpPr>
        <p:sp>
          <p:nvSpPr>
            <p:cNvPr id="474" name="Freeform: Shape 1339">
              <a:extLst>
                <a:ext uri="{FF2B5EF4-FFF2-40B4-BE49-F238E27FC236}">
                  <a16:creationId xmlns:a16="http://schemas.microsoft.com/office/drawing/2014/main" id="{5C64262E-A49C-FA49-B684-2ACD4C2AB4C0}"/>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5" name="Freeform: Shape 1340">
              <a:extLst>
                <a:ext uri="{FF2B5EF4-FFF2-40B4-BE49-F238E27FC236}">
                  <a16:creationId xmlns:a16="http://schemas.microsoft.com/office/drawing/2014/main" id="{F8D395C5-A9D5-B44A-A18C-C3DDA4A85C1C}"/>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6" name="Freeform: Shape 1341">
              <a:extLst>
                <a:ext uri="{FF2B5EF4-FFF2-40B4-BE49-F238E27FC236}">
                  <a16:creationId xmlns:a16="http://schemas.microsoft.com/office/drawing/2014/main" id="{E4740715-748D-7740-BE0B-C44FC8542950}"/>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7" name="Freeform: Shape 1342">
              <a:extLst>
                <a:ext uri="{FF2B5EF4-FFF2-40B4-BE49-F238E27FC236}">
                  <a16:creationId xmlns:a16="http://schemas.microsoft.com/office/drawing/2014/main" id="{0D8F925B-C847-0749-B9FA-D5EFD1B3753F}"/>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8" name="Freeform: Shape 1343">
              <a:extLst>
                <a:ext uri="{FF2B5EF4-FFF2-40B4-BE49-F238E27FC236}">
                  <a16:creationId xmlns:a16="http://schemas.microsoft.com/office/drawing/2014/main" id="{B071980C-9D4C-9E4B-91B5-059BF6B894E1}"/>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79" name="Freeform: Shape 1344">
              <a:extLst>
                <a:ext uri="{FF2B5EF4-FFF2-40B4-BE49-F238E27FC236}">
                  <a16:creationId xmlns:a16="http://schemas.microsoft.com/office/drawing/2014/main" id="{EA9AB675-C772-D848-8F23-BD848220A1B8}"/>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0" name="Freeform: Shape 1345">
              <a:extLst>
                <a:ext uri="{FF2B5EF4-FFF2-40B4-BE49-F238E27FC236}">
                  <a16:creationId xmlns:a16="http://schemas.microsoft.com/office/drawing/2014/main" id="{B8252212-2909-8A4D-8B83-371233A3670D}"/>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1" name="Freeform: Shape 1346">
              <a:extLst>
                <a:ext uri="{FF2B5EF4-FFF2-40B4-BE49-F238E27FC236}">
                  <a16:creationId xmlns:a16="http://schemas.microsoft.com/office/drawing/2014/main" id="{F32F7F3F-B4BB-B647-9A7D-E3ABBE4BDD38}"/>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2" name="Freeform: Shape 1347">
              <a:extLst>
                <a:ext uri="{FF2B5EF4-FFF2-40B4-BE49-F238E27FC236}">
                  <a16:creationId xmlns:a16="http://schemas.microsoft.com/office/drawing/2014/main" id="{436BBC98-55E9-3946-B4BB-94AF2E9DD9F4}"/>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83" name="Group 482">
            <a:extLst>
              <a:ext uri="{FF2B5EF4-FFF2-40B4-BE49-F238E27FC236}">
                <a16:creationId xmlns:a16="http://schemas.microsoft.com/office/drawing/2014/main" id="{CA4A4C00-EC11-EE4E-8561-43164810DDA6}"/>
              </a:ext>
            </a:extLst>
          </p:cNvPr>
          <p:cNvGrpSpPr/>
          <p:nvPr/>
        </p:nvGrpSpPr>
        <p:grpSpPr>
          <a:xfrm>
            <a:off x="11226966" y="2426286"/>
            <a:ext cx="385653" cy="297180"/>
            <a:chOff x="13914391" y="3271480"/>
            <a:chExt cx="462784" cy="356616"/>
          </a:xfrm>
        </p:grpSpPr>
        <p:grpSp>
          <p:nvGrpSpPr>
            <p:cNvPr id="484" name="Group 483">
              <a:extLst>
                <a:ext uri="{FF2B5EF4-FFF2-40B4-BE49-F238E27FC236}">
                  <a16:creationId xmlns:a16="http://schemas.microsoft.com/office/drawing/2014/main" id="{BD8C2721-5281-1844-BBEF-77ED5C6D654F}"/>
                </a:ext>
              </a:extLst>
            </p:cNvPr>
            <p:cNvGrpSpPr/>
            <p:nvPr/>
          </p:nvGrpSpPr>
          <p:grpSpPr>
            <a:xfrm>
              <a:off x="13914391" y="3271480"/>
              <a:ext cx="334784" cy="292114"/>
              <a:chOff x="8648967" y="2983833"/>
              <a:chExt cx="1285975" cy="1122070"/>
            </a:xfrm>
          </p:grpSpPr>
          <p:sp>
            <p:nvSpPr>
              <p:cNvPr id="512" name="Freeform: Shape 1327">
                <a:extLst>
                  <a:ext uri="{FF2B5EF4-FFF2-40B4-BE49-F238E27FC236}">
                    <a16:creationId xmlns:a16="http://schemas.microsoft.com/office/drawing/2014/main" id="{B70E45B4-69DE-EC43-B3D2-0BEA7C11A969}"/>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3" name="Freeform: Shape 1328">
                <a:extLst>
                  <a:ext uri="{FF2B5EF4-FFF2-40B4-BE49-F238E27FC236}">
                    <a16:creationId xmlns:a16="http://schemas.microsoft.com/office/drawing/2014/main" id="{15847ADD-6073-B54C-8629-333EF1EF322A}"/>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4" name="Freeform: Shape 1329">
                <a:extLst>
                  <a:ext uri="{FF2B5EF4-FFF2-40B4-BE49-F238E27FC236}">
                    <a16:creationId xmlns:a16="http://schemas.microsoft.com/office/drawing/2014/main" id="{91427DD6-0AFB-EB48-BF72-87865E0A0117}"/>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5" name="Freeform: Shape 1330">
                <a:extLst>
                  <a:ext uri="{FF2B5EF4-FFF2-40B4-BE49-F238E27FC236}">
                    <a16:creationId xmlns:a16="http://schemas.microsoft.com/office/drawing/2014/main" id="{EA556FFF-AD00-434B-8068-0122DBE4195B}"/>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6" name="Freeform: Shape 1331">
                <a:extLst>
                  <a:ext uri="{FF2B5EF4-FFF2-40B4-BE49-F238E27FC236}">
                    <a16:creationId xmlns:a16="http://schemas.microsoft.com/office/drawing/2014/main" id="{E5EB4DFB-A161-1A43-A178-E1623D03A169}"/>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7" name="Freeform: Shape 1332">
                <a:extLst>
                  <a:ext uri="{FF2B5EF4-FFF2-40B4-BE49-F238E27FC236}">
                    <a16:creationId xmlns:a16="http://schemas.microsoft.com/office/drawing/2014/main" id="{02EF1140-2A78-1C40-8DD9-14388C153FE3}"/>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8" name="Freeform: Shape 1333">
                <a:extLst>
                  <a:ext uri="{FF2B5EF4-FFF2-40B4-BE49-F238E27FC236}">
                    <a16:creationId xmlns:a16="http://schemas.microsoft.com/office/drawing/2014/main" id="{CE1ACF35-8559-574C-983C-9A836EE8ECC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9" name="Freeform: Shape 1334">
                <a:extLst>
                  <a:ext uri="{FF2B5EF4-FFF2-40B4-BE49-F238E27FC236}">
                    <a16:creationId xmlns:a16="http://schemas.microsoft.com/office/drawing/2014/main" id="{762B666B-4093-6044-A2C7-C06CFDCCDDFB}"/>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0" name="Freeform: Shape 1335">
                <a:extLst>
                  <a:ext uri="{FF2B5EF4-FFF2-40B4-BE49-F238E27FC236}">
                    <a16:creationId xmlns:a16="http://schemas.microsoft.com/office/drawing/2014/main" id="{32A96B3A-C25B-3747-ABA6-80771F16A4F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1" name="Freeform: Shape 1336">
                <a:extLst>
                  <a:ext uri="{FF2B5EF4-FFF2-40B4-BE49-F238E27FC236}">
                    <a16:creationId xmlns:a16="http://schemas.microsoft.com/office/drawing/2014/main" id="{1360F71C-94C2-914A-A594-60D168981796}"/>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2" name="Freeform: Shape 1337">
                <a:extLst>
                  <a:ext uri="{FF2B5EF4-FFF2-40B4-BE49-F238E27FC236}">
                    <a16:creationId xmlns:a16="http://schemas.microsoft.com/office/drawing/2014/main" id="{C4FA88ED-2B87-5D41-B797-3D7CB3377A91}"/>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3" name="Freeform: Shape 1338">
                <a:extLst>
                  <a:ext uri="{FF2B5EF4-FFF2-40B4-BE49-F238E27FC236}">
                    <a16:creationId xmlns:a16="http://schemas.microsoft.com/office/drawing/2014/main" id="{FF281969-CE2A-5341-9377-FA980749987B}"/>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85" name="Group 484">
              <a:extLst>
                <a:ext uri="{FF2B5EF4-FFF2-40B4-BE49-F238E27FC236}">
                  <a16:creationId xmlns:a16="http://schemas.microsoft.com/office/drawing/2014/main" id="{962F7140-E120-8D4B-A546-05E135FB07D0}"/>
                </a:ext>
              </a:extLst>
            </p:cNvPr>
            <p:cNvGrpSpPr/>
            <p:nvPr/>
          </p:nvGrpSpPr>
          <p:grpSpPr>
            <a:xfrm>
              <a:off x="14043618" y="3396602"/>
              <a:ext cx="167758" cy="108313"/>
              <a:chOff x="9145357" y="3464451"/>
              <a:chExt cx="644395" cy="416052"/>
            </a:xfrm>
          </p:grpSpPr>
          <p:sp>
            <p:nvSpPr>
              <p:cNvPr id="493" name="Freeform: Shape 1308">
                <a:extLst>
                  <a:ext uri="{FF2B5EF4-FFF2-40B4-BE49-F238E27FC236}">
                    <a16:creationId xmlns:a16="http://schemas.microsoft.com/office/drawing/2014/main" id="{E5F00873-914A-3948-A80E-F3BCE4179E29}"/>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4" name="Freeform: Shape 1309">
                <a:extLst>
                  <a:ext uri="{FF2B5EF4-FFF2-40B4-BE49-F238E27FC236}">
                    <a16:creationId xmlns:a16="http://schemas.microsoft.com/office/drawing/2014/main" id="{A3C601EC-FF0B-4947-92D6-4FD63EDF898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5" name="Freeform: Shape 1310">
                <a:extLst>
                  <a:ext uri="{FF2B5EF4-FFF2-40B4-BE49-F238E27FC236}">
                    <a16:creationId xmlns:a16="http://schemas.microsoft.com/office/drawing/2014/main" id="{9923A4EC-EB36-3145-9C0A-EBC474912BE6}"/>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6" name="Freeform: Shape 1311">
                <a:extLst>
                  <a:ext uri="{FF2B5EF4-FFF2-40B4-BE49-F238E27FC236}">
                    <a16:creationId xmlns:a16="http://schemas.microsoft.com/office/drawing/2014/main" id="{0C68325A-F37C-0847-8C05-A9CA5BFC443A}"/>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7" name="Freeform: Shape 1312">
                <a:extLst>
                  <a:ext uri="{FF2B5EF4-FFF2-40B4-BE49-F238E27FC236}">
                    <a16:creationId xmlns:a16="http://schemas.microsoft.com/office/drawing/2014/main" id="{7C47BF71-349E-C747-807C-1F0B81FFA91D}"/>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8" name="Freeform: Shape 1313">
                <a:extLst>
                  <a:ext uri="{FF2B5EF4-FFF2-40B4-BE49-F238E27FC236}">
                    <a16:creationId xmlns:a16="http://schemas.microsoft.com/office/drawing/2014/main" id="{8E5039C0-CA6B-3B47-B74B-3D3EFCDAE9F5}"/>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9" name="Freeform: Shape 1314">
                <a:extLst>
                  <a:ext uri="{FF2B5EF4-FFF2-40B4-BE49-F238E27FC236}">
                    <a16:creationId xmlns:a16="http://schemas.microsoft.com/office/drawing/2014/main" id="{3EFFCF96-C587-A740-B8DB-6F1F14B2F3A9}"/>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0" name="Freeform: Shape 1315">
                <a:extLst>
                  <a:ext uri="{FF2B5EF4-FFF2-40B4-BE49-F238E27FC236}">
                    <a16:creationId xmlns:a16="http://schemas.microsoft.com/office/drawing/2014/main" id="{8D16E41B-EF2D-604A-8F72-58C69964049B}"/>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1" name="Freeform: Shape 1316">
                <a:extLst>
                  <a:ext uri="{FF2B5EF4-FFF2-40B4-BE49-F238E27FC236}">
                    <a16:creationId xmlns:a16="http://schemas.microsoft.com/office/drawing/2014/main" id="{5CC8916A-14CF-2747-8234-B02E8514E56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2" name="Freeform: Shape 1317">
                <a:extLst>
                  <a:ext uri="{FF2B5EF4-FFF2-40B4-BE49-F238E27FC236}">
                    <a16:creationId xmlns:a16="http://schemas.microsoft.com/office/drawing/2014/main" id="{AD3482CC-22E1-EA4C-8103-D1A6CF70137A}"/>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3" name="Freeform: Shape 1318">
                <a:extLst>
                  <a:ext uri="{FF2B5EF4-FFF2-40B4-BE49-F238E27FC236}">
                    <a16:creationId xmlns:a16="http://schemas.microsoft.com/office/drawing/2014/main" id="{CA5F187C-A1EF-BE4A-B3A6-2597E7E66EC3}"/>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4" name="Freeform: Shape 1319">
                <a:extLst>
                  <a:ext uri="{FF2B5EF4-FFF2-40B4-BE49-F238E27FC236}">
                    <a16:creationId xmlns:a16="http://schemas.microsoft.com/office/drawing/2014/main" id="{A3CE8477-09DF-1E41-AD2B-26543189F21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5" name="Freeform: Shape 1320">
                <a:extLst>
                  <a:ext uri="{FF2B5EF4-FFF2-40B4-BE49-F238E27FC236}">
                    <a16:creationId xmlns:a16="http://schemas.microsoft.com/office/drawing/2014/main" id="{D208B838-1760-364C-AB58-1AC00F39E54A}"/>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6" name="Freeform: Shape 1321">
                <a:extLst>
                  <a:ext uri="{FF2B5EF4-FFF2-40B4-BE49-F238E27FC236}">
                    <a16:creationId xmlns:a16="http://schemas.microsoft.com/office/drawing/2014/main" id="{3D2272DC-1B83-E74A-8BD4-82E95CD4E11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7" name="Freeform: Shape 1322">
                <a:extLst>
                  <a:ext uri="{FF2B5EF4-FFF2-40B4-BE49-F238E27FC236}">
                    <a16:creationId xmlns:a16="http://schemas.microsoft.com/office/drawing/2014/main" id="{7D4951CA-57F3-C341-841A-75E04BE8C133}"/>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8" name="Freeform: Shape 1323">
                <a:extLst>
                  <a:ext uri="{FF2B5EF4-FFF2-40B4-BE49-F238E27FC236}">
                    <a16:creationId xmlns:a16="http://schemas.microsoft.com/office/drawing/2014/main" id="{B9BC4B19-C3F1-B34A-9264-81D29388BA96}"/>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9" name="Freeform: Shape 1324">
                <a:extLst>
                  <a:ext uri="{FF2B5EF4-FFF2-40B4-BE49-F238E27FC236}">
                    <a16:creationId xmlns:a16="http://schemas.microsoft.com/office/drawing/2014/main" id="{CF1D8925-D1B2-DE49-9915-5BEE0569DF15}"/>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0" name="Freeform: Shape 1325">
                <a:extLst>
                  <a:ext uri="{FF2B5EF4-FFF2-40B4-BE49-F238E27FC236}">
                    <a16:creationId xmlns:a16="http://schemas.microsoft.com/office/drawing/2014/main" id="{118B462C-6FE1-1845-BF91-E7BBB4096EC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1" name="Freeform: Shape 1326">
                <a:extLst>
                  <a:ext uri="{FF2B5EF4-FFF2-40B4-BE49-F238E27FC236}">
                    <a16:creationId xmlns:a16="http://schemas.microsoft.com/office/drawing/2014/main" id="{37D2534F-AE36-8848-809B-4508856F5DBE}"/>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486" name="Group 485">
              <a:extLst>
                <a:ext uri="{FF2B5EF4-FFF2-40B4-BE49-F238E27FC236}">
                  <a16:creationId xmlns:a16="http://schemas.microsoft.com/office/drawing/2014/main" id="{7B3BC54E-2046-1F48-A586-4D12886F2940}"/>
                </a:ext>
              </a:extLst>
            </p:cNvPr>
            <p:cNvGrpSpPr/>
            <p:nvPr/>
          </p:nvGrpSpPr>
          <p:grpSpPr>
            <a:xfrm>
              <a:off x="14184160" y="3439575"/>
              <a:ext cx="193015" cy="188521"/>
              <a:chOff x="8848997" y="6359275"/>
              <a:chExt cx="785468" cy="767180"/>
            </a:xfrm>
          </p:grpSpPr>
          <p:sp>
            <p:nvSpPr>
              <p:cNvPr id="487" name="Freeform: Shape 1302">
                <a:extLst>
                  <a:ext uri="{FF2B5EF4-FFF2-40B4-BE49-F238E27FC236}">
                    <a16:creationId xmlns:a16="http://schemas.microsoft.com/office/drawing/2014/main" id="{8B7C3BB1-AE3F-2A44-85AA-1EEAFE4D2DD3}"/>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8" name="Freeform: Shape 1303">
                <a:extLst>
                  <a:ext uri="{FF2B5EF4-FFF2-40B4-BE49-F238E27FC236}">
                    <a16:creationId xmlns:a16="http://schemas.microsoft.com/office/drawing/2014/main" id="{C710D795-B5E0-874D-A005-D686E7A8CD3B}"/>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89" name="Freeform: Shape 1304">
                <a:extLst>
                  <a:ext uri="{FF2B5EF4-FFF2-40B4-BE49-F238E27FC236}">
                    <a16:creationId xmlns:a16="http://schemas.microsoft.com/office/drawing/2014/main" id="{3E6BF537-1614-2F49-A92F-171F3A44367B}"/>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0" name="Freeform: Shape 1305">
                <a:extLst>
                  <a:ext uri="{FF2B5EF4-FFF2-40B4-BE49-F238E27FC236}">
                    <a16:creationId xmlns:a16="http://schemas.microsoft.com/office/drawing/2014/main" id="{26A6ADFD-4E25-154A-90DE-A4F63948FA38}"/>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1" name="Freeform: Shape 1306">
                <a:extLst>
                  <a:ext uri="{FF2B5EF4-FFF2-40B4-BE49-F238E27FC236}">
                    <a16:creationId xmlns:a16="http://schemas.microsoft.com/office/drawing/2014/main" id="{343F44DC-1813-9D4E-BA39-74B433831701}"/>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2" name="Freeform: Shape 1307">
                <a:extLst>
                  <a:ext uri="{FF2B5EF4-FFF2-40B4-BE49-F238E27FC236}">
                    <a16:creationId xmlns:a16="http://schemas.microsoft.com/office/drawing/2014/main" id="{C640428B-9E98-1C41-9C54-A2B8104D0252}"/>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524" name="Group 523">
            <a:extLst>
              <a:ext uri="{FF2B5EF4-FFF2-40B4-BE49-F238E27FC236}">
                <a16:creationId xmlns:a16="http://schemas.microsoft.com/office/drawing/2014/main" id="{6DE714A1-B90A-EA40-8F08-ABA42DC7E9F7}"/>
              </a:ext>
            </a:extLst>
          </p:cNvPr>
          <p:cNvGrpSpPr/>
          <p:nvPr/>
        </p:nvGrpSpPr>
        <p:grpSpPr>
          <a:xfrm>
            <a:off x="11065233" y="2836267"/>
            <a:ext cx="385653" cy="297180"/>
            <a:chOff x="13914391" y="3271480"/>
            <a:chExt cx="462784" cy="356616"/>
          </a:xfrm>
        </p:grpSpPr>
        <p:grpSp>
          <p:nvGrpSpPr>
            <p:cNvPr id="525" name="Group 524">
              <a:extLst>
                <a:ext uri="{FF2B5EF4-FFF2-40B4-BE49-F238E27FC236}">
                  <a16:creationId xmlns:a16="http://schemas.microsoft.com/office/drawing/2014/main" id="{9A8DA376-536B-7648-83F9-7FE27A6AB4C0}"/>
                </a:ext>
              </a:extLst>
            </p:cNvPr>
            <p:cNvGrpSpPr/>
            <p:nvPr/>
          </p:nvGrpSpPr>
          <p:grpSpPr>
            <a:xfrm>
              <a:off x="13914391" y="3271480"/>
              <a:ext cx="334784" cy="292114"/>
              <a:chOff x="8648967" y="2983833"/>
              <a:chExt cx="1285975" cy="1122070"/>
            </a:xfrm>
          </p:grpSpPr>
          <p:sp>
            <p:nvSpPr>
              <p:cNvPr id="553" name="Freeform: Shape 1327">
                <a:extLst>
                  <a:ext uri="{FF2B5EF4-FFF2-40B4-BE49-F238E27FC236}">
                    <a16:creationId xmlns:a16="http://schemas.microsoft.com/office/drawing/2014/main" id="{237C4F38-18DC-1649-98B5-DA1415610CDC}"/>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4" name="Freeform: Shape 1328">
                <a:extLst>
                  <a:ext uri="{FF2B5EF4-FFF2-40B4-BE49-F238E27FC236}">
                    <a16:creationId xmlns:a16="http://schemas.microsoft.com/office/drawing/2014/main" id="{D9EDAD6B-EDC2-C240-B073-2CD286D8B92F}"/>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5" name="Freeform: Shape 1329">
                <a:extLst>
                  <a:ext uri="{FF2B5EF4-FFF2-40B4-BE49-F238E27FC236}">
                    <a16:creationId xmlns:a16="http://schemas.microsoft.com/office/drawing/2014/main" id="{70F46895-FB37-4C4F-BC38-FA04E9302BD0}"/>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6" name="Freeform: Shape 1330">
                <a:extLst>
                  <a:ext uri="{FF2B5EF4-FFF2-40B4-BE49-F238E27FC236}">
                    <a16:creationId xmlns:a16="http://schemas.microsoft.com/office/drawing/2014/main" id="{C3773AB4-61C4-264E-979E-68AA427D65F3}"/>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7" name="Freeform: Shape 1331">
                <a:extLst>
                  <a:ext uri="{FF2B5EF4-FFF2-40B4-BE49-F238E27FC236}">
                    <a16:creationId xmlns:a16="http://schemas.microsoft.com/office/drawing/2014/main" id="{C3A9780A-5E18-3841-A4AE-A7C24AB82491}"/>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8" name="Freeform: Shape 1332">
                <a:extLst>
                  <a:ext uri="{FF2B5EF4-FFF2-40B4-BE49-F238E27FC236}">
                    <a16:creationId xmlns:a16="http://schemas.microsoft.com/office/drawing/2014/main" id="{CE3CC4C5-3664-E749-B3D9-AD26EF4B1C42}"/>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9" name="Freeform: Shape 1333">
                <a:extLst>
                  <a:ext uri="{FF2B5EF4-FFF2-40B4-BE49-F238E27FC236}">
                    <a16:creationId xmlns:a16="http://schemas.microsoft.com/office/drawing/2014/main" id="{C88D6198-1C2C-FE47-B9C1-AD6A31FE45D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0" name="Freeform: Shape 1334">
                <a:extLst>
                  <a:ext uri="{FF2B5EF4-FFF2-40B4-BE49-F238E27FC236}">
                    <a16:creationId xmlns:a16="http://schemas.microsoft.com/office/drawing/2014/main" id="{A12720DB-5CD5-3444-81EF-A1E249FAE195}"/>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1" name="Freeform: Shape 1335">
                <a:extLst>
                  <a:ext uri="{FF2B5EF4-FFF2-40B4-BE49-F238E27FC236}">
                    <a16:creationId xmlns:a16="http://schemas.microsoft.com/office/drawing/2014/main" id="{399202F9-D213-9544-9395-5770D52F97C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2" name="Freeform: Shape 1336">
                <a:extLst>
                  <a:ext uri="{FF2B5EF4-FFF2-40B4-BE49-F238E27FC236}">
                    <a16:creationId xmlns:a16="http://schemas.microsoft.com/office/drawing/2014/main" id="{09D904E0-4339-304D-9ED2-61EA861988CB}"/>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3" name="Freeform: Shape 1337">
                <a:extLst>
                  <a:ext uri="{FF2B5EF4-FFF2-40B4-BE49-F238E27FC236}">
                    <a16:creationId xmlns:a16="http://schemas.microsoft.com/office/drawing/2014/main" id="{B285F500-AF57-BE48-B47A-2E2400588F4F}"/>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4" name="Freeform: Shape 1338">
                <a:extLst>
                  <a:ext uri="{FF2B5EF4-FFF2-40B4-BE49-F238E27FC236}">
                    <a16:creationId xmlns:a16="http://schemas.microsoft.com/office/drawing/2014/main" id="{2DFA53FC-E067-7641-BE60-C05ED8C6DCCD}"/>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6" name="Group 525">
              <a:extLst>
                <a:ext uri="{FF2B5EF4-FFF2-40B4-BE49-F238E27FC236}">
                  <a16:creationId xmlns:a16="http://schemas.microsoft.com/office/drawing/2014/main" id="{73B71D38-04EC-AF47-B432-E3E9E1E7C69B}"/>
                </a:ext>
              </a:extLst>
            </p:cNvPr>
            <p:cNvGrpSpPr/>
            <p:nvPr/>
          </p:nvGrpSpPr>
          <p:grpSpPr>
            <a:xfrm>
              <a:off x="14043618" y="3396602"/>
              <a:ext cx="167758" cy="108313"/>
              <a:chOff x="9145357" y="3464451"/>
              <a:chExt cx="644395" cy="416052"/>
            </a:xfrm>
          </p:grpSpPr>
          <p:sp>
            <p:nvSpPr>
              <p:cNvPr id="534" name="Freeform: Shape 1308">
                <a:extLst>
                  <a:ext uri="{FF2B5EF4-FFF2-40B4-BE49-F238E27FC236}">
                    <a16:creationId xmlns:a16="http://schemas.microsoft.com/office/drawing/2014/main" id="{B764D0B5-903B-BE45-AA31-E07331181C45}"/>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5" name="Freeform: Shape 1309">
                <a:extLst>
                  <a:ext uri="{FF2B5EF4-FFF2-40B4-BE49-F238E27FC236}">
                    <a16:creationId xmlns:a16="http://schemas.microsoft.com/office/drawing/2014/main" id="{7DD00A08-6565-A64F-A8FF-74BB67CEC1D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6" name="Freeform: Shape 1310">
                <a:extLst>
                  <a:ext uri="{FF2B5EF4-FFF2-40B4-BE49-F238E27FC236}">
                    <a16:creationId xmlns:a16="http://schemas.microsoft.com/office/drawing/2014/main" id="{34484CDE-0D12-3A43-BB21-FD5355BCF02C}"/>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7" name="Freeform: Shape 1311">
                <a:extLst>
                  <a:ext uri="{FF2B5EF4-FFF2-40B4-BE49-F238E27FC236}">
                    <a16:creationId xmlns:a16="http://schemas.microsoft.com/office/drawing/2014/main" id="{E5221EE7-9596-1547-BF4B-EA62BF0E7C11}"/>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8" name="Freeform: Shape 1312">
                <a:extLst>
                  <a:ext uri="{FF2B5EF4-FFF2-40B4-BE49-F238E27FC236}">
                    <a16:creationId xmlns:a16="http://schemas.microsoft.com/office/drawing/2014/main" id="{07EB8EB3-750E-9945-AFD0-BCA047C0BFDF}"/>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9" name="Freeform: Shape 1313">
                <a:extLst>
                  <a:ext uri="{FF2B5EF4-FFF2-40B4-BE49-F238E27FC236}">
                    <a16:creationId xmlns:a16="http://schemas.microsoft.com/office/drawing/2014/main" id="{C2DAEFCC-2B65-404B-9C1A-954007F3CFAB}"/>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0" name="Freeform: Shape 1314">
                <a:extLst>
                  <a:ext uri="{FF2B5EF4-FFF2-40B4-BE49-F238E27FC236}">
                    <a16:creationId xmlns:a16="http://schemas.microsoft.com/office/drawing/2014/main" id="{46F77E9D-A2A0-D848-B46D-2970ABFE3E6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1" name="Freeform: Shape 1315">
                <a:extLst>
                  <a:ext uri="{FF2B5EF4-FFF2-40B4-BE49-F238E27FC236}">
                    <a16:creationId xmlns:a16="http://schemas.microsoft.com/office/drawing/2014/main" id="{B004C2D8-23C1-D94D-BE19-5506085B53B8}"/>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2" name="Freeform: Shape 1316">
                <a:extLst>
                  <a:ext uri="{FF2B5EF4-FFF2-40B4-BE49-F238E27FC236}">
                    <a16:creationId xmlns:a16="http://schemas.microsoft.com/office/drawing/2014/main" id="{B686FECB-487E-B346-895B-42286E9901B4}"/>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3" name="Freeform: Shape 1317">
                <a:extLst>
                  <a:ext uri="{FF2B5EF4-FFF2-40B4-BE49-F238E27FC236}">
                    <a16:creationId xmlns:a16="http://schemas.microsoft.com/office/drawing/2014/main" id="{5BEB3CC3-A00C-1940-BED3-D679AC277829}"/>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4" name="Freeform: Shape 1318">
                <a:extLst>
                  <a:ext uri="{FF2B5EF4-FFF2-40B4-BE49-F238E27FC236}">
                    <a16:creationId xmlns:a16="http://schemas.microsoft.com/office/drawing/2014/main" id="{F11B15FE-05E1-1449-8F87-6568F40A40C4}"/>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5" name="Freeform: Shape 1319">
                <a:extLst>
                  <a:ext uri="{FF2B5EF4-FFF2-40B4-BE49-F238E27FC236}">
                    <a16:creationId xmlns:a16="http://schemas.microsoft.com/office/drawing/2014/main" id="{96E12588-7D46-5D4D-9D2D-03128F83059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6" name="Freeform: Shape 1320">
                <a:extLst>
                  <a:ext uri="{FF2B5EF4-FFF2-40B4-BE49-F238E27FC236}">
                    <a16:creationId xmlns:a16="http://schemas.microsoft.com/office/drawing/2014/main" id="{F663E21D-0FF3-4549-815D-47682C82DDB7}"/>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7" name="Freeform: Shape 1321">
                <a:extLst>
                  <a:ext uri="{FF2B5EF4-FFF2-40B4-BE49-F238E27FC236}">
                    <a16:creationId xmlns:a16="http://schemas.microsoft.com/office/drawing/2014/main" id="{B7E6F606-5B9D-CC47-9745-54ACC32FBC8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8" name="Freeform: Shape 1322">
                <a:extLst>
                  <a:ext uri="{FF2B5EF4-FFF2-40B4-BE49-F238E27FC236}">
                    <a16:creationId xmlns:a16="http://schemas.microsoft.com/office/drawing/2014/main" id="{62BD8F4E-AE0B-1E41-9139-120DEDF1A50B}"/>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49" name="Freeform: Shape 1323">
                <a:extLst>
                  <a:ext uri="{FF2B5EF4-FFF2-40B4-BE49-F238E27FC236}">
                    <a16:creationId xmlns:a16="http://schemas.microsoft.com/office/drawing/2014/main" id="{13252D49-F3AE-4F41-930A-9BFC2D5769C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0" name="Freeform: Shape 1324">
                <a:extLst>
                  <a:ext uri="{FF2B5EF4-FFF2-40B4-BE49-F238E27FC236}">
                    <a16:creationId xmlns:a16="http://schemas.microsoft.com/office/drawing/2014/main" id="{72D089E6-3FCD-1447-BAFC-299049FAC6B7}"/>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1" name="Freeform: Shape 1325">
                <a:extLst>
                  <a:ext uri="{FF2B5EF4-FFF2-40B4-BE49-F238E27FC236}">
                    <a16:creationId xmlns:a16="http://schemas.microsoft.com/office/drawing/2014/main" id="{029B0ED9-3AD4-9D47-98F9-FF8F25E33A4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52" name="Freeform: Shape 1326">
                <a:extLst>
                  <a:ext uri="{FF2B5EF4-FFF2-40B4-BE49-F238E27FC236}">
                    <a16:creationId xmlns:a16="http://schemas.microsoft.com/office/drawing/2014/main" id="{5DFFA689-781D-244B-B12E-666261510038}"/>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527" name="Group 526">
              <a:extLst>
                <a:ext uri="{FF2B5EF4-FFF2-40B4-BE49-F238E27FC236}">
                  <a16:creationId xmlns:a16="http://schemas.microsoft.com/office/drawing/2014/main" id="{668627AC-D0C8-5F40-AC2D-3BE91EAFC8B1}"/>
                </a:ext>
              </a:extLst>
            </p:cNvPr>
            <p:cNvGrpSpPr/>
            <p:nvPr/>
          </p:nvGrpSpPr>
          <p:grpSpPr>
            <a:xfrm>
              <a:off x="14184160" y="3439575"/>
              <a:ext cx="193015" cy="188521"/>
              <a:chOff x="8848997" y="6359275"/>
              <a:chExt cx="785468" cy="767180"/>
            </a:xfrm>
          </p:grpSpPr>
          <p:sp>
            <p:nvSpPr>
              <p:cNvPr id="528" name="Freeform: Shape 1302">
                <a:extLst>
                  <a:ext uri="{FF2B5EF4-FFF2-40B4-BE49-F238E27FC236}">
                    <a16:creationId xmlns:a16="http://schemas.microsoft.com/office/drawing/2014/main" id="{466229F0-2BF4-C643-B463-6A0AD774537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29" name="Freeform: Shape 1303">
                <a:extLst>
                  <a:ext uri="{FF2B5EF4-FFF2-40B4-BE49-F238E27FC236}">
                    <a16:creationId xmlns:a16="http://schemas.microsoft.com/office/drawing/2014/main" id="{073B7DFE-EBF6-6847-B7EE-3373A4924676}"/>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0" name="Freeform: Shape 1304">
                <a:extLst>
                  <a:ext uri="{FF2B5EF4-FFF2-40B4-BE49-F238E27FC236}">
                    <a16:creationId xmlns:a16="http://schemas.microsoft.com/office/drawing/2014/main" id="{C5B740B9-1EF9-CF4E-9739-1D43268920ED}"/>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1" name="Freeform: Shape 1305">
                <a:extLst>
                  <a:ext uri="{FF2B5EF4-FFF2-40B4-BE49-F238E27FC236}">
                    <a16:creationId xmlns:a16="http://schemas.microsoft.com/office/drawing/2014/main" id="{792C03A9-47FD-A34D-A9FD-D720AB9F2D4F}"/>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2" name="Freeform: Shape 1306">
                <a:extLst>
                  <a:ext uri="{FF2B5EF4-FFF2-40B4-BE49-F238E27FC236}">
                    <a16:creationId xmlns:a16="http://schemas.microsoft.com/office/drawing/2014/main" id="{1BF42053-7BA9-2348-9920-AE6791360BAE}"/>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3" name="Freeform: Shape 1307">
                <a:extLst>
                  <a:ext uri="{FF2B5EF4-FFF2-40B4-BE49-F238E27FC236}">
                    <a16:creationId xmlns:a16="http://schemas.microsoft.com/office/drawing/2014/main" id="{D6B078B1-EAFA-614F-A18E-05E74062AA7A}"/>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567" name="Group 566">
            <a:extLst>
              <a:ext uri="{FF2B5EF4-FFF2-40B4-BE49-F238E27FC236}">
                <a16:creationId xmlns:a16="http://schemas.microsoft.com/office/drawing/2014/main" id="{B73403CE-E743-124E-8A87-2B56F9B4C47E}"/>
              </a:ext>
            </a:extLst>
          </p:cNvPr>
          <p:cNvGrpSpPr/>
          <p:nvPr/>
        </p:nvGrpSpPr>
        <p:grpSpPr>
          <a:xfrm>
            <a:off x="1931104" y="2832670"/>
            <a:ext cx="926769" cy="926769"/>
            <a:chOff x="1912629" y="3417968"/>
            <a:chExt cx="1112123" cy="1112123"/>
          </a:xfrm>
        </p:grpSpPr>
        <p:pic>
          <p:nvPicPr>
            <p:cNvPr id="568" name="Graphic 791">
              <a:extLst>
                <a:ext uri="{FF2B5EF4-FFF2-40B4-BE49-F238E27FC236}">
                  <a16:creationId xmlns:a16="http://schemas.microsoft.com/office/drawing/2014/main" id="{1911927B-89D1-BF4E-B832-4FBDCB372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2629" y="3417968"/>
              <a:ext cx="1112123" cy="1112123"/>
            </a:xfrm>
            <a:prstGeom prst="rect">
              <a:avLst/>
            </a:prstGeom>
          </p:spPr>
        </p:pic>
        <p:sp>
          <p:nvSpPr>
            <p:cNvPr id="569" name="Rectangle 568">
              <a:extLst>
                <a:ext uri="{FF2B5EF4-FFF2-40B4-BE49-F238E27FC236}">
                  <a16:creationId xmlns:a16="http://schemas.microsoft.com/office/drawing/2014/main" id="{A0B203AB-CEFF-0349-9D30-883CC9A88DA5}"/>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0" name="Rectangle 569">
              <a:extLst>
                <a:ext uri="{FF2B5EF4-FFF2-40B4-BE49-F238E27FC236}">
                  <a16:creationId xmlns:a16="http://schemas.microsoft.com/office/drawing/2014/main" id="{0EF4CA60-426C-BD40-97EF-E92D970213E5}"/>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1" name="Rectangle 570">
              <a:extLst>
                <a:ext uri="{FF2B5EF4-FFF2-40B4-BE49-F238E27FC236}">
                  <a16:creationId xmlns:a16="http://schemas.microsoft.com/office/drawing/2014/main" id="{D29F84F2-15A2-BE40-A2E3-BC3DD2EC3C70}"/>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2" name="Rectangle 571">
              <a:extLst>
                <a:ext uri="{FF2B5EF4-FFF2-40B4-BE49-F238E27FC236}">
                  <a16:creationId xmlns:a16="http://schemas.microsoft.com/office/drawing/2014/main" id="{080E4FA6-F3E2-4F4D-ABAE-5F23303E210B}"/>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3" name="Rectangle 572">
              <a:extLst>
                <a:ext uri="{FF2B5EF4-FFF2-40B4-BE49-F238E27FC236}">
                  <a16:creationId xmlns:a16="http://schemas.microsoft.com/office/drawing/2014/main" id="{EBB3BCD8-3CF0-D043-9DF0-2A79F9A4185C}"/>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4" name="Rectangle 573">
              <a:extLst>
                <a:ext uri="{FF2B5EF4-FFF2-40B4-BE49-F238E27FC236}">
                  <a16:creationId xmlns:a16="http://schemas.microsoft.com/office/drawing/2014/main" id="{670733AC-2FAA-A948-90B2-B1E354E8962E}"/>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5" name="Rectangle 574">
              <a:extLst>
                <a:ext uri="{FF2B5EF4-FFF2-40B4-BE49-F238E27FC236}">
                  <a16:creationId xmlns:a16="http://schemas.microsoft.com/office/drawing/2014/main" id="{61089911-AB82-5445-96AB-FCB74C1F4142}"/>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6" name="Rectangle 575">
              <a:extLst>
                <a:ext uri="{FF2B5EF4-FFF2-40B4-BE49-F238E27FC236}">
                  <a16:creationId xmlns:a16="http://schemas.microsoft.com/office/drawing/2014/main" id="{88D6D54A-11F9-4748-AC70-D50958493F37}"/>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77" name="Rectangle 576">
              <a:extLst>
                <a:ext uri="{FF2B5EF4-FFF2-40B4-BE49-F238E27FC236}">
                  <a16:creationId xmlns:a16="http://schemas.microsoft.com/office/drawing/2014/main" id="{22452B97-7001-4B4E-88A2-E4A98CD1A16B}"/>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78" name="TextBox 577">
            <a:extLst>
              <a:ext uri="{FF2B5EF4-FFF2-40B4-BE49-F238E27FC236}">
                <a16:creationId xmlns:a16="http://schemas.microsoft.com/office/drawing/2014/main" id="{EFD62FB7-A068-BD46-9902-F299E77E6910}"/>
              </a:ext>
            </a:extLst>
          </p:cNvPr>
          <p:cNvSpPr txBox="1"/>
          <p:nvPr/>
        </p:nvSpPr>
        <p:spPr>
          <a:xfrm>
            <a:off x="3005224" y="3604994"/>
            <a:ext cx="1053171"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Accelerators</a:t>
            </a:r>
          </a:p>
        </p:txBody>
      </p:sp>
      <p:pic>
        <p:nvPicPr>
          <p:cNvPr id="579" name="Graphic 826">
            <a:extLst>
              <a:ext uri="{FF2B5EF4-FFF2-40B4-BE49-F238E27FC236}">
                <a16:creationId xmlns:a16="http://schemas.microsoft.com/office/drawing/2014/main" id="{88611E6D-4F61-3446-B724-D0BAD3E96E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89909" y="2831116"/>
            <a:ext cx="876719" cy="876719"/>
          </a:xfrm>
          <a:prstGeom prst="rect">
            <a:avLst/>
          </a:prstGeom>
        </p:spPr>
      </p:pic>
      <p:cxnSp>
        <p:nvCxnSpPr>
          <p:cNvPr id="580" name="Straight Connector 579"/>
          <p:cNvCxnSpPr/>
          <p:nvPr/>
        </p:nvCxnSpPr>
        <p:spPr>
          <a:xfrm>
            <a:off x="3430645" y="2313152"/>
            <a:ext cx="0" cy="515576"/>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1" name="Straight Connector 580"/>
          <p:cNvCxnSpPr/>
          <p:nvPr/>
        </p:nvCxnSpPr>
        <p:spPr>
          <a:xfrm>
            <a:off x="3430645" y="3958925"/>
            <a:ext cx="0" cy="938979"/>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2" name="Straight Connector 581"/>
          <p:cNvCxnSpPr/>
          <p:nvPr/>
        </p:nvCxnSpPr>
        <p:spPr>
          <a:xfrm>
            <a:off x="3650893" y="2313152"/>
            <a:ext cx="0" cy="515576"/>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3" name="Straight Connector 582"/>
          <p:cNvCxnSpPr/>
          <p:nvPr/>
        </p:nvCxnSpPr>
        <p:spPr>
          <a:xfrm>
            <a:off x="3650893" y="3956646"/>
            <a:ext cx="0" cy="93897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4" name="Straight Connector 583"/>
          <p:cNvCxnSpPr/>
          <p:nvPr/>
        </p:nvCxnSpPr>
        <p:spPr>
          <a:xfrm flipV="1">
            <a:off x="3415100" y="4939019"/>
            <a:ext cx="134183" cy="45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5" name="Straight Connector 584"/>
          <p:cNvCxnSpPr/>
          <p:nvPr/>
        </p:nvCxnSpPr>
        <p:spPr>
          <a:xfrm flipV="1">
            <a:off x="3592966" y="4936546"/>
            <a:ext cx="139200" cy="24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cxnSp>
        <p:nvCxnSpPr>
          <p:cNvPr id="586" name="Straight Connector 585"/>
          <p:cNvCxnSpPr/>
          <p:nvPr/>
        </p:nvCxnSpPr>
        <p:spPr>
          <a:xfrm flipV="1">
            <a:off x="3412732" y="2271010"/>
            <a:ext cx="134183" cy="45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flipV="1">
            <a:off x="3582169" y="2269796"/>
            <a:ext cx="140592" cy="249"/>
          </a:xfrm>
          <a:prstGeom prst="line">
            <a:avLst/>
          </a:prstGeom>
          <a:ln>
            <a:solidFill>
              <a:srgbClr val="AD4AF8"/>
            </a:solidFill>
            <a:prstDash val="dash"/>
          </a:ln>
        </p:spPr>
        <p:style>
          <a:lnRef idx="2">
            <a:schemeClr val="accent1"/>
          </a:lnRef>
          <a:fillRef idx="0">
            <a:schemeClr val="accent1"/>
          </a:fillRef>
          <a:effectRef idx="1">
            <a:schemeClr val="accent1"/>
          </a:effectRef>
          <a:fontRef idx="minor">
            <a:schemeClr val="tx1"/>
          </a:fontRef>
        </p:style>
      </p:cxnSp>
      <p:sp>
        <p:nvSpPr>
          <p:cNvPr id="588" name="Right Arrow 587"/>
          <p:cNvSpPr/>
          <p:nvPr/>
        </p:nvSpPr>
        <p:spPr>
          <a:xfrm>
            <a:off x="3370004" y="1993138"/>
            <a:ext cx="424837" cy="194923"/>
          </a:xfrm>
          <a:prstGeom prst="rightArrow">
            <a:avLst/>
          </a:prstGeom>
          <a:gradFill flip="none" rotWithShape="1">
            <a:gsLst>
              <a:gs pos="23000">
                <a:schemeClr val="accent4"/>
              </a:gs>
              <a:gs pos="100000">
                <a:schemeClr val="accent1">
                  <a:lumMod val="85000"/>
                  <a:lumOff val="15000"/>
                </a:schemeClr>
              </a:gs>
              <a:gs pos="100000">
                <a:schemeClr val="accent1">
                  <a:lumMod val="30000"/>
                  <a:lumOff val="70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D4157C84-5CB3-4940-9257-3A6BE4DC79DB}"/>
              </a:ext>
            </a:extLst>
          </p:cNvPr>
          <p:cNvSpPr/>
          <p:nvPr/>
        </p:nvSpPr>
        <p:spPr>
          <a:xfrm>
            <a:off x="128486" y="3590738"/>
            <a:ext cx="1800000" cy="592278"/>
          </a:xfrm>
          <a:prstGeom prst="rect">
            <a:avLst/>
          </a:prstGeom>
        </p:spPr>
        <p:txBody>
          <a:bodyPr wrap="square">
            <a:spAutoFit/>
          </a:bodyPr>
          <a:lstStyle/>
          <a:p>
            <a:pPr lvl="0" algn="ctr">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Business case</a:t>
            </a:r>
          </a:p>
          <a:p>
            <a:pPr lvl="0" algn="ctr">
              <a:defRPr/>
            </a:pPr>
            <a:r>
              <a:rPr lang="en-US" sz="1083"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a:t>
            </a: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Evaluator/OLA</a:t>
            </a:r>
            <a:b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endPar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ectangle 3">
            <a:extLst>
              <a:ext uri="{FF2B5EF4-FFF2-40B4-BE49-F238E27FC236}">
                <a16:creationId xmlns:a16="http://schemas.microsoft.com/office/drawing/2014/main" id="{731811FF-90AE-4E60-90C0-35ADE4F8EC90}"/>
              </a:ext>
            </a:extLst>
          </p:cNvPr>
          <p:cNvSpPr/>
          <p:nvPr/>
        </p:nvSpPr>
        <p:spPr>
          <a:xfrm>
            <a:off x="3548199" y="3070705"/>
            <a:ext cx="6096000" cy="258982"/>
          </a:xfrm>
          <a:prstGeom prst="rect">
            <a:avLst/>
          </a:prstGeom>
        </p:spPr>
        <p:txBody>
          <a:bodyPr>
            <a:spAutoFit/>
          </a:bodyPr>
          <a:lstStyle/>
          <a:p>
            <a:pPr lvl="0" algn="ctr">
              <a:defRPr/>
            </a:pPr>
            <a:r>
              <a:rPr lang="en-US" sz="1083"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Migration plan</a:t>
            </a:r>
          </a:p>
        </p:txBody>
      </p:sp>
      <p:sp>
        <p:nvSpPr>
          <p:cNvPr id="6" name="Rectangle 5">
            <a:extLst>
              <a:ext uri="{FF2B5EF4-FFF2-40B4-BE49-F238E27FC236}">
                <a16:creationId xmlns:a16="http://schemas.microsoft.com/office/drawing/2014/main" id="{3A75FBE6-A2E3-44F6-8B20-385E9CDCC7AA}"/>
              </a:ext>
            </a:extLst>
          </p:cNvPr>
          <p:cNvSpPr/>
          <p:nvPr/>
        </p:nvSpPr>
        <p:spPr>
          <a:xfrm>
            <a:off x="4461666" y="3076008"/>
            <a:ext cx="1540806" cy="261610"/>
          </a:xfrm>
          <a:prstGeom prst="rect">
            <a:avLst/>
          </a:prstGeom>
        </p:spPr>
        <p:txBody>
          <a:bodyPr wrap="none">
            <a:spAutoFit/>
          </a:bodyPr>
          <a:lstStyle/>
          <a:p>
            <a:pPr algn="ctr"/>
            <a:r>
              <a:rPr lang="en-US" sz="11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Discovery &amp; planning</a:t>
            </a:r>
          </a:p>
        </p:txBody>
      </p:sp>
      <p:sp>
        <p:nvSpPr>
          <p:cNvPr id="589" name="Title 1">
            <a:extLst>
              <a:ext uri="{FF2B5EF4-FFF2-40B4-BE49-F238E27FC236}">
                <a16:creationId xmlns:a16="http://schemas.microsoft.com/office/drawing/2014/main" id="{2A1BCDCC-67F0-D0F1-26B1-51C225DCC6C2}"/>
              </a:ext>
            </a:extLst>
          </p:cNvPr>
          <p:cNvSpPr>
            <a:spLocks noGrp="1"/>
          </p:cNvSpPr>
          <p:nvPr>
            <p:ph type="title"/>
          </p:nvPr>
        </p:nvSpPr>
        <p:spPr>
          <a:xfrm>
            <a:off x="432124" y="327148"/>
            <a:ext cx="7413273" cy="535531"/>
          </a:xfrm>
        </p:spPr>
        <p:txBody>
          <a:bodyPr anchor="ctr">
            <a:noAutofit/>
          </a:bodyPr>
          <a:lstStyle/>
          <a:p>
            <a:r>
              <a:rPr lang="en-US" sz="4000" b="1" dirty="0"/>
              <a:t>Migration Customer Journey</a:t>
            </a:r>
          </a:p>
        </p:txBody>
      </p:sp>
    </p:spTree>
    <p:extLst>
      <p:ext uri="{BB962C8B-B14F-4D97-AF65-F5344CB8AC3E}">
        <p14:creationId xmlns:p14="http://schemas.microsoft.com/office/powerpoint/2010/main" val="3905009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EC46D-DC2D-EC0E-C205-483B84236A56}"/>
            </a:ext>
          </a:extLst>
        </p:cNvPr>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026542EA-CDF2-1145-BF49-087DBD4349C4}"/>
              </a:ext>
            </a:extLst>
          </p:cNvPr>
          <p:cNvGraphicFramePr>
            <a:graphicFrameLocks noGrp="1"/>
          </p:cNvGraphicFramePr>
          <p:nvPr>
            <p:extLst>
              <p:ext uri="{D42A27DB-BD31-4B8C-83A1-F6EECF244321}">
                <p14:modId xmlns:p14="http://schemas.microsoft.com/office/powerpoint/2010/main" val="2094914391"/>
              </p:ext>
            </p:extLst>
          </p:nvPr>
        </p:nvGraphicFramePr>
        <p:xfrm>
          <a:off x="443685" y="1756876"/>
          <a:ext cx="5469437" cy="4358640"/>
        </p:xfrm>
        <a:graphic>
          <a:graphicData uri="http://schemas.openxmlformats.org/drawingml/2006/table">
            <a:tbl>
              <a:tblPr firstRow="1" bandRow="1">
                <a:tableStyleId>{21E4AEA4-8DFA-4A89-87EB-49C32662AFE0}</a:tableStyleId>
              </a:tblPr>
              <a:tblGrid>
                <a:gridCol w="1870607">
                  <a:extLst>
                    <a:ext uri="{9D8B030D-6E8A-4147-A177-3AD203B41FA5}">
                      <a16:colId xmlns:a16="http://schemas.microsoft.com/office/drawing/2014/main" val="2416942544"/>
                    </a:ext>
                  </a:extLst>
                </a:gridCol>
                <a:gridCol w="1584868">
                  <a:extLst>
                    <a:ext uri="{9D8B030D-6E8A-4147-A177-3AD203B41FA5}">
                      <a16:colId xmlns:a16="http://schemas.microsoft.com/office/drawing/2014/main" val="1396014649"/>
                    </a:ext>
                  </a:extLst>
                </a:gridCol>
                <a:gridCol w="2013962">
                  <a:extLst>
                    <a:ext uri="{9D8B030D-6E8A-4147-A177-3AD203B41FA5}">
                      <a16:colId xmlns:a16="http://schemas.microsoft.com/office/drawing/2014/main" val="2924283162"/>
                    </a:ext>
                  </a:extLst>
                </a:gridCol>
              </a:tblGrid>
              <a:tr h="0">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Instance Family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Number of Instances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Annualized 1yr NURI Costs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extLst>
                  <a:ext uri="{0D108BD9-81ED-4DB2-BD59-A6C34878D82A}">
                    <a16:rowId xmlns:a16="http://schemas.microsoft.com/office/drawing/2014/main" val="2624054409"/>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75177159"/>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92285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1766483"/>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45027120"/>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593352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04979543"/>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3095918"/>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9211948"/>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7293741"/>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7582323"/>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694680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784194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29061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351297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0334693"/>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INSTANCE_FAMILY</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INSTANCE_COUNT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INSTANCE_COST</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2838144"/>
                  </a:ext>
                </a:extLst>
              </a:tr>
            </a:tbl>
          </a:graphicData>
        </a:graphic>
      </p:graphicFrame>
      <p:sp>
        <p:nvSpPr>
          <p:cNvPr id="3" name="TextBox 2">
            <a:extLst>
              <a:ext uri="{FF2B5EF4-FFF2-40B4-BE49-F238E27FC236}">
                <a16:creationId xmlns:a16="http://schemas.microsoft.com/office/drawing/2014/main" id="{C89E0C2C-84F8-F829-2C0D-93F1DABC0229}"/>
              </a:ext>
            </a:extLst>
          </p:cNvPr>
          <p:cNvSpPr txBox="1"/>
          <p:nvPr/>
        </p:nvSpPr>
        <p:spPr>
          <a:xfrm>
            <a:off x="443685" y="1096083"/>
            <a:ext cx="5469437" cy="369332"/>
          </a:xfrm>
          <a:prstGeom prst="rect">
            <a:avLst/>
          </a:prstGeom>
          <a:solidFill>
            <a:srgbClr val="2444C8"/>
          </a:solidFill>
          <a:ln>
            <a:solidFill>
              <a:srgbClr val="0070C0"/>
            </a:solidFill>
          </a:ln>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mazon Ember"/>
                <a:ea typeface="+mn-ea"/>
                <a:cs typeface="+mn-cs"/>
              </a:rPr>
              <a:t>Shared Tenancy Blueprint</a:t>
            </a:r>
          </a:p>
        </p:txBody>
      </p:sp>
      <p:sp>
        <p:nvSpPr>
          <p:cNvPr id="7" name="Title 1">
            <a:extLst>
              <a:ext uri="{FF2B5EF4-FFF2-40B4-BE49-F238E27FC236}">
                <a16:creationId xmlns:a16="http://schemas.microsoft.com/office/drawing/2014/main" id="{7A33D903-D1EC-6310-0128-CC06BF042818}"/>
              </a:ext>
            </a:extLst>
          </p:cNvPr>
          <p:cNvSpPr>
            <a:spLocks noGrp="1"/>
          </p:cNvSpPr>
          <p:nvPr>
            <p:ph type="title"/>
          </p:nvPr>
        </p:nvSpPr>
        <p:spPr>
          <a:xfrm>
            <a:off x="432123" y="327148"/>
            <a:ext cx="11548041" cy="535531"/>
          </a:xfrm>
        </p:spPr>
        <p:txBody>
          <a:bodyPr anchor="ctr">
            <a:noAutofit/>
          </a:bodyPr>
          <a:lstStyle/>
          <a:p>
            <a:r>
              <a:rPr lang="en-US" sz="4000" b="1" dirty="0"/>
              <a:t>Distribution of Recommended Instances</a:t>
            </a:r>
          </a:p>
        </p:txBody>
      </p:sp>
    </p:spTree>
    <p:extLst>
      <p:ext uri="{BB962C8B-B14F-4D97-AF65-F5344CB8AC3E}">
        <p14:creationId xmlns:p14="http://schemas.microsoft.com/office/powerpoint/2010/main" val="110295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E111-1991-C93F-68EF-C5463B0E662B}"/>
            </a:ext>
          </a:extLst>
        </p:cNvPr>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9046B2A-4FCA-B308-3786-65F05FD8D03E}"/>
              </a:ext>
            </a:extLst>
          </p:cNvPr>
          <p:cNvGraphicFramePr>
            <a:graphicFrameLocks noGrp="1"/>
          </p:cNvGraphicFramePr>
          <p:nvPr>
            <p:extLst>
              <p:ext uri="{D42A27DB-BD31-4B8C-83A1-F6EECF244321}">
                <p14:modId xmlns:p14="http://schemas.microsoft.com/office/powerpoint/2010/main" val="2394104954"/>
              </p:ext>
            </p:extLst>
          </p:nvPr>
        </p:nvGraphicFramePr>
        <p:xfrm>
          <a:off x="443685" y="1756876"/>
          <a:ext cx="5469437" cy="4358640"/>
        </p:xfrm>
        <a:graphic>
          <a:graphicData uri="http://schemas.openxmlformats.org/drawingml/2006/table">
            <a:tbl>
              <a:tblPr firstRow="1" bandRow="1">
                <a:tableStyleId>{21E4AEA4-8DFA-4A89-87EB-49C32662AFE0}</a:tableStyleId>
              </a:tblPr>
              <a:tblGrid>
                <a:gridCol w="1870607">
                  <a:extLst>
                    <a:ext uri="{9D8B030D-6E8A-4147-A177-3AD203B41FA5}">
                      <a16:colId xmlns:a16="http://schemas.microsoft.com/office/drawing/2014/main" val="2416942544"/>
                    </a:ext>
                  </a:extLst>
                </a:gridCol>
                <a:gridCol w="1584868">
                  <a:extLst>
                    <a:ext uri="{9D8B030D-6E8A-4147-A177-3AD203B41FA5}">
                      <a16:colId xmlns:a16="http://schemas.microsoft.com/office/drawing/2014/main" val="1396014649"/>
                    </a:ext>
                  </a:extLst>
                </a:gridCol>
                <a:gridCol w="2013962">
                  <a:extLst>
                    <a:ext uri="{9D8B030D-6E8A-4147-A177-3AD203B41FA5}">
                      <a16:colId xmlns:a16="http://schemas.microsoft.com/office/drawing/2014/main" val="2924283162"/>
                    </a:ext>
                  </a:extLst>
                </a:gridCol>
              </a:tblGrid>
              <a:tr h="0">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Instance Family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Number of Instances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Annualized 1yr NURI Costs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extLst>
                  <a:ext uri="{0D108BD9-81ED-4DB2-BD59-A6C34878D82A}">
                    <a16:rowId xmlns:a16="http://schemas.microsoft.com/office/drawing/2014/main" val="2624054409"/>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c7a</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333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$135,034</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75177159"/>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r5a</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16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$10,696</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92285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c6a</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15</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$7,316</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81766483"/>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r6a</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$723</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45027120"/>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m7a</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$672</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593352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r7a</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$441</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04979543"/>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13095918"/>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9211948"/>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7293741"/>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7582323"/>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694680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1784194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29061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351297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30334693"/>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72838144"/>
                  </a:ext>
                </a:extLst>
              </a:tr>
            </a:tbl>
          </a:graphicData>
        </a:graphic>
      </p:graphicFrame>
      <p:sp>
        <p:nvSpPr>
          <p:cNvPr id="3" name="TextBox 2">
            <a:extLst>
              <a:ext uri="{FF2B5EF4-FFF2-40B4-BE49-F238E27FC236}">
                <a16:creationId xmlns:a16="http://schemas.microsoft.com/office/drawing/2014/main" id="{5A96260C-287A-7E67-1479-807CA670B0A7}"/>
              </a:ext>
            </a:extLst>
          </p:cNvPr>
          <p:cNvSpPr txBox="1"/>
          <p:nvPr/>
        </p:nvSpPr>
        <p:spPr>
          <a:xfrm>
            <a:off x="443685" y="1096083"/>
            <a:ext cx="5469437" cy="369332"/>
          </a:xfrm>
          <a:prstGeom prst="rect">
            <a:avLst/>
          </a:prstGeom>
          <a:solidFill>
            <a:srgbClr val="2444C8"/>
          </a:solidFill>
          <a:ln>
            <a:solidFill>
              <a:srgbClr val="0070C0"/>
            </a:solidFill>
          </a:ln>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mazon Ember"/>
                <a:ea typeface="+mn-ea"/>
                <a:cs typeface="+mn-cs"/>
              </a:rPr>
              <a:t>Shared Tenancy Blueprint</a:t>
            </a:r>
          </a:p>
        </p:txBody>
      </p:sp>
      <p:sp>
        <p:nvSpPr>
          <p:cNvPr id="8" name="TextBox 7">
            <a:extLst>
              <a:ext uri="{FF2B5EF4-FFF2-40B4-BE49-F238E27FC236}">
                <a16:creationId xmlns:a16="http://schemas.microsoft.com/office/drawing/2014/main" id="{EFC6F6E5-5EA0-B224-2F26-834778DAF929}"/>
              </a:ext>
            </a:extLst>
          </p:cNvPr>
          <p:cNvSpPr txBox="1"/>
          <p:nvPr/>
        </p:nvSpPr>
        <p:spPr>
          <a:xfrm>
            <a:off x="6278879" y="1096083"/>
            <a:ext cx="5449295" cy="369332"/>
          </a:xfrm>
          <a:prstGeom prst="rect">
            <a:avLst/>
          </a:prstGeom>
          <a:solidFill>
            <a:srgbClr val="2444C8"/>
          </a:solidFill>
          <a:ln>
            <a:solidFill>
              <a:srgbClr val="0070C0"/>
            </a:solidFill>
          </a:ln>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mazon Ember"/>
                <a:ea typeface="+mn-ea"/>
                <a:cs typeface="+mn-cs"/>
              </a:rPr>
              <a:t>Mixed Tenancy Blueprint</a:t>
            </a:r>
          </a:p>
        </p:txBody>
      </p:sp>
      <p:graphicFrame>
        <p:nvGraphicFramePr>
          <p:cNvPr id="9" name="Table 6">
            <a:extLst>
              <a:ext uri="{FF2B5EF4-FFF2-40B4-BE49-F238E27FC236}">
                <a16:creationId xmlns:a16="http://schemas.microsoft.com/office/drawing/2014/main" id="{1CF9BF3A-967A-FFA0-35A4-0ED5DAC7B3C7}"/>
              </a:ext>
            </a:extLst>
          </p:cNvPr>
          <p:cNvGraphicFramePr>
            <a:graphicFrameLocks noGrp="1"/>
          </p:cNvGraphicFramePr>
          <p:nvPr>
            <p:extLst>
              <p:ext uri="{D42A27DB-BD31-4B8C-83A1-F6EECF244321}">
                <p14:modId xmlns:p14="http://schemas.microsoft.com/office/powerpoint/2010/main" val="614023089"/>
              </p:ext>
            </p:extLst>
          </p:nvPr>
        </p:nvGraphicFramePr>
        <p:xfrm>
          <a:off x="6278879" y="1756876"/>
          <a:ext cx="5449294" cy="4358640"/>
        </p:xfrm>
        <a:graphic>
          <a:graphicData uri="http://schemas.openxmlformats.org/drawingml/2006/table">
            <a:tbl>
              <a:tblPr firstRow="1" bandRow="1">
                <a:tableStyleId>{21E4AEA4-8DFA-4A89-87EB-49C32662AFE0}</a:tableStyleId>
              </a:tblPr>
              <a:tblGrid>
                <a:gridCol w="1863718">
                  <a:extLst>
                    <a:ext uri="{9D8B030D-6E8A-4147-A177-3AD203B41FA5}">
                      <a16:colId xmlns:a16="http://schemas.microsoft.com/office/drawing/2014/main" val="2416942544"/>
                    </a:ext>
                  </a:extLst>
                </a:gridCol>
                <a:gridCol w="1579031">
                  <a:extLst>
                    <a:ext uri="{9D8B030D-6E8A-4147-A177-3AD203B41FA5}">
                      <a16:colId xmlns:a16="http://schemas.microsoft.com/office/drawing/2014/main" val="1396014649"/>
                    </a:ext>
                  </a:extLst>
                </a:gridCol>
                <a:gridCol w="2006545">
                  <a:extLst>
                    <a:ext uri="{9D8B030D-6E8A-4147-A177-3AD203B41FA5}">
                      <a16:colId xmlns:a16="http://schemas.microsoft.com/office/drawing/2014/main" val="2924283162"/>
                    </a:ext>
                  </a:extLst>
                </a:gridCol>
              </a:tblGrid>
              <a:tr h="0">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Dedicated Hosts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Number of Hosts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Annualized 1yr NURI Costs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extLst>
                  <a:ext uri="{0D108BD9-81ED-4DB2-BD59-A6C34878D82A}">
                    <a16:rowId xmlns:a16="http://schemas.microsoft.com/office/drawing/2014/main" val="2624054409"/>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c7a</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$62,810</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75177159"/>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92285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18594175"/>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32875288"/>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139687"/>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0456085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0222391"/>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36619892"/>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4066806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9750365"/>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7965382"/>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56594205"/>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938937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3357285"/>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464548"/>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9599283"/>
                  </a:ext>
                </a:extLst>
              </a:tr>
            </a:tbl>
          </a:graphicData>
        </a:graphic>
      </p:graphicFrame>
      <p:sp>
        <p:nvSpPr>
          <p:cNvPr id="7" name="Title 1">
            <a:extLst>
              <a:ext uri="{FF2B5EF4-FFF2-40B4-BE49-F238E27FC236}">
                <a16:creationId xmlns:a16="http://schemas.microsoft.com/office/drawing/2014/main" id="{4AE2A61B-121A-444A-CE4B-09FCDD1355B0}"/>
              </a:ext>
            </a:extLst>
          </p:cNvPr>
          <p:cNvSpPr>
            <a:spLocks noGrp="1"/>
          </p:cNvSpPr>
          <p:nvPr>
            <p:ph type="title"/>
          </p:nvPr>
        </p:nvSpPr>
        <p:spPr>
          <a:xfrm>
            <a:off x="432123" y="327148"/>
            <a:ext cx="11548041" cy="535531"/>
          </a:xfrm>
        </p:spPr>
        <p:txBody>
          <a:bodyPr anchor="ctr">
            <a:noAutofit/>
          </a:bodyPr>
          <a:lstStyle/>
          <a:p>
            <a:r>
              <a:rPr lang="en-US" sz="4000" b="1" dirty="0"/>
              <a:t>Distribution of Recommended Instances</a:t>
            </a:r>
          </a:p>
        </p:txBody>
      </p:sp>
    </p:spTree>
    <p:extLst>
      <p:ext uri="{BB962C8B-B14F-4D97-AF65-F5344CB8AC3E}">
        <p14:creationId xmlns:p14="http://schemas.microsoft.com/office/powerpoint/2010/main" val="34942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C4D5-EB6B-AFCB-2AFD-EE2926DAABA3}"/>
            </a:ext>
          </a:extLst>
        </p:cNvPr>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ACC7766-9EBD-6CD7-DA52-3A7D89BA5B92}"/>
              </a:ext>
            </a:extLst>
          </p:cNvPr>
          <p:cNvGraphicFramePr>
            <a:graphicFrameLocks noGrp="1"/>
          </p:cNvGraphicFramePr>
          <p:nvPr>
            <p:extLst>
              <p:ext uri="{D42A27DB-BD31-4B8C-83A1-F6EECF244321}">
                <p14:modId xmlns:p14="http://schemas.microsoft.com/office/powerpoint/2010/main" val="2737455738"/>
              </p:ext>
            </p:extLst>
          </p:nvPr>
        </p:nvGraphicFramePr>
        <p:xfrm>
          <a:off x="2102936" y="1592424"/>
          <a:ext cx="7053256" cy="4419600"/>
        </p:xfrm>
        <a:graphic>
          <a:graphicData uri="http://schemas.openxmlformats.org/drawingml/2006/table">
            <a:tbl>
              <a:tblPr firstRow="1" bandRow="1">
                <a:tableStyleId>{21E4AEA4-8DFA-4A89-87EB-49C32662AFE0}</a:tableStyleId>
              </a:tblPr>
              <a:tblGrid>
                <a:gridCol w="1603350">
                  <a:extLst>
                    <a:ext uri="{9D8B030D-6E8A-4147-A177-3AD203B41FA5}">
                      <a16:colId xmlns:a16="http://schemas.microsoft.com/office/drawing/2014/main" val="2416942544"/>
                    </a:ext>
                  </a:extLst>
                </a:gridCol>
                <a:gridCol w="1358435">
                  <a:extLst>
                    <a:ext uri="{9D8B030D-6E8A-4147-A177-3AD203B41FA5}">
                      <a16:colId xmlns:a16="http://schemas.microsoft.com/office/drawing/2014/main" val="1396014649"/>
                    </a:ext>
                  </a:extLst>
                </a:gridCol>
                <a:gridCol w="1726223">
                  <a:extLst>
                    <a:ext uri="{9D8B030D-6E8A-4147-A177-3AD203B41FA5}">
                      <a16:colId xmlns:a16="http://schemas.microsoft.com/office/drawing/2014/main" val="2924283162"/>
                    </a:ext>
                  </a:extLst>
                </a:gridCol>
                <a:gridCol w="1060969">
                  <a:extLst>
                    <a:ext uri="{9D8B030D-6E8A-4147-A177-3AD203B41FA5}">
                      <a16:colId xmlns:a16="http://schemas.microsoft.com/office/drawing/2014/main" val="2515058554"/>
                    </a:ext>
                  </a:extLst>
                </a:gridCol>
                <a:gridCol w="1304279">
                  <a:extLst>
                    <a:ext uri="{9D8B030D-6E8A-4147-A177-3AD203B41FA5}">
                      <a16:colId xmlns:a16="http://schemas.microsoft.com/office/drawing/2014/main" val="377033542"/>
                    </a:ext>
                  </a:extLst>
                </a:gridCol>
              </a:tblGrid>
              <a:tr h="0">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Server 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Server Type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Operating System</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algn="ctr"/>
                      <a:r>
                        <a:rPr lang="en-US" sz="1200" b="0" dirty="0">
                          <a:latin typeface="Amazon Ember" panose="020B0603020204020204" pitchFamily="34" charset="0"/>
                          <a:ea typeface="Amazon Ember" panose="020B0603020204020204" pitchFamily="34" charset="0"/>
                          <a:cs typeface="Amazon Ember" panose="020B0603020204020204" pitchFamily="34" charset="0"/>
                        </a:rPr>
                        <a:t># of Cores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latin typeface="Amazon Ember" panose="020B0603020204020204" pitchFamily="34" charset="0"/>
                          <a:ea typeface="Amazon Ember" panose="020B0603020204020204" pitchFamily="34" charset="0"/>
                          <a:cs typeface="Amazon Ember" panose="020B0603020204020204" pitchFamily="34" charset="0"/>
                        </a:rPr>
                        <a:t>RAM (GiB)</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444C8"/>
                    </a:solidFill>
                  </a:tcPr>
                </a:tc>
                <a:extLst>
                  <a:ext uri="{0D108BD9-81ED-4DB2-BD59-A6C34878D82A}">
                    <a16:rowId xmlns:a16="http://schemas.microsoft.com/office/drawing/2014/main" val="2624054409"/>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75177159"/>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92285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14940347"/>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12649525"/>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368970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9838289"/>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179655"/>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6398670"/>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052189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577592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858216"/>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8738612"/>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177512"/>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67702245"/>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1426914"/>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5352085"/>
                  </a:ext>
                </a:extLst>
              </a:tr>
              <a:tr h="0">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endParaRPr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CA" sz="1000" b="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3701559"/>
                  </a:ext>
                </a:extLst>
              </a:tr>
            </a:tbl>
          </a:graphicData>
        </a:graphic>
      </p:graphicFrame>
      <p:sp>
        <p:nvSpPr>
          <p:cNvPr id="5" name="Title 1">
            <a:extLst>
              <a:ext uri="{FF2B5EF4-FFF2-40B4-BE49-F238E27FC236}">
                <a16:creationId xmlns:a16="http://schemas.microsoft.com/office/drawing/2014/main" id="{F187E9F2-18FC-B4D5-4A8F-15FAE51DBE2E}"/>
              </a:ext>
            </a:extLst>
          </p:cNvPr>
          <p:cNvSpPr txBox="1">
            <a:spLocks/>
          </p:cNvSpPr>
          <p:nvPr/>
        </p:nvSpPr>
        <p:spPr>
          <a:xfrm>
            <a:off x="432123" y="327148"/>
            <a:ext cx="1154804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Servers Without EC2 Recommendations</a:t>
            </a:r>
          </a:p>
        </p:txBody>
      </p:sp>
    </p:spTree>
    <p:extLst>
      <p:ext uri="{BB962C8B-B14F-4D97-AF65-F5344CB8AC3E}">
        <p14:creationId xmlns:p14="http://schemas.microsoft.com/office/powerpoint/2010/main" val="299752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E9243-18BD-D425-43B0-C5B7B6BAF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3B4F2-5A0B-69FC-ACEE-A36533B6617D}"/>
              </a:ext>
            </a:extLst>
          </p:cNvPr>
          <p:cNvSpPr>
            <a:spLocks noGrp="1"/>
          </p:cNvSpPr>
          <p:nvPr>
            <p:ph type="title"/>
          </p:nvPr>
        </p:nvSpPr>
        <p:spPr>
          <a:xfrm>
            <a:off x="609600" y="2718036"/>
            <a:ext cx="8226056" cy="1421928"/>
          </a:xfrm>
        </p:spPr>
        <p:txBody>
          <a:bodyPr/>
          <a:lstStyle/>
          <a:p>
            <a:r>
              <a:rPr lang="en-US" b="1" dirty="0"/>
              <a:t>Storage Assessment</a:t>
            </a:r>
          </a:p>
        </p:txBody>
      </p:sp>
    </p:spTree>
    <p:extLst>
      <p:ext uri="{BB962C8B-B14F-4D97-AF65-F5344CB8AC3E}">
        <p14:creationId xmlns:p14="http://schemas.microsoft.com/office/powerpoint/2010/main" val="208998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B3BAC-F06B-A626-1CC3-81A813CEB28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212B499-CF14-2E6D-32CA-9F69046A18B1}"/>
              </a:ext>
            </a:extLst>
          </p:cNvPr>
          <p:cNvSpPr txBox="1">
            <a:spLocks/>
          </p:cNvSpPr>
          <p:nvPr/>
        </p:nvSpPr>
        <p:spPr>
          <a:xfrm>
            <a:off x="432123" y="327148"/>
            <a:ext cx="1154804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Next Steps After Storage Assessment</a:t>
            </a:r>
          </a:p>
        </p:txBody>
      </p:sp>
      <p:sp>
        <p:nvSpPr>
          <p:cNvPr id="2" name="Rectangle 1">
            <a:extLst>
              <a:ext uri="{FF2B5EF4-FFF2-40B4-BE49-F238E27FC236}">
                <a16:creationId xmlns:a16="http://schemas.microsoft.com/office/drawing/2014/main" id="{BFAF6BE4-2CED-67B6-0479-DDD6BA6BEAD8}"/>
              </a:ext>
            </a:extLst>
          </p:cNvPr>
          <p:cNvSpPr/>
          <p:nvPr/>
        </p:nvSpPr>
        <p:spPr>
          <a:xfrm>
            <a:off x="487737" y="2054895"/>
            <a:ext cx="4859313" cy="1675652"/>
          </a:xfrm>
          <a:prstGeom prst="rect">
            <a:avLst/>
          </a:prstGeom>
          <a:noFill/>
        </p:spPr>
        <p:txBody>
          <a:bodyPr wrap="square">
            <a:spAutoFit/>
          </a:bodyPr>
          <a:lstStyle/>
          <a:p>
            <a:pPr marL="342900" indent="-342900" defTabSz="914327">
              <a:lnSpc>
                <a:spcPct val="150000"/>
              </a:lnSpc>
              <a:buFont typeface="Wingdings" panose="05000000000000000000" pitchFamily="2" charset="2"/>
              <a:buChar char="q"/>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Engage your AWS Account team</a:t>
            </a:r>
          </a:p>
          <a:p>
            <a:pPr marL="342900" indent="-342900" defTabSz="914327">
              <a:lnSpc>
                <a:spcPct val="150000"/>
              </a:lnSpc>
              <a:buFont typeface="Wingdings" panose="05000000000000000000" pitchFamily="2" charset="2"/>
              <a:buChar char="q"/>
              <a:defRPr/>
            </a:pPr>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Identify candidates for POC</a:t>
            </a:r>
          </a:p>
          <a:p>
            <a:pPr marL="342900" indent="-342900" defTabSz="914327">
              <a:lnSpc>
                <a:spcPct val="150000"/>
              </a:lnSpc>
              <a:buFont typeface="Wingdings" panose="05000000000000000000" pitchFamily="2" charset="2"/>
              <a:buChar char="q"/>
              <a:defRPr/>
            </a:pPr>
            <a:r>
              <a:rPr lang="en-GB"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Storage Services Setup</a:t>
            </a:r>
          </a:p>
          <a:p>
            <a:pPr marL="342900" indent="-342900" defTabSz="914327">
              <a:lnSpc>
                <a:spcPct val="150000"/>
              </a:lnSpc>
              <a:buFont typeface="Wingdings" panose="05000000000000000000" pitchFamily="2" charset="2"/>
              <a:buChar char="q"/>
              <a:defRPr/>
            </a:pPr>
            <a:r>
              <a:rPr lang="en-GB"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Recommendation for Migration Tools/Methodologies</a:t>
            </a:r>
          </a:p>
          <a:p>
            <a:pPr marL="342900" indent="-342900" defTabSz="914327">
              <a:lnSpc>
                <a:spcPct val="150000"/>
              </a:lnSpc>
              <a:buFont typeface="Wingdings" panose="05000000000000000000" pitchFamily="2" charset="2"/>
              <a:buChar char="q"/>
              <a:defRPr/>
            </a:pPr>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Migration Planning – Move Groups</a:t>
            </a:r>
            <a:endParaRPr lang="en-GB"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a:extLst>
              <a:ext uri="{FF2B5EF4-FFF2-40B4-BE49-F238E27FC236}">
                <a16:creationId xmlns:a16="http://schemas.microsoft.com/office/drawing/2014/main" id="{ADC2BF0A-2266-529F-2569-8B12BBEC864B}"/>
              </a:ext>
            </a:extLst>
          </p:cNvPr>
          <p:cNvSpPr txBox="1"/>
          <p:nvPr/>
        </p:nvSpPr>
        <p:spPr>
          <a:xfrm>
            <a:off x="487737" y="4566574"/>
            <a:ext cx="10347503" cy="738664"/>
          </a:xfrm>
          <a:prstGeom prst="rect">
            <a:avLst/>
          </a:prstGeom>
          <a:noFill/>
        </p:spPr>
        <p:txBody>
          <a:bodyPr wrap="square">
            <a:spAutoFit/>
          </a:bodyPr>
          <a:lstStyle/>
          <a:p>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 is constantly adding new capabilities so you can leverage the latest technologies to experiment and innovate more quickly. </a:t>
            </a:r>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hlinkClick r:id="rId3"/>
              </a:rPr>
              <a:t>What's New posts</a:t>
            </a:r>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show how we are doing just that, providing a brief overview of all AWS service, feature, and region expansion announcements as they are released.</a:t>
            </a:r>
          </a:p>
        </p:txBody>
      </p:sp>
      <p:pic>
        <p:nvPicPr>
          <p:cNvPr id="8" name="Picture 7">
            <a:extLst>
              <a:ext uri="{FF2B5EF4-FFF2-40B4-BE49-F238E27FC236}">
                <a16:creationId xmlns:a16="http://schemas.microsoft.com/office/drawing/2014/main" id="{2C8647D8-0478-F272-07AA-2370C5501264}"/>
              </a:ext>
            </a:extLst>
          </p:cNvPr>
          <p:cNvPicPr>
            <a:picLocks noChangeAspect="1"/>
          </p:cNvPicPr>
          <p:nvPr/>
        </p:nvPicPr>
        <p:blipFill>
          <a:blip r:embed="rId4"/>
          <a:srcRect t="21028"/>
          <a:stretch>
            <a:fillRect/>
          </a:stretch>
        </p:blipFill>
        <p:spPr>
          <a:xfrm>
            <a:off x="5545113" y="1753948"/>
            <a:ext cx="5298595" cy="2277547"/>
          </a:xfrm>
          <a:prstGeom prst="rect">
            <a:avLst/>
          </a:prstGeom>
        </p:spPr>
      </p:pic>
      <p:sp>
        <p:nvSpPr>
          <p:cNvPr id="6" name="Rectangle 5">
            <a:extLst>
              <a:ext uri="{FF2B5EF4-FFF2-40B4-BE49-F238E27FC236}">
                <a16:creationId xmlns:a16="http://schemas.microsoft.com/office/drawing/2014/main" id="{33AA35CE-9B6E-1F5B-5B96-6AC5DC66B071}"/>
              </a:ext>
            </a:extLst>
          </p:cNvPr>
          <p:cNvSpPr/>
          <p:nvPr/>
        </p:nvSpPr>
        <p:spPr>
          <a:xfrm>
            <a:off x="445402" y="925192"/>
            <a:ext cx="11086185"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rtlCol="0" anchor="t" anchorCtr="0" compatLnSpc="1">
            <a:prstTxWarp prst="textNoShape">
              <a:avLst/>
            </a:prstTxWarp>
            <a:spAutoFit/>
          </a:bodyPr>
          <a:lstStyle/>
          <a:p>
            <a:pPr>
              <a:lnSpc>
                <a:spcPct val="90000"/>
              </a:lnSpc>
              <a:spcAft>
                <a:spcPts val="1000"/>
              </a:spcAft>
              <a:buSzPct val="90000"/>
            </a:pPr>
            <a:r>
              <a:rPr lang="en-US" sz="14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Choose from a broad portfolio of storage solutions covering object, block and file storage with deep functionality for storing, accessing, protecting and analyzing your data</a:t>
            </a:r>
          </a:p>
        </p:txBody>
      </p:sp>
    </p:spTree>
    <p:extLst>
      <p:ext uri="{BB962C8B-B14F-4D97-AF65-F5344CB8AC3E}">
        <p14:creationId xmlns:p14="http://schemas.microsoft.com/office/powerpoint/2010/main" val="334044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hape"/>
          <p:cNvSpPr>
            <a:spLocks noGrp="1"/>
          </p:cNvSpPr>
          <p:nvPr>
            <p:ph type="title"/>
          </p:nvPr>
        </p:nvSpPr>
        <p:spPr>
          <a:xfrm>
            <a:off x="292396" y="346960"/>
            <a:ext cx="11718629" cy="548311"/>
          </a:xfrm>
          <a:prstGeom prst="rect">
            <a:avLst/>
          </a:prstGeom>
          <a:noFill/>
          <a:ln>
            <a:noFill/>
          </a:ln>
        </p:spPr>
        <p:txBody>
          <a:bodyPr anchor="ctr">
            <a:noAutofit/>
          </a:bodyPr>
          <a:lstStyle/>
          <a:p>
            <a:r>
              <a:rPr lang="en-US" altLang="en-US" sz="3200" dirty="0"/>
              <a:t>Amazon </a:t>
            </a:r>
            <a:r>
              <a:rPr lang="en-US" altLang="en-US" sz="3200" dirty="0" err="1"/>
              <a:t>FSx</a:t>
            </a:r>
            <a:r>
              <a:rPr lang="en-US" altLang="en-US" sz="3200" dirty="0"/>
              <a:t> for NetApp ONTAP (</a:t>
            </a:r>
            <a:r>
              <a:rPr lang="en-US" altLang="en-US" sz="3200" dirty="0" err="1"/>
              <a:t>FSxN</a:t>
            </a:r>
            <a:r>
              <a:rPr lang="en-US" altLang="en-US" sz="3200" dirty="0"/>
              <a:t>) – Configurations</a:t>
            </a:r>
          </a:p>
        </p:txBody>
      </p:sp>
      <p:pic>
        <p:nvPicPr>
          <p:cNvPr id="103" name="Graphic 51">
            <a:extLst>
              <a:ext uri="{FF2B5EF4-FFF2-40B4-BE49-F238E27FC236}">
                <a16:creationId xmlns:a16="http://schemas.microsoft.com/office/drawing/2014/main" id="{85D001BE-4224-416F-B48B-1C056303A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444" y="1560699"/>
            <a:ext cx="229188" cy="229188"/>
          </a:xfrm>
          <a:prstGeom prst="rect">
            <a:avLst/>
          </a:prstGeom>
        </p:spPr>
      </p:pic>
      <p:sp>
        <p:nvSpPr>
          <p:cNvPr id="104" name="Rectangle 103">
            <a:extLst>
              <a:ext uri="{FF2B5EF4-FFF2-40B4-BE49-F238E27FC236}">
                <a16:creationId xmlns:a16="http://schemas.microsoft.com/office/drawing/2014/main" id="{A3CBE366-CD33-4993-AB40-87467A5B1E32}"/>
              </a:ext>
            </a:extLst>
          </p:cNvPr>
          <p:cNvSpPr/>
          <p:nvPr/>
        </p:nvSpPr>
        <p:spPr>
          <a:xfrm>
            <a:off x="655444" y="1560699"/>
            <a:ext cx="4197468" cy="2987159"/>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1097212">
              <a:defRPr/>
            </a:pPr>
            <a:r>
              <a:rPr kumimoji="0" lang="en-US" sz="1600" b="0" i="0" u="none" strike="noStrike" kern="1200" cap="none" spc="0" normalizeH="0" baseline="0" noProof="0" dirty="0">
                <a:ln>
                  <a:noFill/>
                </a:ln>
                <a:solidFill>
                  <a:schemeClr val="tx1"/>
                </a:solidFill>
                <a:effectLst/>
                <a:uLnTx/>
                <a:uFillTx/>
                <a:latin typeface="Amazon Ember"/>
                <a:ea typeface="+mn-ea"/>
                <a:cs typeface="+mn-cs"/>
              </a:rPr>
              <a:t>AWS Cloud</a:t>
            </a:r>
          </a:p>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a:ea typeface="+mn-ea"/>
                <a:cs typeface="+mn-cs"/>
              </a:rPr>
              <a:t>AWS Cloud</a:t>
            </a:r>
          </a:p>
        </p:txBody>
      </p:sp>
      <p:grpSp>
        <p:nvGrpSpPr>
          <p:cNvPr id="105" name="Group 104">
            <a:extLst>
              <a:ext uri="{FF2B5EF4-FFF2-40B4-BE49-F238E27FC236}">
                <a16:creationId xmlns:a16="http://schemas.microsoft.com/office/drawing/2014/main" id="{C9A67395-0697-4D80-8925-12A2D60BC251}"/>
              </a:ext>
            </a:extLst>
          </p:cNvPr>
          <p:cNvGrpSpPr/>
          <p:nvPr/>
        </p:nvGrpSpPr>
        <p:grpSpPr>
          <a:xfrm>
            <a:off x="1202193" y="3709617"/>
            <a:ext cx="522358" cy="131745"/>
            <a:chOff x="5188749" y="3078904"/>
            <a:chExt cx="311939" cy="109538"/>
          </a:xfrm>
        </p:grpSpPr>
        <p:cxnSp>
          <p:nvCxnSpPr>
            <p:cNvPr id="106" name="Straight Arrow Connector 105">
              <a:extLst>
                <a:ext uri="{FF2B5EF4-FFF2-40B4-BE49-F238E27FC236}">
                  <a16:creationId xmlns:a16="http://schemas.microsoft.com/office/drawing/2014/main" id="{701B4006-9EAB-4DFD-B768-7B093471EDCB}"/>
                </a:ext>
              </a:extLst>
            </p:cNvPr>
            <p:cNvCxnSpPr>
              <a:cxnSpLocks/>
            </p:cNvCxnSpPr>
            <p:nvPr/>
          </p:nvCxnSpPr>
          <p:spPr>
            <a:xfrm>
              <a:off x="5188749" y="3188442"/>
              <a:ext cx="311939" cy="0"/>
            </a:xfrm>
            <a:prstGeom prst="straightConnector1">
              <a:avLst/>
            </a:prstGeom>
            <a:noFill/>
            <a:ln w="19050" cap="rnd">
              <a:solidFill>
                <a:schemeClr val="accent2">
                  <a:lumMod val="40000"/>
                  <a:lumOff val="60000"/>
                </a:schemeClr>
              </a:solidFill>
              <a:round/>
              <a:headEnd/>
              <a:tailEnd type="arrow" w="med" len="sm"/>
            </a:ln>
          </p:spPr>
        </p:cxnSp>
        <p:cxnSp>
          <p:nvCxnSpPr>
            <p:cNvPr id="107" name="Straight Arrow Connector 106">
              <a:extLst>
                <a:ext uri="{FF2B5EF4-FFF2-40B4-BE49-F238E27FC236}">
                  <a16:creationId xmlns:a16="http://schemas.microsoft.com/office/drawing/2014/main" id="{2D05636A-18E5-4B91-B2D1-284495D38E86}"/>
                </a:ext>
              </a:extLst>
            </p:cNvPr>
            <p:cNvCxnSpPr>
              <a:cxnSpLocks/>
            </p:cNvCxnSpPr>
            <p:nvPr/>
          </p:nvCxnSpPr>
          <p:spPr>
            <a:xfrm flipH="1" flipV="1">
              <a:off x="5188749" y="3078904"/>
              <a:ext cx="311939" cy="0"/>
            </a:xfrm>
            <a:prstGeom prst="straightConnector1">
              <a:avLst/>
            </a:prstGeom>
            <a:noFill/>
            <a:ln w="19050" cap="rnd">
              <a:solidFill>
                <a:schemeClr val="accent2">
                  <a:lumMod val="40000"/>
                  <a:lumOff val="60000"/>
                </a:schemeClr>
              </a:solidFill>
              <a:round/>
              <a:headEnd/>
              <a:tailEnd type="arrow" w="med" len="sm"/>
            </a:ln>
          </p:spPr>
        </p:cxnSp>
      </p:grpSp>
      <p:grpSp>
        <p:nvGrpSpPr>
          <p:cNvPr id="108" name="Group 107">
            <a:extLst>
              <a:ext uri="{FF2B5EF4-FFF2-40B4-BE49-F238E27FC236}">
                <a16:creationId xmlns:a16="http://schemas.microsoft.com/office/drawing/2014/main" id="{0872AAF0-5DD0-4CDD-8F8A-87F0A07168A8}"/>
              </a:ext>
            </a:extLst>
          </p:cNvPr>
          <p:cNvGrpSpPr/>
          <p:nvPr/>
        </p:nvGrpSpPr>
        <p:grpSpPr>
          <a:xfrm>
            <a:off x="1844303" y="3713193"/>
            <a:ext cx="1119414" cy="131747"/>
            <a:chOff x="5188749" y="3078904"/>
            <a:chExt cx="311939" cy="81541"/>
          </a:xfrm>
          <a:solidFill>
            <a:srgbClr val="FFC000"/>
          </a:solidFill>
        </p:grpSpPr>
        <p:cxnSp>
          <p:nvCxnSpPr>
            <p:cNvPr id="109" name="Straight Arrow Connector 108">
              <a:extLst>
                <a:ext uri="{FF2B5EF4-FFF2-40B4-BE49-F238E27FC236}">
                  <a16:creationId xmlns:a16="http://schemas.microsoft.com/office/drawing/2014/main" id="{51DC1C37-5042-42FB-B855-60253BB16934}"/>
                </a:ext>
              </a:extLst>
            </p:cNvPr>
            <p:cNvCxnSpPr>
              <a:cxnSpLocks/>
            </p:cNvCxnSpPr>
            <p:nvPr/>
          </p:nvCxnSpPr>
          <p:spPr>
            <a:xfrm>
              <a:off x="5188749" y="3160445"/>
              <a:ext cx="311939" cy="0"/>
            </a:xfrm>
            <a:prstGeom prst="straightConnector1">
              <a:avLst/>
            </a:prstGeom>
            <a:grpFill/>
            <a:ln w="19050" cap="rnd">
              <a:solidFill>
                <a:srgbClr val="00B0F0"/>
              </a:solidFill>
              <a:round/>
              <a:headEnd/>
              <a:tailEnd type="arrow" w="med" len="sm"/>
            </a:ln>
          </p:spPr>
        </p:cxnSp>
        <p:cxnSp>
          <p:nvCxnSpPr>
            <p:cNvPr id="110" name="Straight Arrow Connector 109">
              <a:extLst>
                <a:ext uri="{FF2B5EF4-FFF2-40B4-BE49-F238E27FC236}">
                  <a16:creationId xmlns:a16="http://schemas.microsoft.com/office/drawing/2014/main" id="{ECB817D1-49B6-4218-BD24-1C68A47B001C}"/>
                </a:ext>
              </a:extLst>
            </p:cNvPr>
            <p:cNvCxnSpPr>
              <a:cxnSpLocks/>
            </p:cNvCxnSpPr>
            <p:nvPr/>
          </p:nvCxnSpPr>
          <p:spPr>
            <a:xfrm flipH="1" flipV="1">
              <a:off x="5188749" y="3078904"/>
              <a:ext cx="311939" cy="0"/>
            </a:xfrm>
            <a:prstGeom prst="straightConnector1">
              <a:avLst/>
            </a:prstGeom>
            <a:grpFill/>
            <a:ln w="19050" cap="rnd">
              <a:solidFill>
                <a:srgbClr val="00B0F0"/>
              </a:solidFill>
              <a:round/>
              <a:headEnd/>
              <a:tailEnd type="arrow" w="med" len="sm"/>
            </a:ln>
          </p:spPr>
        </p:cxnSp>
      </p:grpSp>
      <p:pic>
        <p:nvPicPr>
          <p:cNvPr id="111" name="Graphic 13">
            <a:extLst>
              <a:ext uri="{FF2B5EF4-FFF2-40B4-BE49-F238E27FC236}">
                <a16:creationId xmlns:a16="http://schemas.microsoft.com/office/drawing/2014/main" id="{C8A000CA-2E9C-449C-8BAE-27F7D6514D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827" y="3482976"/>
            <a:ext cx="522357" cy="486460"/>
          </a:xfrm>
          <a:prstGeom prst="rect">
            <a:avLst/>
          </a:prstGeom>
        </p:spPr>
      </p:pic>
      <p:pic>
        <p:nvPicPr>
          <p:cNvPr id="112" name="Graphic 13">
            <a:extLst>
              <a:ext uri="{FF2B5EF4-FFF2-40B4-BE49-F238E27FC236}">
                <a16:creationId xmlns:a16="http://schemas.microsoft.com/office/drawing/2014/main" id="{1D9804FA-16A7-4F49-9B51-DF8775665A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2184" y="3482976"/>
            <a:ext cx="522357" cy="486460"/>
          </a:xfrm>
          <a:prstGeom prst="rect">
            <a:avLst/>
          </a:prstGeom>
        </p:spPr>
      </p:pic>
      <p:grpSp>
        <p:nvGrpSpPr>
          <p:cNvPr id="113" name="Group 112">
            <a:extLst>
              <a:ext uri="{FF2B5EF4-FFF2-40B4-BE49-F238E27FC236}">
                <a16:creationId xmlns:a16="http://schemas.microsoft.com/office/drawing/2014/main" id="{5F81FD18-B863-4620-97FA-9D47FBD41B29}"/>
              </a:ext>
            </a:extLst>
          </p:cNvPr>
          <p:cNvGrpSpPr/>
          <p:nvPr/>
        </p:nvGrpSpPr>
        <p:grpSpPr>
          <a:xfrm>
            <a:off x="931417" y="2584727"/>
            <a:ext cx="1861872" cy="710964"/>
            <a:chOff x="2915724" y="5276019"/>
            <a:chExt cx="2386657" cy="931282"/>
          </a:xfrm>
        </p:grpSpPr>
        <p:sp>
          <p:nvSpPr>
            <p:cNvPr id="114" name="TextBox 113">
              <a:extLst>
                <a:ext uri="{FF2B5EF4-FFF2-40B4-BE49-F238E27FC236}">
                  <a16:creationId xmlns:a16="http://schemas.microsoft.com/office/drawing/2014/main" id="{84F530B2-41A0-4D8F-8FF4-B6BA93B044FD}"/>
                </a:ext>
              </a:extLst>
            </p:cNvPr>
            <p:cNvSpPr txBox="1"/>
            <p:nvPr/>
          </p:nvSpPr>
          <p:spPr>
            <a:xfrm>
              <a:off x="3640135" y="5276019"/>
              <a:ext cx="1662246" cy="93128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1800"/>
                </a:spcAft>
                <a:buClrTx/>
                <a:buSzTx/>
                <a:buFontTx/>
                <a:buNone/>
                <a:tabLst/>
                <a:defRPr/>
              </a:pPr>
              <a:r>
                <a:rPr kumimoji="0" lang="en-US" sz="1500" b="0" i="0" u="none" strike="noStrike" kern="1200" cap="none" spc="0" normalizeH="0" baseline="0" noProof="0" dirty="0">
                  <a:ln>
                    <a:noFill/>
                  </a:ln>
                  <a:effectLst/>
                  <a:uLnTx/>
                  <a:uFillTx/>
                  <a:latin typeface="Amazon Ember"/>
                  <a:ea typeface="+mn-ea"/>
                  <a:cs typeface="+mn-cs"/>
                </a:rPr>
                <a:t>ONTAP </a:t>
              </a:r>
              <a:br>
                <a:rPr kumimoji="0" lang="en-US" sz="1500" b="0" i="0" u="none" strike="noStrike" kern="1200" cap="none" spc="0" normalizeH="0" baseline="0" noProof="0" dirty="0">
                  <a:ln>
                    <a:noFill/>
                  </a:ln>
                  <a:effectLst/>
                  <a:uLnTx/>
                  <a:uFillTx/>
                  <a:latin typeface="Amazon Ember"/>
                  <a:ea typeface="+mn-ea"/>
                  <a:cs typeface="+mn-cs"/>
                </a:rPr>
              </a:br>
              <a:r>
                <a:rPr kumimoji="0" lang="en-US" sz="1500" b="0" i="0" u="none" strike="noStrike" kern="1200" cap="none" spc="0" normalizeH="0" baseline="0" noProof="0" dirty="0">
                  <a:ln>
                    <a:noFill/>
                  </a:ln>
                  <a:effectLst/>
                  <a:uLnTx/>
                  <a:uFillTx/>
                  <a:latin typeface="Amazon Ember"/>
                  <a:ea typeface="+mn-ea"/>
                  <a:cs typeface="+mn-cs"/>
                </a:rPr>
                <a:t>server</a:t>
              </a:r>
            </a:p>
          </p:txBody>
        </p:sp>
        <p:pic>
          <p:nvPicPr>
            <p:cNvPr id="115" name="Graphic 20">
              <a:extLst>
                <a:ext uri="{FF2B5EF4-FFF2-40B4-BE49-F238E27FC236}">
                  <a16:creationId xmlns:a16="http://schemas.microsoft.com/office/drawing/2014/main" id="{2F81438A-BF6B-4F92-80B9-822009680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5724" y="5312611"/>
              <a:ext cx="782918" cy="782918"/>
            </a:xfrm>
            <a:prstGeom prst="rect">
              <a:avLst/>
            </a:prstGeom>
          </p:spPr>
        </p:pic>
      </p:grpSp>
      <p:pic>
        <p:nvPicPr>
          <p:cNvPr id="116" name="Picture 115">
            <a:extLst>
              <a:ext uri="{FF2B5EF4-FFF2-40B4-BE49-F238E27FC236}">
                <a16:creationId xmlns:a16="http://schemas.microsoft.com/office/drawing/2014/main" id="{EE90D3A8-01C5-43E7-A466-FBF7490A91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53299" y="1560699"/>
            <a:ext cx="599613" cy="599613"/>
          </a:xfrm>
          <a:prstGeom prst="rect">
            <a:avLst/>
          </a:prstGeom>
        </p:spPr>
      </p:pic>
      <p:sp>
        <p:nvSpPr>
          <p:cNvPr id="117" name="Rectangle 116">
            <a:extLst>
              <a:ext uri="{FF2B5EF4-FFF2-40B4-BE49-F238E27FC236}">
                <a16:creationId xmlns:a16="http://schemas.microsoft.com/office/drawing/2014/main" id="{494E799D-5B3A-4D61-A17E-EC3708EF0112}"/>
              </a:ext>
            </a:extLst>
          </p:cNvPr>
          <p:cNvSpPr/>
          <p:nvPr/>
        </p:nvSpPr>
        <p:spPr>
          <a:xfrm>
            <a:off x="884632" y="1935267"/>
            <a:ext cx="3228799" cy="2433462"/>
          </a:xfrm>
          <a:prstGeom prst="rect">
            <a:avLst/>
          </a:prstGeom>
          <a:noFill/>
          <a:ln w="12700" cap="flat" cmpd="sng" algn="ctr">
            <a:solidFill>
              <a:srgbClr val="00A0C8"/>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Arial" panose="020B0604020202020204"/>
                <a:ea typeface="+mn-ea"/>
                <a:cs typeface="+mn-cs"/>
              </a:rPr>
              <a:t>Availability Zone 1</a:t>
            </a:r>
          </a:p>
        </p:txBody>
      </p:sp>
      <p:pic>
        <p:nvPicPr>
          <p:cNvPr id="118" name="Graphic 13">
            <a:extLst>
              <a:ext uri="{FF2B5EF4-FFF2-40B4-BE49-F238E27FC236}">
                <a16:creationId xmlns:a16="http://schemas.microsoft.com/office/drawing/2014/main" id="{57274E93-3E3A-46BD-8A02-D505CE3D0A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4142" y="3482976"/>
            <a:ext cx="522357" cy="486460"/>
          </a:xfrm>
          <a:prstGeom prst="rect">
            <a:avLst/>
          </a:prstGeom>
        </p:spPr>
      </p:pic>
      <p:pic>
        <p:nvPicPr>
          <p:cNvPr id="119" name="Graphic 13">
            <a:extLst>
              <a:ext uri="{FF2B5EF4-FFF2-40B4-BE49-F238E27FC236}">
                <a16:creationId xmlns:a16="http://schemas.microsoft.com/office/drawing/2014/main" id="{437581D8-F3C1-4502-B483-28DD35867F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6499" y="3482976"/>
            <a:ext cx="522357" cy="486460"/>
          </a:xfrm>
          <a:prstGeom prst="rect">
            <a:avLst/>
          </a:prstGeom>
        </p:spPr>
      </p:pic>
      <p:grpSp>
        <p:nvGrpSpPr>
          <p:cNvPr id="120" name="Group 119">
            <a:extLst>
              <a:ext uri="{FF2B5EF4-FFF2-40B4-BE49-F238E27FC236}">
                <a16:creationId xmlns:a16="http://schemas.microsoft.com/office/drawing/2014/main" id="{8D0F1AA5-CD27-4500-8447-FDCE5382C14D}"/>
              </a:ext>
            </a:extLst>
          </p:cNvPr>
          <p:cNvGrpSpPr/>
          <p:nvPr/>
        </p:nvGrpSpPr>
        <p:grpSpPr>
          <a:xfrm>
            <a:off x="2695732" y="2584727"/>
            <a:ext cx="1861872" cy="710964"/>
            <a:chOff x="2915724" y="5276019"/>
            <a:chExt cx="2386657" cy="931282"/>
          </a:xfrm>
        </p:grpSpPr>
        <p:sp>
          <p:nvSpPr>
            <p:cNvPr id="121" name="TextBox 120">
              <a:extLst>
                <a:ext uri="{FF2B5EF4-FFF2-40B4-BE49-F238E27FC236}">
                  <a16:creationId xmlns:a16="http://schemas.microsoft.com/office/drawing/2014/main" id="{76F0037F-D43C-4135-A629-EB9580335A87}"/>
                </a:ext>
              </a:extLst>
            </p:cNvPr>
            <p:cNvSpPr txBox="1"/>
            <p:nvPr/>
          </p:nvSpPr>
          <p:spPr>
            <a:xfrm>
              <a:off x="3640135" y="5276019"/>
              <a:ext cx="1662246" cy="93128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1800"/>
                </a:spcAft>
                <a:buClrTx/>
                <a:buSzTx/>
                <a:buFontTx/>
                <a:buNone/>
                <a:tabLst/>
                <a:defRPr/>
              </a:pPr>
              <a:r>
                <a:rPr kumimoji="0" lang="en-US" sz="1500" b="0" i="0" u="none" strike="noStrike" kern="1200" cap="none" spc="0" normalizeH="0" baseline="0" noProof="0" dirty="0">
                  <a:ln>
                    <a:noFill/>
                  </a:ln>
                  <a:effectLst/>
                  <a:uLnTx/>
                  <a:uFillTx/>
                  <a:latin typeface="Amazon Ember"/>
                  <a:ea typeface="+mn-ea"/>
                  <a:cs typeface="+mn-cs"/>
                </a:rPr>
                <a:t>ONTAP </a:t>
              </a:r>
              <a:br>
                <a:rPr kumimoji="0" lang="en-US" sz="1500" b="0" i="0" u="none" strike="noStrike" kern="1200" cap="none" spc="0" normalizeH="0" baseline="0" noProof="0" dirty="0">
                  <a:ln>
                    <a:noFill/>
                  </a:ln>
                  <a:effectLst/>
                  <a:uLnTx/>
                  <a:uFillTx/>
                  <a:latin typeface="Amazon Ember"/>
                  <a:ea typeface="+mn-ea"/>
                  <a:cs typeface="+mn-cs"/>
                </a:rPr>
              </a:br>
              <a:r>
                <a:rPr kumimoji="0" lang="en-US" sz="1500" b="0" i="0" u="none" strike="noStrike" kern="1200" cap="none" spc="0" normalizeH="0" baseline="0" noProof="0" dirty="0">
                  <a:ln>
                    <a:noFill/>
                  </a:ln>
                  <a:effectLst/>
                  <a:uLnTx/>
                  <a:uFillTx/>
                  <a:latin typeface="Amazon Ember"/>
                  <a:ea typeface="+mn-ea"/>
                  <a:cs typeface="+mn-cs"/>
                </a:rPr>
                <a:t>server</a:t>
              </a:r>
            </a:p>
          </p:txBody>
        </p:sp>
        <p:pic>
          <p:nvPicPr>
            <p:cNvPr id="122" name="Graphic 20">
              <a:extLst>
                <a:ext uri="{FF2B5EF4-FFF2-40B4-BE49-F238E27FC236}">
                  <a16:creationId xmlns:a16="http://schemas.microsoft.com/office/drawing/2014/main" id="{62EFB320-F228-4721-A64E-1714A5C384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5724" y="5312611"/>
              <a:ext cx="782918" cy="782918"/>
            </a:xfrm>
            <a:prstGeom prst="rect">
              <a:avLst/>
            </a:prstGeom>
          </p:spPr>
        </p:pic>
      </p:grpSp>
      <p:grpSp>
        <p:nvGrpSpPr>
          <p:cNvPr id="123" name="Group 122">
            <a:extLst>
              <a:ext uri="{FF2B5EF4-FFF2-40B4-BE49-F238E27FC236}">
                <a16:creationId xmlns:a16="http://schemas.microsoft.com/office/drawing/2014/main" id="{B07AFCE8-0AEF-41D3-BB72-FD1A6FAA9CBB}"/>
              </a:ext>
            </a:extLst>
          </p:cNvPr>
          <p:cNvGrpSpPr/>
          <p:nvPr/>
        </p:nvGrpSpPr>
        <p:grpSpPr>
          <a:xfrm>
            <a:off x="3068720" y="3713193"/>
            <a:ext cx="522358" cy="131745"/>
            <a:chOff x="5188749" y="3078904"/>
            <a:chExt cx="311939" cy="109538"/>
          </a:xfrm>
        </p:grpSpPr>
        <p:cxnSp>
          <p:nvCxnSpPr>
            <p:cNvPr id="124" name="Straight Arrow Connector 123">
              <a:extLst>
                <a:ext uri="{FF2B5EF4-FFF2-40B4-BE49-F238E27FC236}">
                  <a16:creationId xmlns:a16="http://schemas.microsoft.com/office/drawing/2014/main" id="{A5B84111-4EC6-4B0C-92C1-B4C665E628C9}"/>
                </a:ext>
              </a:extLst>
            </p:cNvPr>
            <p:cNvCxnSpPr>
              <a:cxnSpLocks/>
            </p:cNvCxnSpPr>
            <p:nvPr/>
          </p:nvCxnSpPr>
          <p:spPr>
            <a:xfrm>
              <a:off x="5188749" y="3188442"/>
              <a:ext cx="311939" cy="0"/>
            </a:xfrm>
            <a:prstGeom prst="straightConnector1">
              <a:avLst/>
            </a:prstGeom>
            <a:noFill/>
            <a:ln w="19050" cap="rnd">
              <a:solidFill>
                <a:schemeClr val="bg2"/>
              </a:solidFill>
              <a:round/>
              <a:headEnd/>
              <a:tailEnd type="arrow" w="med" len="sm"/>
            </a:ln>
          </p:spPr>
        </p:cxnSp>
        <p:cxnSp>
          <p:nvCxnSpPr>
            <p:cNvPr id="125" name="Straight Arrow Connector 124">
              <a:extLst>
                <a:ext uri="{FF2B5EF4-FFF2-40B4-BE49-F238E27FC236}">
                  <a16:creationId xmlns:a16="http://schemas.microsoft.com/office/drawing/2014/main" id="{8023303A-AE9F-4A23-91ED-2AD9024F9AA6}"/>
                </a:ext>
              </a:extLst>
            </p:cNvPr>
            <p:cNvCxnSpPr>
              <a:cxnSpLocks/>
            </p:cNvCxnSpPr>
            <p:nvPr/>
          </p:nvCxnSpPr>
          <p:spPr>
            <a:xfrm flipH="1" flipV="1">
              <a:off x="5188749" y="3078904"/>
              <a:ext cx="311939" cy="0"/>
            </a:xfrm>
            <a:prstGeom prst="straightConnector1">
              <a:avLst/>
            </a:prstGeom>
            <a:noFill/>
            <a:ln w="19050" cap="rnd">
              <a:solidFill>
                <a:schemeClr val="bg2"/>
              </a:solidFill>
              <a:round/>
              <a:headEnd/>
              <a:tailEnd type="arrow" w="med" len="sm"/>
            </a:ln>
          </p:spPr>
        </p:cxnSp>
      </p:grpSp>
      <p:sp>
        <p:nvSpPr>
          <p:cNvPr id="126" name="TextBox 125">
            <a:extLst>
              <a:ext uri="{FF2B5EF4-FFF2-40B4-BE49-F238E27FC236}">
                <a16:creationId xmlns:a16="http://schemas.microsoft.com/office/drawing/2014/main" id="{7D46FBB0-F525-4E60-9804-3F05F7EA6341}"/>
              </a:ext>
            </a:extLst>
          </p:cNvPr>
          <p:cNvSpPr txBox="1"/>
          <p:nvPr/>
        </p:nvSpPr>
        <p:spPr>
          <a:xfrm>
            <a:off x="152605" y="4756942"/>
            <a:ext cx="5740085" cy="1569660"/>
          </a:xfrm>
          <a:prstGeom prst="rect">
            <a:avLst/>
          </a:prstGeom>
          <a:noFill/>
        </p:spPr>
        <p:txBody>
          <a:bodyPr wrap="square" lIns="0" rtlCol="0">
            <a:spAutoFit/>
          </a:bodyPr>
          <a:lstStyle/>
          <a:p>
            <a:pPr algn="ctr">
              <a:spcAft>
                <a:spcPts val="1200"/>
              </a:spcAft>
            </a:pPr>
            <a:r>
              <a:rPr lang="en-US" sz="1600" dirty="0"/>
              <a:t>Test/Dev, DR, and workloads with</a:t>
            </a:r>
            <a:br>
              <a:rPr lang="en-US" sz="1600" dirty="0"/>
            </a:br>
            <a:r>
              <a:rPr lang="en-US" sz="1600" dirty="0"/>
              <a:t>Replication between nodes within an AZ</a:t>
            </a:r>
            <a:br>
              <a:rPr lang="en-US" sz="1600" dirty="0"/>
            </a:br>
            <a:r>
              <a:rPr lang="en-US" sz="1600" dirty="0"/>
              <a:t>11 x 9’s durability for capacity pool and backups</a:t>
            </a:r>
            <a:br>
              <a:rPr lang="en-US" sz="1600" dirty="0"/>
            </a:br>
            <a:br>
              <a:rPr lang="en-US" sz="1600" dirty="0"/>
            </a:br>
            <a:r>
              <a:rPr lang="en-US" sz="1600" dirty="0"/>
              <a:t>Equal or better availability and durability than a single datacenter implementation</a:t>
            </a:r>
          </a:p>
        </p:txBody>
      </p:sp>
      <p:pic>
        <p:nvPicPr>
          <p:cNvPr id="127" name="Graphic 51">
            <a:extLst>
              <a:ext uri="{FF2B5EF4-FFF2-40B4-BE49-F238E27FC236}">
                <a16:creationId xmlns:a16="http://schemas.microsoft.com/office/drawing/2014/main" id="{AEE1276E-2866-43E0-A364-59948B661B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7069" y="1567600"/>
            <a:ext cx="229188" cy="229188"/>
          </a:xfrm>
          <a:prstGeom prst="rect">
            <a:avLst/>
          </a:prstGeom>
        </p:spPr>
      </p:pic>
      <p:sp>
        <p:nvSpPr>
          <p:cNvPr id="128" name="Rectangle 127">
            <a:extLst>
              <a:ext uri="{FF2B5EF4-FFF2-40B4-BE49-F238E27FC236}">
                <a16:creationId xmlns:a16="http://schemas.microsoft.com/office/drawing/2014/main" id="{6ED16FE1-B120-427D-8D05-2942B55BFD7D}"/>
              </a:ext>
            </a:extLst>
          </p:cNvPr>
          <p:cNvSpPr/>
          <p:nvPr/>
        </p:nvSpPr>
        <p:spPr>
          <a:xfrm>
            <a:off x="6037069" y="1567600"/>
            <a:ext cx="5105652" cy="2987159"/>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mazon Ember"/>
                <a:ea typeface="+mn-ea"/>
                <a:cs typeface="+mn-cs"/>
              </a:rPr>
              <a:t>AWS Cloud</a:t>
            </a:r>
          </a:p>
        </p:txBody>
      </p:sp>
      <p:pic>
        <p:nvPicPr>
          <p:cNvPr id="129" name="Picture 128">
            <a:extLst>
              <a:ext uri="{FF2B5EF4-FFF2-40B4-BE49-F238E27FC236}">
                <a16:creationId xmlns:a16="http://schemas.microsoft.com/office/drawing/2014/main" id="{96A932F7-8804-4FB2-A7A0-0A758F41AF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581" y="1567600"/>
            <a:ext cx="599613" cy="599613"/>
          </a:xfrm>
          <a:prstGeom prst="rect">
            <a:avLst/>
          </a:prstGeom>
        </p:spPr>
      </p:pic>
      <p:sp>
        <p:nvSpPr>
          <p:cNvPr id="130" name="Rectangle 129">
            <a:extLst>
              <a:ext uri="{FF2B5EF4-FFF2-40B4-BE49-F238E27FC236}">
                <a16:creationId xmlns:a16="http://schemas.microsoft.com/office/drawing/2014/main" id="{129CA849-C119-41FF-B4E0-D397EFAC3AC6}"/>
              </a:ext>
            </a:extLst>
          </p:cNvPr>
          <p:cNvSpPr/>
          <p:nvPr/>
        </p:nvSpPr>
        <p:spPr>
          <a:xfrm>
            <a:off x="6247075" y="2064288"/>
            <a:ext cx="1903759" cy="2304441"/>
          </a:xfrm>
          <a:prstGeom prst="rect">
            <a:avLst/>
          </a:prstGeom>
          <a:noFill/>
          <a:ln w="12700" cap="flat" cmpd="sng" algn="ctr">
            <a:solidFill>
              <a:srgbClr val="00A0C8"/>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Arial" panose="020B0604020202020204"/>
                <a:ea typeface="+mn-ea"/>
                <a:cs typeface="+mn-cs"/>
              </a:rPr>
              <a:t>Availability Zone 1</a:t>
            </a:r>
          </a:p>
        </p:txBody>
      </p:sp>
      <p:grpSp>
        <p:nvGrpSpPr>
          <p:cNvPr id="131" name="Group 130">
            <a:extLst>
              <a:ext uri="{FF2B5EF4-FFF2-40B4-BE49-F238E27FC236}">
                <a16:creationId xmlns:a16="http://schemas.microsoft.com/office/drawing/2014/main" id="{1C0E6F53-3F55-4604-8E00-1B8B9402E254}"/>
              </a:ext>
            </a:extLst>
          </p:cNvPr>
          <p:cNvGrpSpPr/>
          <p:nvPr/>
        </p:nvGrpSpPr>
        <p:grpSpPr>
          <a:xfrm>
            <a:off x="7546781" y="3709617"/>
            <a:ext cx="1561068" cy="135323"/>
            <a:chOff x="5188749" y="3078904"/>
            <a:chExt cx="311939" cy="81541"/>
          </a:xfrm>
        </p:grpSpPr>
        <p:cxnSp>
          <p:nvCxnSpPr>
            <p:cNvPr id="132" name="Straight Arrow Connector 131">
              <a:extLst>
                <a:ext uri="{FF2B5EF4-FFF2-40B4-BE49-F238E27FC236}">
                  <a16:creationId xmlns:a16="http://schemas.microsoft.com/office/drawing/2014/main" id="{D88D1825-6DD8-4D00-974A-22BD9368D85B}"/>
                </a:ext>
              </a:extLst>
            </p:cNvPr>
            <p:cNvCxnSpPr>
              <a:cxnSpLocks/>
            </p:cNvCxnSpPr>
            <p:nvPr/>
          </p:nvCxnSpPr>
          <p:spPr>
            <a:xfrm>
              <a:off x="5188749" y="3160445"/>
              <a:ext cx="311939" cy="0"/>
            </a:xfrm>
            <a:prstGeom prst="straightConnector1">
              <a:avLst/>
            </a:prstGeom>
            <a:noFill/>
            <a:ln w="19050" cap="rnd">
              <a:solidFill>
                <a:srgbClr val="00B0F0"/>
              </a:solidFill>
              <a:round/>
              <a:headEnd/>
              <a:tailEnd type="arrow" w="med" len="sm"/>
            </a:ln>
          </p:spPr>
        </p:cxnSp>
        <p:cxnSp>
          <p:nvCxnSpPr>
            <p:cNvPr id="133" name="Straight Arrow Connector 132">
              <a:extLst>
                <a:ext uri="{FF2B5EF4-FFF2-40B4-BE49-F238E27FC236}">
                  <a16:creationId xmlns:a16="http://schemas.microsoft.com/office/drawing/2014/main" id="{EF94A519-9AEB-4DE9-BC09-3F968802CAC5}"/>
                </a:ext>
              </a:extLst>
            </p:cNvPr>
            <p:cNvCxnSpPr>
              <a:cxnSpLocks/>
            </p:cNvCxnSpPr>
            <p:nvPr/>
          </p:nvCxnSpPr>
          <p:spPr>
            <a:xfrm flipH="1" flipV="1">
              <a:off x="5188749" y="3078904"/>
              <a:ext cx="311939" cy="0"/>
            </a:xfrm>
            <a:prstGeom prst="straightConnector1">
              <a:avLst/>
            </a:prstGeom>
            <a:noFill/>
            <a:ln w="19050" cap="rnd">
              <a:solidFill>
                <a:srgbClr val="00B0F0"/>
              </a:solidFill>
              <a:round/>
              <a:headEnd/>
              <a:tailEnd type="arrow" w="med" len="sm"/>
            </a:ln>
          </p:spPr>
        </p:cxnSp>
      </p:grpSp>
      <p:pic>
        <p:nvPicPr>
          <p:cNvPr id="134" name="Graphic 13">
            <a:extLst>
              <a:ext uri="{FF2B5EF4-FFF2-40B4-BE49-F238E27FC236}">
                <a16:creationId xmlns:a16="http://schemas.microsoft.com/office/drawing/2014/main" id="{1785E181-7A00-4D08-ADA8-8BCD102730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22305" y="3482976"/>
            <a:ext cx="522357" cy="486460"/>
          </a:xfrm>
          <a:prstGeom prst="rect">
            <a:avLst/>
          </a:prstGeom>
        </p:spPr>
      </p:pic>
      <p:pic>
        <p:nvPicPr>
          <p:cNvPr id="135" name="Graphic 13">
            <a:extLst>
              <a:ext uri="{FF2B5EF4-FFF2-40B4-BE49-F238E27FC236}">
                <a16:creationId xmlns:a16="http://schemas.microsoft.com/office/drawing/2014/main" id="{950B2144-F309-423A-9C1D-ED1B8ABE83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4662" y="3482976"/>
            <a:ext cx="522357" cy="486460"/>
          </a:xfrm>
          <a:prstGeom prst="rect">
            <a:avLst/>
          </a:prstGeom>
        </p:spPr>
      </p:pic>
      <p:grpSp>
        <p:nvGrpSpPr>
          <p:cNvPr id="136" name="Group 135">
            <a:extLst>
              <a:ext uri="{FF2B5EF4-FFF2-40B4-BE49-F238E27FC236}">
                <a16:creationId xmlns:a16="http://schemas.microsoft.com/office/drawing/2014/main" id="{109689A4-BFB1-4DA1-901C-A2A72F1D91DF}"/>
              </a:ext>
            </a:extLst>
          </p:cNvPr>
          <p:cNvGrpSpPr/>
          <p:nvPr/>
        </p:nvGrpSpPr>
        <p:grpSpPr>
          <a:xfrm>
            <a:off x="6633895" y="2584727"/>
            <a:ext cx="1861872" cy="710964"/>
            <a:chOff x="2915724" y="5276019"/>
            <a:chExt cx="2386657" cy="931282"/>
          </a:xfrm>
        </p:grpSpPr>
        <p:sp>
          <p:nvSpPr>
            <p:cNvPr id="137" name="TextBox 136">
              <a:extLst>
                <a:ext uri="{FF2B5EF4-FFF2-40B4-BE49-F238E27FC236}">
                  <a16:creationId xmlns:a16="http://schemas.microsoft.com/office/drawing/2014/main" id="{71CACA0E-1B4E-418F-B84E-72D8AB2D61E0}"/>
                </a:ext>
              </a:extLst>
            </p:cNvPr>
            <p:cNvSpPr txBox="1"/>
            <p:nvPr/>
          </p:nvSpPr>
          <p:spPr>
            <a:xfrm>
              <a:off x="3640135" y="5276019"/>
              <a:ext cx="1662246" cy="931282"/>
            </a:xfrm>
            <a:prstGeom prst="rect">
              <a:avLst/>
            </a:prstGeom>
            <a:noFill/>
          </p:spPr>
          <p:txBody>
            <a:bodyPr wrap="square" lIns="182880" tIns="146304" rIns="182880" bIns="146304" rtlCol="0">
              <a:spAutoFit/>
            </a:bodyPr>
            <a:lstStyle/>
            <a:p>
              <a:pPr>
                <a:lnSpc>
                  <a:spcPct val="90000"/>
                </a:lnSpc>
                <a:spcAft>
                  <a:spcPts val="1800"/>
                </a:spcAft>
              </a:pPr>
              <a:r>
                <a:rPr lang="en-US" sz="1500" dirty="0"/>
                <a:t>ONTAP </a:t>
              </a:r>
              <a:br>
                <a:rPr lang="en-US" sz="1500" dirty="0"/>
              </a:br>
              <a:r>
                <a:rPr lang="en-US" sz="1500" dirty="0"/>
                <a:t>server</a:t>
              </a:r>
            </a:p>
          </p:txBody>
        </p:sp>
        <p:pic>
          <p:nvPicPr>
            <p:cNvPr id="138" name="Graphic 20">
              <a:extLst>
                <a:ext uri="{FF2B5EF4-FFF2-40B4-BE49-F238E27FC236}">
                  <a16:creationId xmlns:a16="http://schemas.microsoft.com/office/drawing/2014/main" id="{1C8EBC98-B092-45B7-80FA-59EB588029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5724" y="5312611"/>
              <a:ext cx="782918" cy="782918"/>
            </a:xfrm>
            <a:prstGeom prst="rect">
              <a:avLst/>
            </a:prstGeom>
          </p:spPr>
        </p:pic>
      </p:grpSp>
      <p:grpSp>
        <p:nvGrpSpPr>
          <p:cNvPr id="139" name="Group 138">
            <a:extLst>
              <a:ext uri="{FF2B5EF4-FFF2-40B4-BE49-F238E27FC236}">
                <a16:creationId xmlns:a16="http://schemas.microsoft.com/office/drawing/2014/main" id="{F32EEFD9-3038-4D29-84B9-C7979C59677B}"/>
              </a:ext>
            </a:extLst>
          </p:cNvPr>
          <p:cNvGrpSpPr/>
          <p:nvPr/>
        </p:nvGrpSpPr>
        <p:grpSpPr>
          <a:xfrm>
            <a:off x="8646488" y="2581152"/>
            <a:ext cx="1861872" cy="710964"/>
            <a:chOff x="2915724" y="5276019"/>
            <a:chExt cx="2386657" cy="931282"/>
          </a:xfrm>
        </p:grpSpPr>
        <p:sp>
          <p:nvSpPr>
            <p:cNvPr id="140" name="TextBox 139">
              <a:extLst>
                <a:ext uri="{FF2B5EF4-FFF2-40B4-BE49-F238E27FC236}">
                  <a16:creationId xmlns:a16="http://schemas.microsoft.com/office/drawing/2014/main" id="{916F2EFA-7021-4AAD-8193-B939E7EBCB46}"/>
                </a:ext>
              </a:extLst>
            </p:cNvPr>
            <p:cNvSpPr txBox="1"/>
            <p:nvPr/>
          </p:nvSpPr>
          <p:spPr>
            <a:xfrm>
              <a:off x="3640135" y="5276019"/>
              <a:ext cx="1662246" cy="931282"/>
            </a:xfrm>
            <a:prstGeom prst="rect">
              <a:avLst/>
            </a:prstGeom>
            <a:noFill/>
          </p:spPr>
          <p:txBody>
            <a:bodyPr wrap="square" lIns="182880" tIns="146304" rIns="182880" bIns="146304" rtlCol="0">
              <a:spAutoFit/>
            </a:bodyPr>
            <a:lstStyle/>
            <a:p>
              <a:pPr>
                <a:lnSpc>
                  <a:spcPct val="90000"/>
                </a:lnSpc>
                <a:spcAft>
                  <a:spcPts val="1800"/>
                </a:spcAft>
              </a:pPr>
              <a:r>
                <a:rPr lang="en-US" sz="1500" dirty="0"/>
                <a:t>ONTAP </a:t>
              </a:r>
              <a:br>
                <a:rPr lang="en-US" sz="1500" dirty="0"/>
              </a:br>
              <a:r>
                <a:rPr lang="en-US" sz="1500" dirty="0"/>
                <a:t>server</a:t>
              </a:r>
            </a:p>
          </p:txBody>
        </p:sp>
        <p:pic>
          <p:nvPicPr>
            <p:cNvPr id="141" name="Graphic 20">
              <a:extLst>
                <a:ext uri="{FF2B5EF4-FFF2-40B4-BE49-F238E27FC236}">
                  <a16:creationId xmlns:a16="http://schemas.microsoft.com/office/drawing/2014/main" id="{5942840E-2A36-4160-A5C9-CDCAF06D9A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5724" y="5312611"/>
              <a:ext cx="782918" cy="782918"/>
            </a:xfrm>
            <a:prstGeom prst="rect">
              <a:avLst/>
            </a:prstGeom>
          </p:spPr>
        </p:pic>
      </p:grpSp>
      <p:grpSp>
        <p:nvGrpSpPr>
          <p:cNvPr id="142" name="Group 141">
            <a:extLst>
              <a:ext uri="{FF2B5EF4-FFF2-40B4-BE49-F238E27FC236}">
                <a16:creationId xmlns:a16="http://schemas.microsoft.com/office/drawing/2014/main" id="{7FF6FDD4-6763-4F3C-9E2D-47C6AC231F30}"/>
              </a:ext>
            </a:extLst>
          </p:cNvPr>
          <p:cNvGrpSpPr/>
          <p:nvPr/>
        </p:nvGrpSpPr>
        <p:grpSpPr>
          <a:xfrm>
            <a:off x="9174796" y="3709618"/>
            <a:ext cx="522358" cy="131745"/>
            <a:chOff x="5188749" y="3078904"/>
            <a:chExt cx="311939" cy="109538"/>
          </a:xfrm>
        </p:grpSpPr>
        <p:cxnSp>
          <p:nvCxnSpPr>
            <p:cNvPr id="143" name="Straight Arrow Connector 142">
              <a:extLst>
                <a:ext uri="{FF2B5EF4-FFF2-40B4-BE49-F238E27FC236}">
                  <a16:creationId xmlns:a16="http://schemas.microsoft.com/office/drawing/2014/main" id="{4FA9F860-FD0C-4D8E-92E1-D4BC85258C55}"/>
                </a:ext>
              </a:extLst>
            </p:cNvPr>
            <p:cNvCxnSpPr>
              <a:cxnSpLocks/>
            </p:cNvCxnSpPr>
            <p:nvPr/>
          </p:nvCxnSpPr>
          <p:spPr>
            <a:xfrm>
              <a:off x="5188749" y="3188442"/>
              <a:ext cx="311939" cy="0"/>
            </a:xfrm>
            <a:prstGeom prst="straightConnector1">
              <a:avLst/>
            </a:prstGeom>
            <a:noFill/>
            <a:ln w="19050" cap="rnd">
              <a:solidFill>
                <a:schemeClr val="bg2"/>
              </a:solidFill>
              <a:round/>
              <a:headEnd/>
              <a:tailEnd type="arrow" w="med" len="sm"/>
            </a:ln>
          </p:spPr>
        </p:cxnSp>
        <p:cxnSp>
          <p:nvCxnSpPr>
            <p:cNvPr id="144" name="Straight Arrow Connector 143">
              <a:extLst>
                <a:ext uri="{FF2B5EF4-FFF2-40B4-BE49-F238E27FC236}">
                  <a16:creationId xmlns:a16="http://schemas.microsoft.com/office/drawing/2014/main" id="{9188E8C5-A2D6-4969-8E6E-7EBDE06BB7A4}"/>
                </a:ext>
              </a:extLst>
            </p:cNvPr>
            <p:cNvCxnSpPr>
              <a:cxnSpLocks/>
            </p:cNvCxnSpPr>
            <p:nvPr/>
          </p:nvCxnSpPr>
          <p:spPr>
            <a:xfrm flipH="1" flipV="1">
              <a:off x="5188749" y="3078904"/>
              <a:ext cx="311939" cy="0"/>
            </a:xfrm>
            <a:prstGeom prst="straightConnector1">
              <a:avLst/>
            </a:prstGeom>
            <a:noFill/>
            <a:ln w="19050" cap="rnd">
              <a:solidFill>
                <a:schemeClr val="bg2"/>
              </a:solidFill>
              <a:round/>
              <a:headEnd/>
              <a:tailEnd type="arrow" w="med" len="sm"/>
            </a:ln>
          </p:spPr>
        </p:cxnSp>
      </p:grpSp>
      <p:sp>
        <p:nvSpPr>
          <p:cNvPr id="145" name="Rectangle 144">
            <a:extLst>
              <a:ext uri="{FF2B5EF4-FFF2-40B4-BE49-F238E27FC236}">
                <a16:creationId xmlns:a16="http://schemas.microsoft.com/office/drawing/2014/main" id="{02F5D593-C4D8-4194-A030-23D9CB92DA65}"/>
              </a:ext>
            </a:extLst>
          </p:cNvPr>
          <p:cNvSpPr/>
          <p:nvPr/>
        </p:nvSpPr>
        <p:spPr>
          <a:xfrm>
            <a:off x="8537654" y="2054565"/>
            <a:ext cx="1903759" cy="2304441"/>
          </a:xfrm>
          <a:prstGeom prst="rect">
            <a:avLst/>
          </a:prstGeom>
          <a:noFill/>
          <a:ln w="12700" cap="flat" cmpd="sng" algn="ctr">
            <a:solidFill>
              <a:srgbClr val="00A0C8"/>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Arial" panose="020B0604020202020204"/>
                <a:ea typeface="+mn-ea"/>
                <a:cs typeface="+mn-cs"/>
              </a:rPr>
              <a:t>Availability Zone 2</a:t>
            </a:r>
          </a:p>
        </p:txBody>
      </p:sp>
      <p:pic>
        <p:nvPicPr>
          <p:cNvPr id="148" name="Graphic 13">
            <a:extLst>
              <a:ext uri="{FF2B5EF4-FFF2-40B4-BE49-F238E27FC236}">
                <a16:creationId xmlns:a16="http://schemas.microsoft.com/office/drawing/2014/main" id="{7C05B9FB-F09E-4750-8047-B775DD3C63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2634" y="3482588"/>
            <a:ext cx="520394" cy="484632"/>
          </a:xfrm>
          <a:prstGeom prst="rect">
            <a:avLst/>
          </a:prstGeom>
        </p:spPr>
      </p:pic>
      <p:pic>
        <p:nvPicPr>
          <p:cNvPr id="149" name="Graphic 13">
            <a:extLst>
              <a:ext uri="{FF2B5EF4-FFF2-40B4-BE49-F238E27FC236}">
                <a16:creationId xmlns:a16="http://schemas.microsoft.com/office/drawing/2014/main" id="{4B766BAE-51A6-490B-A0DB-B0046FD2E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6785" y="3482588"/>
            <a:ext cx="490563" cy="486460"/>
          </a:xfrm>
          <a:prstGeom prst="rect">
            <a:avLst/>
          </a:prstGeom>
        </p:spPr>
      </p:pic>
      <p:sp>
        <p:nvSpPr>
          <p:cNvPr id="153" name="TextBox 152">
            <a:extLst>
              <a:ext uri="{FF2B5EF4-FFF2-40B4-BE49-F238E27FC236}">
                <a16:creationId xmlns:a16="http://schemas.microsoft.com/office/drawing/2014/main" id="{1FF32EC0-B0C0-4C23-B688-4E0531D0ADCF}"/>
              </a:ext>
            </a:extLst>
          </p:cNvPr>
          <p:cNvSpPr txBox="1"/>
          <p:nvPr/>
        </p:nvSpPr>
        <p:spPr>
          <a:xfrm>
            <a:off x="5925603" y="4752726"/>
            <a:ext cx="5559631" cy="1569660"/>
          </a:xfrm>
          <a:prstGeom prst="rect">
            <a:avLst/>
          </a:prstGeom>
          <a:noFill/>
        </p:spPr>
        <p:txBody>
          <a:bodyPr wrap="square" lIns="0" rtlCol="0">
            <a:spAutoFit/>
          </a:bodyPr>
          <a:lstStyle/>
          <a:p>
            <a:pPr algn="ctr">
              <a:spcAft>
                <a:spcPts val="1200"/>
              </a:spcAft>
            </a:pPr>
            <a:r>
              <a:rPr lang="en-US" sz="1600" dirty="0"/>
              <a:t>Production workloads with</a:t>
            </a:r>
            <a:br>
              <a:rPr lang="en-US" sz="1600" dirty="0"/>
            </a:br>
            <a:r>
              <a:rPr lang="en-US" sz="1600" dirty="0"/>
              <a:t>Replication between nodes between two AZs</a:t>
            </a:r>
            <a:br>
              <a:rPr lang="en-US" sz="1600" dirty="0"/>
            </a:br>
            <a:r>
              <a:rPr lang="en-US" sz="1600" dirty="0"/>
              <a:t>11 x 9’s durability for capacity pool and backups</a:t>
            </a:r>
            <a:br>
              <a:rPr lang="en-US" sz="1600" dirty="0"/>
            </a:br>
            <a:br>
              <a:rPr lang="en-US" sz="1600" dirty="0"/>
            </a:br>
            <a:r>
              <a:rPr lang="en-US" sz="1600" dirty="0"/>
              <a:t>Equal or better availability and durability than a multi-datacenter implementation</a:t>
            </a:r>
          </a:p>
        </p:txBody>
      </p:sp>
      <p:sp>
        <p:nvSpPr>
          <p:cNvPr id="154" name="TextBox 153">
            <a:extLst>
              <a:ext uri="{FF2B5EF4-FFF2-40B4-BE49-F238E27FC236}">
                <a16:creationId xmlns:a16="http://schemas.microsoft.com/office/drawing/2014/main" id="{CC867BAF-CBB2-4B89-BA16-174846929256}"/>
              </a:ext>
            </a:extLst>
          </p:cNvPr>
          <p:cNvSpPr txBox="1"/>
          <p:nvPr/>
        </p:nvSpPr>
        <p:spPr>
          <a:xfrm>
            <a:off x="2008271" y="1118677"/>
            <a:ext cx="1374922" cy="369332"/>
          </a:xfrm>
          <a:prstGeom prst="rect">
            <a:avLst/>
          </a:prstGeom>
          <a:noFill/>
        </p:spPr>
        <p:txBody>
          <a:bodyPr wrap="square">
            <a:spAutoFit/>
          </a:bodyPr>
          <a:lstStyle/>
          <a:p>
            <a:pPr algn="l">
              <a:spcAft>
                <a:spcPts val="1200"/>
              </a:spcAft>
            </a:pPr>
            <a:r>
              <a:rPr lang="en-US" sz="1800" dirty="0"/>
              <a:t>Single-AZ</a:t>
            </a:r>
          </a:p>
        </p:txBody>
      </p:sp>
      <p:sp>
        <p:nvSpPr>
          <p:cNvPr id="156" name="TextBox 155">
            <a:extLst>
              <a:ext uri="{FF2B5EF4-FFF2-40B4-BE49-F238E27FC236}">
                <a16:creationId xmlns:a16="http://schemas.microsoft.com/office/drawing/2014/main" id="{A5CF90C7-F937-4CDB-8D29-0E2BE902717B}"/>
              </a:ext>
            </a:extLst>
          </p:cNvPr>
          <p:cNvSpPr txBox="1"/>
          <p:nvPr/>
        </p:nvSpPr>
        <p:spPr>
          <a:xfrm>
            <a:off x="7960069" y="1103730"/>
            <a:ext cx="1374922" cy="369332"/>
          </a:xfrm>
          <a:prstGeom prst="rect">
            <a:avLst/>
          </a:prstGeom>
          <a:noFill/>
        </p:spPr>
        <p:txBody>
          <a:bodyPr wrap="square">
            <a:spAutoFit/>
          </a:bodyPr>
          <a:lstStyle/>
          <a:p>
            <a:pPr algn="l">
              <a:spcAft>
                <a:spcPts val="1200"/>
              </a:spcAft>
            </a:pPr>
            <a:r>
              <a:rPr lang="en-US" sz="1800" dirty="0"/>
              <a:t>Multi-AZ</a:t>
            </a:r>
          </a:p>
        </p:txBody>
      </p:sp>
      <p:grpSp>
        <p:nvGrpSpPr>
          <p:cNvPr id="2" name="Group 1">
            <a:extLst>
              <a:ext uri="{FF2B5EF4-FFF2-40B4-BE49-F238E27FC236}">
                <a16:creationId xmlns:a16="http://schemas.microsoft.com/office/drawing/2014/main" id="{48AC0680-B865-68E0-94DB-7B6D9C9B3B19}"/>
              </a:ext>
            </a:extLst>
          </p:cNvPr>
          <p:cNvGrpSpPr/>
          <p:nvPr/>
        </p:nvGrpSpPr>
        <p:grpSpPr>
          <a:xfrm>
            <a:off x="9172832" y="3713679"/>
            <a:ext cx="522358" cy="131745"/>
            <a:chOff x="5188749" y="3078904"/>
            <a:chExt cx="311939" cy="109538"/>
          </a:xfrm>
        </p:grpSpPr>
        <p:cxnSp>
          <p:nvCxnSpPr>
            <p:cNvPr id="3" name="Straight Arrow Connector 2">
              <a:extLst>
                <a:ext uri="{FF2B5EF4-FFF2-40B4-BE49-F238E27FC236}">
                  <a16:creationId xmlns:a16="http://schemas.microsoft.com/office/drawing/2014/main" id="{29AE6888-4889-FE38-6B4E-90BDB1834B67}"/>
                </a:ext>
              </a:extLst>
            </p:cNvPr>
            <p:cNvCxnSpPr>
              <a:cxnSpLocks/>
            </p:cNvCxnSpPr>
            <p:nvPr/>
          </p:nvCxnSpPr>
          <p:spPr>
            <a:xfrm>
              <a:off x="5188749" y="3188442"/>
              <a:ext cx="311939" cy="0"/>
            </a:xfrm>
            <a:prstGeom prst="straightConnector1">
              <a:avLst/>
            </a:prstGeom>
            <a:noFill/>
            <a:ln w="19050" cap="rnd">
              <a:solidFill>
                <a:schemeClr val="accent2">
                  <a:lumMod val="40000"/>
                  <a:lumOff val="60000"/>
                </a:schemeClr>
              </a:solidFill>
              <a:round/>
              <a:headEnd/>
              <a:tailEnd type="arrow" w="med" len="sm"/>
            </a:ln>
          </p:spPr>
        </p:cxnSp>
        <p:cxnSp>
          <p:nvCxnSpPr>
            <p:cNvPr id="4" name="Straight Arrow Connector 3">
              <a:extLst>
                <a:ext uri="{FF2B5EF4-FFF2-40B4-BE49-F238E27FC236}">
                  <a16:creationId xmlns:a16="http://schemas.microsoft.com/office/drawing/2014/main" id="{16BC6AE0-5E54-B826-FF3A-AFC20647B3AB}"/>
                </a:ext>
              </a:extLst>
            </p:cNvPr>
            <p:cNvCxnSpPr>
              <a:cxnSpLocks/>
            </p:cNvCxnSpPr>
            <p:nvPr/>
          </p:nvCxnSpPr>
          <p:spPr>
            <a:xfrm flipH="1" flipV="1">
              <a:off x="5188749" y="3078904"/>
              <a:ext cx="311939" cy="0"/>
            </a:xfrm>
            <a:prstGeom prst="straightConnector1">
              <a:avLst/>
            </a:prstGeom>
            <a:noFill/>
            <a:ln w="19050" cap="rnd">
              <a:solidFill>
                <a:schemeClr val="accent2">
                  <a:lumMod val="40000"/>
                  <a:lumOff val="60000"/>
                </a:schemeClr>
              </a:solidFill>
              <a:round/>
              <a:headEnd/>
              <a:tailEnd type="arrow" w="med" len="sm"/>
            </a:ln>
          </p:spPr>
        </p:cxnSp>
      </p:grpSp>
      <p:grpSp>
        <p:nvGrpSpPr>
          <p:cNvPr id="5" name="Group 4">
            <a:extLst>
              <a:ext uri="{FF2B5EF4-FFF2-40B4-BE49-F238E27FC236}">
                <a16:creationId xmlns:a16="http://schemas.microsoft.com/office/drawing/2014/main" id="{5B9A2287-CFBD-2E8C-1C68-25CC2BB7AE12}"/>
              </a:ext>
            </a:extLst>
          </p:cNvPr>
          <p:cNvGrpSpPr/>
          <p:nvPr/>
        </p:nvGrpSpPr>
        <p:grpSpPr>
          <a:xfrm>
            <a:off x="6957476" y="3707049"/>
            <a:ext cx="522358" cy="131745"/>
            <a:chOff x="5188749" y="3078904"/>
            <a:chExt cx="311939" cy="109538"/>
          </a:xfrm>
        </p:grpSpPr>
        <p:cxnSp>
          <p:nvCxnSpPr>
            <p:cNvPr id="6" name="Straight Arrow Connector 5">
              <a:extLst>
                <a:ext uri="{FF2B5EF4-FFF2-40B4-BE49-F238E27FC236}">
                  <a16:creationId xmlns:a16="http://schemas.microsoft.com/office/drawing/2014/main" id="{5599BF2C-7AC1-9F34-D557-8C5B5BC9FDAE}"/>
                </a:ext>
              </a:extLst>
            </p:cNvPr>
            <p:cNvCxnSpPr>
              <a:cxnSpLocks/>
            </p:cNvCxnSpPr>
            <p:nvPr/>
          </p:nvCxnSpPr>
          <p:spPr>
            <a:xfrm>
              <a:off x="5188749" y="3188442"/>
              <a:ext cx="311939" cy="0"/>
            </a:xfrm>
            <a:prstGeom prst="straightConnector1">
              <a:avLst/>
            </a:prstGeom>
            <a:noFill/>
            <a:ln w="19050" cap="rnd">
              <a:solidFill>
                <a:schemeClr val="accent2">
                  <a:lumMod val="40000"/>
                  <a:lumOff val="60000"/>
                </a:schemeClr>
              </a:solidFill>
              <a:round/>
              <a:headEnd/>
              <a:tailEnd type="arrow" w="med" len="sm"/>
            </a:ln>
          </p:spPr>
        </p:cxnSp>
        <p:cxnSp>
          <p:nvCxnSpPr>
            <p:cNvPr id="7" name="Straight Arrow Connector 6">
              <a:extLst>
                <a:ext uri="{FF2B5EF4-FFF2-40B4-BE49-F238E27FC236}">
                  <a16:creationId xmlns:a16="http://schemas.microsoft.com/office/drawing/2014/main" id="{365748A9-6413-B372-4E81-476F07055C90}"/>
                </a:ext>
              </a:extLst>
            </p:cNvPr>
            <p:cNvCxnSpPr>
              <a:cxnSpLocks/>
            </p:cNvCxnSpPr>
            <p:nvPr/>
          </p:nvCxnSpPr>
          <p:spPr>
            <a:xfrm flipH="1" flipV="1">
              <a:off x="5188749" y="3078904"/>
              <a:ext cx="311939" cy="0"/>
            </a:xfrm>
            <a:prstGeom prst="straightConnector1">
              <a:avLst/>
            </a:prstGeom>
            <a:noFill/>
            <a:ln w="19050" cap="rnd">
              <a:solidFill>
                <a:schemeClr val="accent2">
                  <a:lumMod val="40000"/>
                  <a:lumOff val="60000"/>
                </a:schemeClr>
              </a:solidFill>
              <a:round/>
              <a:headEnd/>
              <a:tailEnd type="arrow" w="med" len="sm"/>
            </a:ln>
          </p:spPr>
        </p:cxnSp>
      </p:grpSp>
    </p:spTree>
    <p:extLst>
      <p:ext uri="{BB962C8B-B14F-4D97-AF65-F5344CB8AC3E}">
        <p14:creationId xmlns:p14="http://schemas.microsoft.com/office/powerpoint/2010/main" val="695314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CA5A787-65CF-111E-231A-17A1BCCDF1A9}"/>
              </a:ext>
            </a:extLst>
          </p:cNvPr>
          <p:cNvSpPr txBox="1"/>
          <p:nvPr/>
        </p:nvSpPr>
        <p:spPr>
          <a:xfrm>
            <a:off x="929277" y="3418796"/>
            <a:ext cx="4824226" cy="2167852"/>
          </a:xfrm>
          <a:prstGeom prst="rect">
            <a:avLst/>
          </a:prstGeom>
          <a:noFill/>
          <a:ln w="19050">
            <a:gradFill flip="none" rotWithShape="1">
              <a:gsLst>
                <a:gs pos="0">
                  <a:schemeClr val="accent1"/>
                </a:gs>
                <a:gs pos="52000">
                  <a:schemeClr val="accent2"/>
                </a:gs>
                <a:gs pos="100000">
                  <a:schemeClr val="accent5"/>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CA"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88E70907-8057-58BF-8F20-4849398E7EAD}"/>
              </a:ext>
            </a:extLst>
          </p:cNvPr>
          <p:cNvSpPr txBox="1"/>
          <p:nvPr/>
        </p:nvSpPr>
        <p:spPr>
          <a:xfrm>
            <a:off x="6381310" y="3418796"/>
            <a:ext cx="4824226" cy="2195284"/>
          </a:xfrm>
          <a:prstGeom prst="rect">
            <a:avLst/>
          </a:prstGeom>
          <a:noFill/>
          <a:ln w="19050">
            <a:gradFill flip="none" rotWithShape="1">
              <a:gsLst>
                <a:gs pos="0">
                  <a:schemeClr val="accent1"/>
                </a:gs>
                <a:gs pos="52000">
                  <a:schemeClr val="accent2"/>
                </a:gs>
                <a:gs pos="100000">
                  <a:schemeClr val="accent5"/>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CA"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85497CDA-5266-8921-3339-7CA0943F5060}"/>
              </a:ext>
            </a:extLst>
          </p:cNvPr>
          <p:cNvSpPr txBox="1"/>
          <p:nvPr/>
        </p:nvSpPr>
        <p:spPr>
          <a:xfrm>
            <a:off x="929278" y="2881944"/>
            <a:ext cx="4824226" cy="535532"/>
          </a:xfrm>
          <a:prstGeom prst="rect">
            <a:avLst/>
          </a:prstGeom>
          <a:noFill/>
          <a:ln w="19050">
            <a:gradFill flip="none" rotWithShape="1">
              <a:gsLst>
                <a:gs pos="0">
                  <a:schemeClr val="accent1"/>
                </a:gs>
                <a:gs pos="52000">
                  <a:schemeClr val="accent2"/>
                </a:gs>
                <a:gs pos="100000">
                  <a:schemeClr val="accent5"/>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CA"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a:extLst>
              <a:ext uri="{FF2B5EF4-FFF2-40B4-BE49-F238E27FC236}">
                <a16:creationId xmlns:a16="http://schemas.microsoft.com/office/drawing/2014/main" id="{7F682EF2-9637-8060-6650-702060B8B8F6}"/>
              </a:ext>
            </a:extLst>
          </p:cNvPr>
          <p:cNvSpPr txBox="1"/>
          <p:nvPr/>
        </p:nvSpPr>
        <p:spPr>
          <a:xfrm>
            <a:off x="6376054" y="2881944"/>
            <a:ext cx="4824226" cy="535532"/>
          </a:xfrm>
          <a:prstGeom prst="rect">
            <a:avLst/>
          </a:prstGeom>
          <a:noFill/>
          <a:ln w="19050">
            <a:gradFill flip="none" rotWithShape="1">
              <a:gsLst>
                <a:gs pos="0">
                  <a:schemeClr val="accent1"/>
                </a:gs>
                <a:gs pos="52000">
                  <a:schemeClr val="accent2"/>
                </a:gs>
                <a:gs pos="100000">
                  <a:schemeClr val="accent5"/>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defPPr>
              <a:defRPr lang="en-U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CA"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3" name="Group 12">
            <a:extLst>
              <a:ext uri="{FF2B5EF4-FFF2-40B4-BE49-F238E27FC236}">
                <a16:creationId xmlns:a16="http://schemas.microsoft.com/office/drawing/2014/main" id="{C35354D2-DB23-4394-B3BF-F25578F00A2C}"/>
              </a:ext>
            </a:extLst>
          </p:cNvPr>
          <p:cNvGrpSpPr/>
          <p:nvPr/>
        </p:nvGrpSpPr>
        <p:grpSpPr>
          <a:xfrm>
            <a:off x="6398863" y="1722899"/>
            <a:ext cx="4863860" cy="3906086"/>
            <a:chOff x="6698773" y="1884950"/>
            <a:chExt cx="4863860" cy="3906086"/>
          </a:xfrm>
        </p:grpSpPr>
        <p:grpSp>
          <p:nvGrpSpPr>
            <p:cNvPr id="11" name="Group 10">
              <a:extLst>
                <a:ext uri="{FF2B5EF4-FFF2-40B4-BE49-F238E27FC236}">
                  <a16:creationId xmlns:a16="http://schemas.microsoft.com/office/drawing/2014/main" id="{9A60DEE2-ECE2-442C-A67D-CD750590F2A6}"/>
                </a:ext>
              </a:extLst>
            </p:cNvPr>
            <p:cNvGrpSpPr/>
            <p:nvPr/>
          </p:nvGrpSpPr>
          <p:grpSpPr>
            <a:xfrm>
              <a:off x="6698773" y="3092666"/>
              <a:ext cx="4863860" cy="2698370"/>
              <a:chOff x="6698773" y="1716499"/>
              <a:chExt cx="4863860" cy="2698370"/>
            </a:xfrm>
          </p:grpSpPr>
          <p:sp>
            <p:nvSpPr>
              <p:cNvPr id="25" name="Text Placeholder 3">
                <a:extLst>
                  <a:ext uri="{FF2B5EF4-FFF2-40B4-BE49-F238E27FC236}">
                    <a16:creationId xmlns:a16="http://schemas.microsoft.com/office/drawing/2014/main" id="{AE6B0ABC-A136-294A-98FA-4DC28BE0FC08}"/>
                  </a:ext>
                </a:extLst>
              </p:cNvPr>
              <p:cNvSpPr txBox="1">
                <a:spLocks/>
              </p:cNvSpPr>
              <p:nvPr/>
            </p:nvSpPr>
            <p:spPr>
              <a:xfrm>
                <a:off x="6701037" y="1716499"/>
                <a:ext cx="4859333" cy="446899"/>
              </a:xfrm>
              <a:prstGeom prst="rect">
                <a:avLst/>
              </a:prstGeom>
            </p:spPr>
            <p:txBody>
              <a:bodyPr>
                <a:noAutofit/>
              </a:bodyPr>
              <a:lstStyle>
                <a:lvl1pPr marL="228600" indent="-228600" algn="l" defTabSz="914400" rtl="0" eaLnBrk="1" latinLnBrk="0" hangingPunct="1">
                  <a:lnSpc>
                    <a:spcPct val="100000"/>
                  </a:lnSpc>
                  <a:spcBef>
                    <a:spcPts val="0"/>
                  </a:spcBef>
                  <a:spcAft>
                    <a:spcPts val="900"/>
                  </a:spcAft>
                  <a:buClrTx/>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100000"/>
                  </a:lnSpc>
                  <a:spcBef>
                    <a:spcPts val="0"/>
                  </a:spcBef>
                  <a:spcAft>
                    <a:spcPts val="900"/>
                  </a:spcAft>
                  <a:buClrTx/>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100000"/>
                  </a:lnSpc>
                  <a:spcBef>
                    <a:spcPts val="0"/>
                  </a:spcBef>
                  <a:spcAft>
                    <a:spcPts val="600"/>
                  </a:spcAft>
                  <a:buClr>
                    <a:schemeClr val="bg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100000"/>
                  </a:lnSpc>
                  <a:spcBef>
                    <a:spcPts val="0"/>
                  </a:spcBef>
                  <a:spcAft>
                    <a:spcPts val="600"/>
                  </a:spcAft>
                  <a:buClrTx/>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600"/>
                  </a:spcAft>
                  <a:buClrTx/>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90000"/>
                  </a:lnSpc>
                  <a:spcAft>
                    <a:spcPts val="1200"/>
                  </a:spcAft>
                  <a:buNone/>
                </a:pPr>
                <a:r>
                  <a:rPr lang="en-US" altLang="en-US" sz="2400" b="1" dirty="0" err="1">
                    <a:latin typeface="Amazon Ember" panose="020B0603020204020204" pitchFamily="34" charset="0"/>
                    <a:ea typeface="Amazon Ember" panose="020B0603020204020204" pitchFamily="34" charset="0"/>
                    <a:cs typeface="Amazon Ember" panose="020B0603020204020204" pitchFamily="34" charset="0"/>
                  </a:rPr>
                  <a:t>SnapVault</a:t>
                </a:r>
                <a:endParaRPr lang="en-US" alt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 Placeholder 2">
                <a:extLst>
                  <a:ext uri="{FF2B5EF4-FFF2-40B4-BE49-F238E27FC236}">
                    <a16:creationId xmlns:a16="http://schemas.microsoft.com/office/drawing/2014/main" id="{807A2F23-80A6-764C-ABCD-FE1A8895A7B4}"/>
                  </a:ext>
                </a:extLst>
              </p:cNvPr>
              <p:cNvSpPr txBox="1">
                <a:spLocks/>
              </p:cNvSpPr>
              <p:nvPr/>
            </p:nvSpPr>
            <p:spPr>
              <a:xfrm>
                <a:off x="6698773" y="2311452"/>
                <a:ext cx="4863860" cy="2103417"/>
              </a:xfrm>
              <a:prstGeom prst="rect">
                <a:avLst/>
              </a:prstGeom>
            </p:spPr>
            <p:txBody>
              <a:bodyPr>
                <a:norm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Disk-to-disk Snapshot replication for backup archiving</a:t>
                </a:r>
              </a:p>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Cannot failover/failback. Restore from archived backups </a:t>
                </a:r>
              </a:p>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Crash-consistent &amp; incremental</a:t>
                </a:r>
              </a:p>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Customers deploy 2+ FSx file systems</a:t>
                </a:r>
              </a:p>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Stores Snapshot copies whether or not they currently reside in primary storage</a:t>
                </a:r>
              </a:p>
              <a:p>
                <a:pPr marL="457200" indent="-457200">
                  <a:buFont typeface="Arial" panose="020B0604020202020204" pitchFamily="34" charset="0"/>
                  <a:buChar char="•"/>
                </a:pPr>
                <a:endParaRPr lang="en-US" sz="14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3" name="Group 2">
              <a:extLst>
                <a:ext uri="{FF2B5EF4-FFF2-40B4-BE49-F238E27FC236}">
                  <a16:creationId xmlns:a16="http://schemas.microsoft.com/office/drawing/2014/main" id="{6127709A-B16E-4880-BE4F-F384035258BB}"/>
                </a:ext>
              </a:extLst>
            </p:cNvPr>
            <p:cNvGrpSpPr/>
            <p:nvPr/>
          </p:nvGrpSpPr>
          <p:grpSpPr>
            <a:xfrm>
              <a:off x="7758746" y="1884950"/>
              <a:ext cx="2743914" cy="858284"/>
              <a:chOff x="7238131" y="4721598"/>
              <a:chExt cx="3732279" cy="1167440"/>
            </a:xfrm>
          </p:grpSpPr>
          <p:grpSp>
            <p:nvGrpSpPr>
              <p:cNvPr id="28" name="Group 27">
                <a:extLst>
                  <a:ext uri="{FF2B5EF4-FFF2-40B4-BE49-F238E27FC236}">
                    <a16:creationId xmlns:a16="http://schemas.microsoft.com/office/drawing/2014/main" id="{F9A10542-A4CA-7347-8A3B-332FF9FC8519}"/>
                  </a:ext>
                </a:extLst>
              </p:cNvPr>
              <p:cNvGrpSpPr/>
              <p:nvPr/>
            </p:nvGrpSpPr>
            <p:grpSpPr>
              <a:xfrm>
                <a:off x="7238131" y="4721598"/>
                <a:ext cx="3732279" cy="1167440"/>
                <a:chOff x="1899610" y="6056101"/>
                <a:chExt cx="3732279" cy="1167440"/>
              </a:xfrm>
            </p:grpSpPr>
            <p:pic>
              <p:nvPicPr>
                <p:cNvPr id="29" name="Graphic 57">
                  <a:extLst>
                    <a:ext uri="{FF2B5EF4-FFF2-40B4-BE49-F238E27FC236}">
                      <a16:creationId xmlns:a16="http://schemas.microsoft.com/office/drawing/2014/main" id="{9DBDEDA1-B79A-4440-8C79-9AF0953DFA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9610" y="6056102"/>
                  <a:ext cx="1167439" cy="1167439"/>
                </a:xfrm>
                <a:prstGeom prst="rect">
                  <a:avLst/>
                </a:prstGeom>
              </p:spPr>
            </p:pic>
            <p:pic>
              <p:nvPicPr>
                <p:cNvPr id="30" name="Graphic 57">
                  <a:extLst>
                    <a:ext uri="{FF2B5EF4-FFF2-40B4-BE49-F238E27FC236}">
                      <a16:creationId xmlns:a16="http://schemas.microsoft.com/office/drawing/2014/main" id="{93ED1F54-BE70-5145-A77F-21532896D1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4450" y="6056101"/>
                  <a:ext cx="1167439" cy="1167439"/>
                </a:xfrm>
                <a:prstGeom prst="rect">
                  <a:avLst/>
                </a:prstGeom>
              </p:spPr>
            </p:pic>
            <p:cxnSp>
              <p:nvCxnSpPr>
                <p:cNvPr id="31" name="Straight Arrow Connector 30">
                  <a:extLst>
                    <a:ext uri="{FF2B5EF4-FFF2-40B4-BE49-F238E27FC236}">
                      <a16:creationId xmlns:a16="http://schemas.microsoft.com/office/drawing/2014/main" id="{4C31109A-D11C-2047-A317-192D2428FD42}"/>
                    </a:ext>
                  </a:extLst>
                </p:cNvPr>
                <p:cNvCxnSpPr>
                  <a:stCxn id="29" idx="3"/>
                  <a:endCxn id="30" idx="1"/>
                </p:cNvCxnSpPr>
                <p:nvPr/>
              </p:nvCxnSpPr>
              <p:spPr>
                <a:xfrm flipV="1">
                  <a:off x="3067049" y="6639821"/>
                  <a:ext cx="1397401"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32" name="Picture 31">
                <a:extLst>
                  <a:ext uri="{FF2B5EF4-FFF2-40B4-BE49-F238E27FC236}">
                    <a16:creationId xmlns:a16="http://schemas.microsoft.com/office/drawing/2014/main" id="{C5319727-5A0B-3640-95CF-0DB08B3AB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8509" y="4724183"/>
                <a:ext cx="1164854" cy="1164854"/>
              </a:xfrm>
              <a:prstGeom prst="rect">
                <a:avLst/>
              </a:prstGeom>
            </p:spPr>
          </p:pic>
          <p:pic>
            <p:nvPicPr>
              <p:cNvPr id="33" name="Picture 32">
                <a:extLst>
                  <a:ext uri="{FF2B5EF4-FFF2-40B4-BE49-F238E27FC236}">
                    <a16:creationId xmlns:a16="http://schemas.microsoft.com/office/drawing/2014/main" id="{876FD6EC-3A1E-554B-A5C2-EE05FDD52F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4263" y="4724183"/>
                <a:ext cx="1164854" cy="1164854"/>
              </a:xfrm>
              <a:prstGeom prst="rect">
                <a:avLst/>
              </a:prstGeom>
            </p:spPr>
          </p:pic>
        </p:grpSp>
      </p:grpSp>
      <p:grpSp>
        <p:nvGrpSpPr>
          <p:cNvPr id="12" name="Group 11">
            <a:extLst>
              <a:ext uri="{FF2B5EF4-FFF2-40B4-BE49-F238E27FC236}">
                <a16:creationId xmlns:a16="http://schemas.microsoft.com/office/drawing/2014/main" id="{4F7FCFB4-0BBF-4AAD-9536-88DA0AB0871F}"/>
              </a:ext>
            </a:extLst>
          </p:cNvPr>
          <p:cNvGrpSpPr/>
          <p:nvPr/>
        </p:nvGrpSpPr>
        <p:grpSpPr>
          <a:xfrm>
            <a:off x="929277" y="1722898"/>
            <a:ext cx="4859333" cy="3538630"/>
            <a:chOff x="335107" y="1884949"/>
            <a:chExt cx="4859333" cy="3538630"/>
          </a:xfrm>
        </p:grpSpPr>
        <p:grpSp>
          <p:nvGrpSpPr>
            <p:cNvPr id="10" name="Group 9">
              <a:extLst>
                <a:ext uri="{FF2B5EF4-FFF2-40B4-BE49-F238E27FC236}">
                  <a16:creationId xmlns:a16="http://schemas.microsoft.com/office/drawing/2014/main" id="{971B8D26-64FB-4EA4-B6FC-B42E9009C068}"/>
                </a:ext>
              </a:extLst>
            </p:cNvPr>
            <p:cNvGrpSpPr/>
            <p:nvPr/>
          </p:nvGrpSpPr>
          <p:grpSpPr>
            <a:xfrm>
              <a:off x="335107" y="3083149"/>
              <a:ext cx="4859333" cy="2340430"/>
              <a:chOff x="335107" y="1706982"/>
              <a:chExt cx="4859333" cy="2340430"/>
            </a:xfrm>
          </p:grpSpPr>
          <p:sp>
            <p:nvSpPr>
              <p:cNvPr id="68" name="Text Placeholder 3">
                <a:extLst>
                  <a:ext uri="{FF2B5EF4-FFF2-40B4-BE49-F238E27FC236}">
                    <a16:creationId xmlns:a16="http://schemas.microsoft.com/office/drawing/2014/main" id="{4E7646A2-B21D-46CC-9484-79A5EB820C5B}"/>
                  </a:ext>
                </a:extLst>
              </p:cNvPr>
              <p:cNvSpPr txBox="1">
                <a:spLocks/>
              </p:cNvSpPr>
              <p:nvPr/>
            </p:nvSpPr>
            <p:spPr>
              <a:xfrm>
                <a:off x="335107" y="1706982"/>
                <a:ext cx="4859333" cy="446899"/>
              </a:xfrm>
              <a:prstGeom prst="rect">
                <a:avLst/>
              </a:prstGeom>
            </p:spPr>
            <p:txBody>
              <a:bodyPr>
                <a:noAutofit/>
              </a:bodyPr>
              <a:lstStyle>
                <a:lvl1pPr marL="228600" indent="-228600" algn="l" defTabSz="914400" rtl="0" eaLnBrk="1" latinLnBrk="0" hangingPunct="1">
                  <a:lnSpc>
                    <a:spcPct val="100000"/>
                  </a:lnSpc>
                  <a:spcBef>
                    <a:spcPts val="0"/>
                  </a:spcBef>
                  <a:spcAft>
                    <a:spcPts val="900"/>
                  </a:spcAft>
                  <a:buClrTx/>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100000"/>
                  </a:lnSpc>
                  <a:spcBef>
                    <a:spcPts val="0"/>
                  </a:spcBef>
                  <a:spcAft>
                    <a:spcPts val="900"/>
                  </a:spcAft>
                  <a:buClrTx/>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100000"/>
                  </a:lnSpc>
                  <a:spcBef>
                    <a:spcPts val="0"/>
                  </a:spcBef>
                  <a:spcAft>
                    <a:spcPts val="600"/>
                  </a:spcAft>
                  <a:buClr>
                    <a:schemeClr val="bg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100000"/>
                  </a:lnSpc>
                  <a:spcBef>
                    <a:spcPts val="0"/>
                  </a:spcBef>
                  <a:spcAft>
                    <a:spcPts val="600"/>
                  </a:spcAft>
                  <a:buClrTx/>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600"/>
                  </a:spcAft>
                  <a:buClrTx/>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90000"/>
                  </a:lnSpc>
                  <a:spcAft>
                    <a:spcPts val="1200"/>
                  </a:spcAft>
                  <a:buNone/>
                </a:pPr>
                <a:r>
                  <a:rPr lang="en-US" altLang="en-US" sz="2400" b="1" dirty="0" err="1">
                    <a:latin typeface="Amazon Ember" panose="020B0603020204020204" pitchFamily="34" charset="0"/>
                    <a:ea typeface="Amazon Ember" panose="020B0603020204020204" pitchFamily="34" charset="0"/>
                    <a:cs typeface="Amazon Ember" panose="020B0603020204020204" pitchFamily="34" charset="0"/>
                  </a:rPr>
                  <a:t>SnapMirror</a:t>
                </a:r>
                <a:endParaRPr lang="en-US" alt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 Placeholder 2">
                <a:extLst>
                  <a:ext uri="{FF2B5EF4-FFF2-40B4-BE49-F238E27FC236}">
                    <a16:creationId xmlns:a16="http://schemas.microsoft.com/office/drawing/2014/main" id="{0E35D7E6-9510-4E30-A2B3-F7097694009C}"/>
                  </a:ext>
                </a:extLst>
              </p:cNvPr>
              <p:cNvSpPr txBox="1">
                <a:spLocks/>
              </p:cNvSpPr>
              <p:nvPr/>
            </p:nvSpPr>
            <p:spPr>
              <a:xfrm>
                <a:off x="352660" y="2218316"/>
                <a:ext cx="4824226" cy="1829096"/>
              </a:xfrm>
              <a:prstGeom prst="rect">
                <a:avLst/>
              </a:prstGeom>
            </p:spPr>
            <p:txBody>
              <a:bodyPr>
                <a:norm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Automatic replication of data and snapshots for disaster recovery</a:t>
                </a:r>
              </a:p>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Failover/failback on disaster</a:t>
                </a:r>
              </a:p>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Crash-consistent &amp; incremental</a:t>
                </a:r>
              </a:p>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Customers deploy 2+ FSx file systems</a:t>
                </a:r>
              </a:p>
              <a:p>
                <a:pPr marL="457200" indent="-457200">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Stores only Snapshot copies that reside in primary storage</a:t>
                </a:r>
              </a:p>
            </p:txBody>
          </p:sp>
        </p:grpSp>
        <p:grpSp>
          <p:nvGrpSpPr>
            <p:cNvPr id="26" name="Group 25">
              <a:extLst>
                <a:ext uri="{FF2B5EF4-FFF2-40B4-BE49-F238E27FC236}">
                  <a16:creationId xmlns:a16="http://schemas.microsoft.com/office/drawing/2014/main" id="{54612F6C-4995-4F9F-B919-982A4F20C790}"/>
                </a:ext>
              </a:extLst>
            </p:cNvPr>
            <p:cNvGrpSpPr/>
            <p:nvPr/>
          </p:nvGrpSpPr>
          <p:grpSpPr>
            <a:xfrm>
              <a:off x="1392816" y="1884949"/>
              <a:ext cx="2743914" cy="858284"/>
              <a:chOff x="7238131" y="4721598"/>
              <a:chExt cx="3732279" cy="1167440"/>
            </a:xfrm>
          </p:grpSpPr>
          <p:grpSp>
            <p:nvGrpSpPr>
              <p:cNvPr id="35" name="Group 34">
                <a:extLst>
                  <a:ext uri="{FF2B5EF4-FFF2-40B4-BE49-F238E27FC236}">
                    <a16:creationId xmlns:a16="http://schemas.microsoft.com/office/drawing/2014/main" id="{A913E354-CEE1-439A-8602-64DB342066E0}"/>
                  </a:ext>
                </a:extLst>
              </p:cNvPr>
              <p:cNvGrpSpPr/>
              <p:nvPr/>
            </p:nvGrpSpPr>
            <p:grpSpPr>
              <a:xfrm>
                <a:off x="7238131" y="4721598"/>
                <a:ext cx="3732279" cy="1167440"/>
                <a:chOff x="1899610" y="6056101"/>
                <a:chExt cx="3732279" cy="1167440"/>
              </a:xfrm>
            </p:grpSpPr>
            <p:pic>
              <p:nvPicPr>
                <p:cNvPr id="38" name="Graphic 57">
                  <a:extLst>
                    <a:ext uri="{FF2B5EF4-FFF2-40B4-BE49-F238E27FC236}">
                      <a16:creationId xmlns:a16="http://schemas.microsoft.com/office/drawing/2014/main" id="{B29B3911-A491-40B2-B0B0-DEFCC3074E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9610" y="6056102"/>
                  <a:ext cx="1167439" cy="1167439"/>
                </a:xfrm>
                <a:prstGeom prst="rect">
                  <a:avLst/>
                </a:prstGeom>
              </p:spPr>
            </p:pic>
            <p:pic>
              <p:nvPicPr>
                <p:cNvPr id="39" name="Graphic 57">
                  <a:extLst>
                    <a:ext uri="{FF2B5EF4-FFF2-40B4-BE49-F238E27FC236}">
                      <a16:creationId xmlns:a16="http://schemas.microsoft.com/office/drawing/2014/main" id="{F934752B-E2C6-45FF-BF1A-9E20C4B037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4450" y="6056101"/>
                  <a:ext cx="1167439" cy="1167439"/>
                </a:xfrm>
                <a:prstGeom prst="rect">
                  <a:avLst/>
                </a:prstGeom>
              </p:spPr>
            </p:pic>
            <p:cxnSp>
              <p:nvCxnSpPr>
                <p:cNvPr id="40" name="Straight Arrow Connector 39">
                  <a:extLst>
                    <a:ext uri="{FF2B5EF4-FFF2-40B4-BE49-F238E27FC236}">
                      <a16:creationId xmlns:a16="http://schemas.microsoft.com/office/drawing/2014/main" id="{E98D344E-0245-468D-A53D-542416520495}"/>
                    </a:ext>
                  </a:extLst>
                </p:cNvPr>
                <p:cNvCxnSpPr>
                  <a:stCxn id="38" idx="3"/>
                  <a:endCxn id="39" idx="1"/>
                </p:cNvCxnSpPr>
                <p:nvPr/>
              </p:nvCxnSpPr>
              <p:spPr>
                <a:xfrm flipV="1">
                  <a:off x="3067049" y="6639821"/>
                  <a:ext cx="1397401"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pic>
            <p:nvPicPr>
              <p:cNvPr id="36" name="Picture 35">
                <a:extLst>
                  <a:ext uri="{FF2B5EF4-FFF2-40B4-BE49-F238E27FC236}">
                    <a16:creationId xmlns:a16="http://schemas.microsoft.com/office/drawing/2014/main" id="{AD5B3B1B-1CAC-4684-84F8-19287AED0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8509" y="4724183"/>
                <a:ext cx="1164854" cy="1164854"/>
              </a:xfrm>
              <a:prstGeom prst="rect">
                <a:avLst/>
              </a:prstGeom>
            </p:spPr>
          </p:pic>
          <p:pic>
            <p:nvPicPr>
              <p:cNvPr id="37" name="Picture 36">
                <a:extLst>
                  <a:ext uri="{FF2B5EF4-FFF2-40B4-BE49-F238E27FC236}">
                    <a16:creationId xmlns:a16="http://schemas.microsoft.com/office/drawing/2014/main" id="{60A64CCE-62B8-49FE-A1CE-CCDDAFE10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4263" y="4724183"/>
                <a:ext cx="1164854" cy="1164854"/>
              </a:xfrm>
              <a:prstGeom prst="rect">
                <a:avLst/>
              </a:prstGeom>
            </p:spPr>
          </p:pic>
        </p:grpSp>
      </p:grpSp>
      <p:sp>
        <p:nvSpPr>
          <p:cNvPr id="2" name="Title 1">
            <a:extLst>
              <a:ext uri="{FF2B5EF4-FFF2-40B4-BE49-F238E27FC236}">
                <a16:creationId xmlns:a16="http://schemas.microsoft.com/office/drawing/2014/main" id="{B1EE47D1-6731-FD55-01C4-60DA261D903F}"/>
              </a:ext>
            </a:extLst>
          </p:cNvPr>
          <p:cNvSpPr txBox="1">
            <a:spLocks/>
          </p:cNvSpPr>
          <p:nvPr/>
        </p:nvSpPr>
        <p:spPr>
          <a:xfrm>
            <a:off x="432123" y="327148"/>
            <a:ext cx="1154804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3200" b="1" dirty="0"/>
              <a:t>Cross Region Disaster Recovery and Backup with </a:t>
            </a:r>
            <a:r>
              <a:rPr lang="en-US" sz="3200" b="1" dirty="0" err="1"/>
              <a:t>FSxN</a:t>
            </a:r>
            <a:endParaRPr lang="en-US" sz="3200" b="1" dirty="0"/>
          </a:p>
        </p:txBody>
      </p:sp>
    </p:spTree>
    <p:extLst>
      <p:ext uri="{BB962C8B-B14F-4D97-AF65-F5344CB8AC3E}">
        <p14:creationId xmlns:p14="http://schemas.microsoft.com/office/powerpoint/2010/main" val="1146247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 name="Group 362">
            <a:extLst>
              <a:ext uri="{FF2B5EF4-FFF2-40B4-BE49-F238E27FC236}">
                <a16:creationId xmlns:a16="http://schemas.microsoft.com/office/drawing/2014/main" id="{29C78C98-F768-4127-BDDB-35959ABBB695}"/>
              </a:ext>
            </a:extLst>
          </p:cNvPr>
          <p:cNvGrpSpPr/>
          <p:nvPr/>
        </p:nvGrpSpPr>
        <p:grpSpPr>
          <a:xfrm>
            <a:off x="9691400" y="1173212"/>
            <a:ext cx="2028818" cy="1379930"/>
            <a:chOff x="12029297" y="1866235"/>
            <a:chExt cx="2434581" cy="1655916"/>
          </a:xfrm>
        </p:grpSpPr>
        <p:sp>
          <p:nvSpPr>
            <p:cNvPr id="364" name="Oval 363">
              <a:extLst>
                <a:ext uri="{FF2B5EF4-FFF2-40B4-BE49-F238E27FC236}">
                  <a16:creationId xmlns:a16="http://schemas.microsoft.com/office/drawing/2014/main" id="{B39A6989-96A2-4C5C-AE09-DDB3D747A19C}"/>
                </a:ext>
              </a:extLst>
            </p:cNvPr>
            <p:cNvSpPr>
              <a:spLocks noChangeAspect="1"/>
            </p:cNvSpPr>
            <p:nvPr/>
          </p:nvSpPr>
          <p:spPr bwMode="auto">
            <a:xfrm>
              <a:off x="12029297" y="2241129"/>
              <a:ext cx="365760" cy="3651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1</a:t>
              </a:r>
            </a:p>
          </p:txBody>
        </p:sp>
        <p:sp>
          <p:nvSpPr>
            <p:cNvPr id="365" name="TextBox 364">
              <a:extLst>
                <a:ext uri="{FF2B5EF4-FFF2-40B4-BE49-F238E27FC236}">
                  <a16:creationId xmlns:a16="http://schemas.microsoft.com/office/drawing/2014/main" id="{FA2FA0C5-1BE3-47DE-ADA8-740CEB24E2B5}"/>
                </a:ext>
              </a:extLst>
            </p:cNvPr>
            <p:cNvSpPr txBox="1"/>
            <p:nvPr/>
          </p:nvSpPr>
          <p:spPr>
            <a:xfrm>
              <a:off x="12511889" y="1866235"/>
              <a:ext cx="1951989" cy="1655916"/>
            </a:xfrm>
            <a:prstGeom prst="rect">
              <a:avLst/>
            </a:prstGeom>
            <a:noFill/>
            <a:ln>
              <a:noFill/>
            </a:ln>
          </p:spPr>
          <p:txBody>
            <a:bodyPr wrap="square" lIns="91440" tIns="45720" rIns="91440" bIns="45720" rtlCol="0">
              <a:spAutoFit/>
            </a:bodyPr>
            <a:lstStyle>
              <a:defPPr>
                <a:defRPr lang="en-US"/>
              </a:defPPr>
              <a:lvl1pPr algn="ctr">
                <a:defRPr sz="1600">
                  <a:cs typeface="Amazon Ember"/>
                </a:defRPr>
              </a:lvl1p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Agents are deployed to connect on-premises storage, edge locations, other cloud providers, and AWS storage services</a:t>
              </a:r>
            </a:p>
          </p:txBody>
        </p:sp>
      </p:grpSp>
      <p:grpSp>
        <p:nvGrpSpPr>
          <p:cNvPr id="366" name="Group 365">
            <a:extLst>
              <a:ext uri="{FF2B5EF4-FFF2-40B4-BE49-F238E27FC236}">
                <a16:creationId xmlns:a16="http://schemas.microsoft.com/office/drawing/2014/main" id="{0367F124-D835-47FD-8AA3-9AFA42B0DA54}"/>
              </a:ext>
            </a:extLst>
          </p:cNvPr>
          <p:cNvGrpSpPr/>
          <p:nvPr/>
        </p:nvGrpSpPr>
        <p:grpSpPr>
          <a:xfrm>
            <a:off x="9691400" y="2666953"/>
            <a:ext cx="2028818" cy="830997"/>
            <a:chOff x="12029297" y="3278896"/>
            <a:chExt cx="2434581" cy="997196"/>
          </a:xfrm>
        </p:grpSpPr>
        <p:sp>
          <p:nvSpPr>
            <p:cNvPr id="367" name="Oval 366">
              <a:extLst>
                <a:ext uri="{FF2B5EF4-FFF2-40B4-BE49-F238E27FC236}">
                  <a16:creationId xmlns:a16="http://schemas.microsoft.com/office/drawing/2014/main" id="{B9A1DF7A-37E9-4C20-868E-00E58DF4F253}"/>
                </a:ext>
              </a:extLst>
            </p:cNvPr>
            <p:cNvSpPr>
              <a:spLocks noChangeAspect="1"/>
            </p:cNvSpPr>
            <p:nvPr/>
          </p:nvSpPr>
          <p:spPr bwMode="auto">
            <a:xfrm>
              <a:off x="12029297" y="3322010"/>
              <a:ext cx="365760" cy="3651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2</a:t>
              </a:r>
            </a:p>
          </p:txBody>
        </p:sp>
        <p:sp>
          <p:nvSpPr>
            <p:cNvPr id="368" name="TextBox 367">
              <a:extLst>
                <a:ext uri="{FF2B5EF4-FFF2-40B4-BE49-F238E27FC236}">
                  <a16:creationId xmlns:a16="http://schemas.microsoft.com/office/drawing/2014/main" id="{2134D232-0491-4503-A06B-1774DA2BE25F}"/>
                </a:ext>
              </a:extLst>
            </p:cNvPr>
            <p:cNvSpPr txBox="1"/>
            <p:nvPr/>
          </p:nvSpPr>
          <p:spPr>
            <a:xfrm>
              <a:off x="12511889" y="3278896"/>
              <a:ext cx="1951989" cy="997196"/>
            </a:xfrm>
            <a:prstGeom prst="rect">
              <a:avLst/>
            </a:prstGeom>
            <a:noFill/>
            <a:ln>
              <a:noFill/>
            </a:ln>
          </p:spPr>
          <p:txBody>
            <a:bodyPr wrap="square" lIns="91440" tIns="45720" rIns="91440" bIns="45720" rtlCol="0">
              <a:spAutoFit/>
            </a:bodyPr>
            <a:lstStyle>
              <a:defPPr>
                <a:defRPr lang="en-US"/>
              </a:defPPr>
              <a:lvl1pPr algn="ctr">
                <a:defRPr sz="1600">
                  <a:cs typeface="Amazon Ember"/>
                </a:defRPr>
              </a:lvl1p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a:ea typeface="+mn-ea"/>
                  <a:cs typeface="Amazon Ember"/>
                </a:rPr>
                <a:t>Create location resources for source and destination storage</a:t>
              </a:r>
            </a:p>
          </p:txBody>
        </p:sp>
      </p:grpSp>
      <p:grpSp>
        <p:nvGrpSpPr>
          <p:cNvPr id="369" name="Group 368">
            <a:extLst>
              <a:ext uri="{FF2B5EF4-FFF2-40B4-BE49-F238E27FC236}">
                <a16:creationId xmlns:a16="http://schemas.microsoft.com/office/drawing/2014/main" id="{0B9A2E80-144D-4CD6-8026-50B7ACFD5E20}"/>
              </a:ext>
            </a:extLst>
          </p:cNvPr>
          <p:cNvGrpSpPr/>
          <p:nvPr/>
        </p:nvGrpSpPr>
        <p:grpSpPr>
          <a:xfrm>
            <a:off x="9691400" y="3564469"/>
            <a:ext cx="2028818" cy="1015663"/>
            <a:chOff x="12029297" y="4327782"/>
            <a:chExt cx="2434581" cy="1218795"/>
          </a:xfrm>
        </p:grpSpPr>
        <p:sp>
          <p:nvSpPr>
            <p:cNvPr id="370" name="Oval 369">
              <a:extLst>
                <a:ext uri="{FF2B5EF4-FFF2-40B4-BE49-F238E27FC236}">
                  <a16:creationId xmlns:a16="http://schemas.microsoft.com/office/drawing/2014/main" id="{6495A3C0-8007-4679-9386-CBB072E5EE13}"/>
                </a:ext>
              </a:extLst>
            </p:cNvPr>
            <p:cNvSpPr>
              <a:spLocks noChangeAspect="1"/>
            </p:cNvSpPr>
            <p:nvPr/>
          </p:nvSpPr>
          <p:spPr bwMode="auto">
            <a:xfrm>
              <a:off x="12029297" y="4371344"/>
              <a:ext cx="365760" cy="3651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3</a:t>
              </a:r>
            </a:p>
          </p:txBody>
        </p:sp>
        <p:sp>
          <p:nvSpPr>
            <p:cNvPr id="371" name="TextBox 370">
              <a:extLst>
                <a:ext uri="{FF2B5EF4-FFF2-40B4-BE49-F238E27FC236}">
                  <a16:creationId xmlns:a16="http://schemas.microsoft.com/office/drawing/2014/main" id="{A01D27B0-46E8-42C4-9817-C8CD3C7D2536}"/>
                </a:ext>
              </a:extLst>
            </p:cNvPr>
            <p:cNvSpPr txBox="1"/>
            <p:nvPr/>
          </p:nvSpPr>
          <p:spPr>
            <a:xfrm>
              <a:off x="12511889" y="4327782"/>
              <a:ext cx="1951989" cy="1218795"/>
            </a:xfrm>
            <a:prstGeom prst="rect">
              <a:avLst/>
            </a:prstGeom>
            <a:noFill/>
            <a:ln>
              <a:noFill/>
            </a:ln>
          </p:spPr>
          <p:txBody>
            <a:bodyPr wrap="square" lIns="91440" tIns="45720" rIns="91440" bIns="45720" rtlCol="0">
              <a:spAutoFit/>
            </a:bodyPr>
            <a:lstStyle>
              <a:defPPr>
                <a:defRPr lang="en-US"/>
              </a:defPPr>
              <a:lvl1pPr algn="ctr">
                <a:defRPr sz="1600">
                  <a:cs typeface="Amazon Ember"/>
                </a:defRPr>
              </a:lvl1p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a:ea typeface="+mn-ea"/>
                  <a:cs typeface="Amazon Ember"/>
                </a:rPr>
                <a:t>DataSync managed service connects to AWS storage and coordinates</a:t>
              </a:r>
              <a:br>
                <a:rPr kumimoji="0" lang="en-US" sz="1200" b="0" i="0" u="none" strike="noStrike" kern="1200" cap="none" spc="0" normalizeH="0" baseline="0" noProof="0" dirty="0">
                  <a:ln>
                    <a:noFill/>
                  </a:ln>
                  <a:effectLst/>
                  <a:uLnTx/>
                  <a:uFillTx/>
                  <a:latin typeface="Amazon Ember"/>
                  <a:ea typeface="+mn-ea"/>
                  <a:cs typeface="Amazon Ember"/>
                </a:rPr>
              </a:br>
              <a:r>
                <a:rPr kumimoji="0" lang="en-US" sz="1200" b="0" i="0" u="none" strike="noStrike" kern="1200" cap="none" spc="0" normalizeH="0" baseline="0" noProof="0" dirty="0">
                  <a:ln>
                    <a:noFill/>
                  </a:ln>
                  <a:effectLst/>
                  <a:uLnTx/>
                  <a:uFillTx/>
                  <a:latin typeface="Amazon Ember"/>
                  <a:ea typeface="+mn-ea"/>
                  <a:cs typeface="Amazon Ember"/>
                </a:rPr>
                <a:t>the transfer</a:t>
              </a:r>
            </a:p>
          </p:txBody>
        </p:sp>
      </p:grpSp>
      <p:grpSp>
        <p:nvGrpSpPr>
          <p:cNvPr id="372" name="Group 371">
            <a:extLst>
              <a:ext uri="{FF2B5EF4-FFF2-40B4-BE49-F238E27FC236}">
                <a16:creationId xmlns:a16="http://schemas.microsoft.com/office/drawing/2014/main" id="{D9A8D2D0-41FD-4925-B43C-DA7F1BAC6D56}"/>
              </a:ext>
            </a:extLst>
          </p:cNvPr>
          <p:cNvGrpSpPr/>
          <p:nvPr/>
        </p:nvGrpSpPr>
        <p:grpSpPr>
          <a:xfrm>
            <a:off x="9691400" y="4833783"/>
            <a:ext cx="2028818" cy="1569660"/>
            <a:chOff x="12029297" y="5766554"/>
            <a:chExt cx="2434581" cy="1883592"/>
          </a:xfrm>
        </p:grpSpPr>
        <p:sp>
          <p:nvSpPr>
            <p:cNvPr id="373" name="Oval 372">
              <a:extLst>
                <a:ext uri="{FF2B5EF4-FFF2-40B4-BE49-F238E27FC236}">
                  <a16:creationId xmlns:a16="http://schemas.microsoft.com/office/drawing/2014/main" id="{FB8E3379-7388-4F2F-9F9E-1475D007DB42}"/>
                </a:ext>
              </a:extLst>
            </p:cNvPr>
            <p:cNvSpPr>
              <a:spLocks noChangeAspect="1"/>
            </p:cNvSpPr>
            <p:nvPr/>
          </p:nvSpPr>
          <p:spPr bwMode="auto">
            <a:xfrm>
              <a:off x="12029297" y="5819309"/>
              <a:ext cx="365760" cy="36519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4</a:t>
              </a:r>
            </a:p>
          </p:txBody>
        </p:sp>
        <p:sp>
          <p:nvSpPr>
            <p:cNvPr id="374" name="TextBox 373">
              <a:extLst>
                <a:ext uri="{FF2B5EF4-FFF2-40B4-BE49-F238E27FC236}">
                  <a16:creationId xmlns:a16="http://schemas.microsoft.com/office/drawing/2014/main" id="{20985174-CE95-4DBB-973F-BCFC235B32E4}"/>
                </a:ext>
              </a:extLst>
            </p:cNvPr>
            <p:cNvSpPr txBox="1"/>
            <p:nvPr/>
          </p:nvSpPr>
          <p:spPr>
            <a:xfrm>
              <a:off x="12511889" y="5766554"/>
              <a:ext cx="1951989" cy="1883592"/>
            </a:xfrm>
            <a:prstGeom prst="rect">
              <a:avLst/>
            </a:prstGeom>
            <a:noFill/>
            <a:ln>
              <a:noFill/>
            </a:ln>
          </p:spPr>
          <p:txBody>
            <a:bodyPr wrap="square" lIns="91440" tIns="45720" rIns="91440" bIns="45720" rtlCol="0">
              <a:spAutoFit/>
            </a:bodyPr>
            <a:lstStyle>
              <a:defPPr>
                <a:defRPr lang="en-US"/>
              </a:defPPr>
              <a:lvl1pPr algn="ctr">
                <a:defRPr sz="1600">
                  <a:cs typeface="Amazon Ember"/>
                </a:defRPr>
              </a:lvl1p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a:ea typeface="+mn-ea"/>
                  <a:cs typeface="Amazon Ember"/>
                </a:rPr>
                <a:t>For transfers between on premises and AWS, internet, AWS Direct Connect, and AWS Virtual Private Network (VPN) are supported</a:t>
              </a:r>
            </a:p>
          </p:txBody>
        </p:sp>
      </p:grpSp>
      <p:sp>
        <p:nvSpPr>
          <p:cNvPr id="375" name="Rectangle 374">
            <a:extLst>
              <a:ext uri="{FF2B5EF4-FFF2-40B4-BE49-F238E27FC236}">
                <a16:creationId xmlns:a16="http://schemas.microsoft.com/office/drawing/2014/main" id="{C89CB3B0-0E14-4B79-A177-AFF699C764CA}"/>
              </a:ext>
            </a:extLst>
          </p:cNvPr>
          <p:cNvSpPr/>
          <p:nvPr/>
        </p:nvSpPr>
        <p:spPr>
          <a:xfrm>
            <a:off x="609599" y="1279904"/>
            <a:ext cx="4037199" cy="3179686"/>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548640" tIns="91440" rIns="91440" bIns="91440" numCol="1" spcCol="0" rtlCol="0" fromWordArt="0" anchor="t" anchorCtr="0" forceAA="0" compatLnSpc="1">
            <a:prstTxWarp prst="textNoShape">
              <a:avLst/>
            </a:prstTxWarp>
            <a:noAutofit/>
          </a:body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mazon Ember Display"/>
                <a:ea typeface="Amazon Ember" panose="020B0603020204020204" pitchFamily="34" charset="0"/>
                <a:cs typeface="Amazon Ember" panose="020B0603020204020204" pitchFamily="34" charset="0"/>
              </a:rPr>
              <a:t>On premises and edge</a:t>
            </a:r>
          </a:p>
        </p:txBody>
      </p:sp>
      <p:sp>
        <p:nvSpPr>
          <p:cNvPr id="376" name="Rectangle 375">
            <a:extLst>
              <a:ext uri="{FF2B5EF4-FFF2-40B4-BE49-F238E27FC236}">
                <a16:creationId xmlns:a16="http://schemas.microsoft.com/office/drawing/2014/main" id="{0F397E20-DEF4-437E-B1CA-29B646E689C3}"/>
              </a:ext>
            </a:extLst>
          </p:cNvPr>
          <p:cNvSpPr/>
          <p:nvPr/>
        </p:nvSpPr>
        <p:spPr>
          <a:xfrm>
            <a:off x="5039856" y="1279904"/>
            <a:ext cx="4470472" cy="4798063"/>
          </a:xfrm>
          <a:prstGeom prst="rect">
            <a:avLst/>
          </a:prstGeom>
          <a:noFill/>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548640" tIns="91440" rIns="91440" bIns="91440" numCol="1" spcCol="0" rtlCol="0" fromWordArt="0" anchor="t" anchorCtr="0" forceAA="0" compatLnSpc="1">
            <a:prstTxWarp prst="textNoShape">
              <a:avLst/>
            </a:prstTxWarp>
            <a:noAutofit/>
          </a:body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Display"/>
                <a:ea typeface="Amazon Ember" panose="020B0603020204020204" pitchFamily="34" charset="0"/>
                <a:cs typeface="Amazon Ember" panose="020B0603020204020204" pitchFamily="34" charset="0"/>
              </a:rPr>
              <a:t>AWS Region</a:t>
            </a:r>
          </a:p>
        </p:txBody>
      </p:sp>
      <p:sp>
        <p:nvSpPr>
          <p:cNvPr id="377" name="TextBox 376">
            <a:extLst>
              <a:ext uri="{FF2B5EF4-FFF2-40B4-BE49-F238E27FC236}">
                <a16:creationId xmlns:a16="http://schemas.microsoft.com/office/drawing/2014/main" id="{CB1CD859-DFEC-4043-8AAE-A38E86EB51B8}"/>
              </a:ext>
            </a:extLst>
          </p:cNvPr>
          <p:cNvSpPr txBox="1"/>
          <p:nvPr/>
        </p:nvSpPr>
        <p:spPr>
          <a:xfrm>
            <a:off x="5398790" y="4068835"/>
            <a:ext cx="879002" cy="461665"/>
          </a:xfrm>
          <a:prstGeom prst="rect">
            <a:avLst/>
          </a:prstGeom>
          <a:noFill/>
          <a:ln>
            <a:noFill/>
          </a:ln>
        </p:spPr>
        <p:txBody>
          <a:bodyPr wrap="square" lIns="91440" tIns="45720" rIns="91440" bIns="45720" rtlCol="0">
            <a:spAutoFit/>
          </a:bodyPr>
          <a:lstStyle>
            <a:defPPr>
              <a:defRPr lang="en-US"/>
            </a:defPPr>
            <a:lvl1pPr algn="ctr">
              <a:defRPr sz="1000">
                <a:latin typeface="Amazon Ember"/>
                <a:cs typeface="Amazon Ember"/>
              </a:defRPr>
            </a:lvl1pPr>
          </a:lstStyle>
          <a:p>
            <a:pPr marL="0" marR="0" lvl="0" indent="0" algn="ctr"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Amazon Ember"/>
              </a:rPr>
              <a:t>AWS DataSync</a:t>
            </a:r>
          </a:p>
        </p:txBody>
      </p:sp>
      <p:sp>
        <p:nvSpPr>
          <p:cNvPr id="378" name="TextBox 377">
            <a:extLst>
              <a:ext uri="{FF2B5EF4-FFF2-40B4-BE49-F238E27FC236}">
                <a16:creationId xmlns:a16="http://schemas.microsoft.com/office/drawing/2014/main" id="{4B6690D3-76D9-44DC-97DF-2E573D3C68E7}"/>
              </a:ext>
            </a:extLst>
          </p:cNvPr>
          <p:cNvSpPr txBox="1"/>
          <p:nvPr/>
        </p:nvSpPr>
        <p:spPr>
          <a:xfrm>
            <a:off x="709982" y="2317931"/>
            <a:ext cx="1491884" cy="646331"/>
          </a:xfrm>
          <a:prstGeom prst="rect">
            <a:avLst/>
          </a:prstGeom>
          <a:noFill/>
          <a:ln>
            <a:noFill/>
          </a:ln>
        </p:spPr>
        <p:txBody>
          <a:bodyPr wrap="square" lIns="91440" tIns="45720" rIns="91440" bIns="45720" rtlCol="0">
            <a:spAutoFit/>
          </a:bodyPr>
          <a:lstStyle>
            <a:defPPr>
              <a:defRPr lang="en-US"/>
            </a:defPPr>
            <a:lvl1pPr algn="ctr">
              <a:defRPr sz="1600">
                <a:cs typeface="Amazon Ember"/>
              </a:defRPr>
            </a:lvl1pPr>
          </a:lstStyle>
          <a:p>
            <a:pPr marL="0" marR="0" lvl="0" indent="0" algn="ctr"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Amazon Ember"/>
              </a:rPr>
              <a:t>Shared file system, object storage, or Hadoop cluster</a:t>
            </a:r>
          </a:p>
        </p:txBody>
      </p:sp>
      <p:grpSp>
        <p:nvGrpSpPr>
          <p:cNvPr id="379" name="Group 378">
            <a:extLst>
              <a:ext uri="{FF2B5EF4-FFF2-40B4-BE49-F238E27FC236}">
                <a16:creationId xmlns:a16="http://schemas.microsoft.com/office/drawing/2014/main" id="{5F96D3F1-D191-4C51-A3A4-2C0268055CF1}"/>
              </a:ext>
            </a:extLst>
          </p:cNvPr>
          <p:cNvGrpSpPr>
            <a:grpSpLocks noChangeAspect="1"/>
          </p:cNvGrpSpPr>
          <p:nvPr/>
        </p:nvGrpSpPr>
        <p:grpSpPr>
          <a:xfrm>
            <a:off x="1078535" y="1745674"/>
            <a:ext cx="575991" cy="514096"/>
            <a:chOff x="-1171016" y="5240112"/>
            <a:chExt cx="545120" cy="486543"/>
          </a:xfrm>
        </p:grpSpPr>
        <p:sp>
          <p:nvSpPr>
            <p:cNvPr id="380" name="Freeform: Shape 91">
              <a:extLst>
                <a:ext uri="{FF2B5EF4-FFF2-40B4-BE49-F238E27FC236}">
                  <a16:creationId xmlns:a16="http://schemas.microsoft.com/office/drawing/2014/main" id="{AA98A247-9E9E-4AB2-B371-A90FF690EE5D}"/>
                </a:ext>
              </a:extLst>
            </p:cNvPr>
            <p:cNvSpPr/>
            <p:nvPr/>
          </p:nvSpPr>
          <p:spPr>
            <a:xfrm>
              <a:off x="-1025949" y="5300532"/>
              <a:ext cx="247820" cy="86898"/>
            </a:xfrm>
            <a:custGeom>
              <a:avLst/>
              <a:gdLst>
                <a:gd name="connsiteX0" fmla="*/ 245567 w 247820"/>
                <a:gd name="connsiteY0" fmla="*/ 46989 h 86898"/>
                <a:gd name="connsiteX1" fmla="*/ 125198 w 247820"/>
                <a:gd name="connsiteY1" fmla="*/ 84645 h 86898"/>
                <a:gd name="connsiteX2" fmla="*/ 4828 w 247820"/>
                <a:gd name="connsiteY2" fmla="*/ 46989 h 86898"/>
                <a:gd name="connsiteX3" fmla="*/ 125198 w 247820"/>
                <a:gd name="connsiteY3" fmla="*/ 4828 h 86898"/>
                <a:gd name="connsiteX4" fmla="*/ 245567 w 247820"/>
                <a:gd name="connsiteY4" fmla="*/ 46989 h 8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820" h="86898">
                  <a:moveTo>
                    <a:pt x="245567" y="46989"/>
                  </a:moveTo>
                  <a:cubicBezTo>
                    <a:pt x="245567" y="67587"/>
                    <a:pt x="194716" y="84645"/>
                    <a:pt x="125198" y="84645"/>
                  </a:cubicBezTo>
                  <a:cubicBezTo>
                    <a:pt x="55679" y="84645"/>
                    <a:pt x="4828" y="67909"/>
                    <a:pt x="4828" y="46989"/>
                  </a:cubicBezTo>
                  <a:cubicBezTo>
                    <a:pt x="4828" y="26069"/>
                    <a:pt x="55679" y="4828"/>
                    <a:pt x="125198" y="4828"/>
                  </a:cubicBezTo>
                  <a:cubicBezTo>
                    <a:pt x="194716" y="4828"/>
                    <a:pt x="245567" y="26391"/>
                    <a:pt x="245567" y="46989"/>
                  </a:cubicBezTo>
                  <a:close/>
                </a:path>
              </a:pathLst>
            </a:custGeom>
            <a:noFill/>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81" name="Freeform: Shape 94">
              <a:extLst>
                <a:ext uri="{FF2B5EF4-FFF2-40B4-BE49-F238E27FC236}">
                  <a16:creationId xmlns:a16="http://schemas.microsoft.com/office/drawing/2014/main" id="{F8D9AD56-08E3-4F12-A782-0E661632928D}"/>
                </a:ext>
              </a:extLst>
            </p:cNvPr>
            <p:cNvSpPr/>
            <p:nvPr/>
          </p:nvSpPr>
          <p:spPr>
            <a:xfrm>
              <a:off x="-1026271" y="5417362"/>
              <a:ext cx="164141" cy="45058"/>
            </a:xfrm>
            <a:custGeom>
              <a:avLst/>
              <a:gdLst>
                <a:gd name="connsiteX0" fmla="*/ 4828 w 164140"/>
                <a:gd name="connsiteY0" fmla="*/ 4828 h 45058"/>
                <a:gd name="connsiteX1" fmla="*/ 125198 w 164140"/>
                <a:gd name="connsiteY1" fmla="*/ 42483 h 45058"/>
                <a:gd name="connsiteX2" fmla="*/ 159313 w 164140"/>
                <a:gd name="connsiteY2" fmla="*/ 42483 h 45058"/>
              </a:gdLst>
              <a:ahLst/>
              <a:cxnLst>
                <a:cxn ang="0">
                  <a:pos x="connsiteX0" y="connsiteY0"/>
                </a:cxn>
                <a:cxn ang="0">
                  <a:pos x="connsiteX1" y="connsiteY1"/>
                </a:cxn>
                <a:cxn ang="0">
                  <a:pos x="connsiteX2" y="connsiteY2"/>
                </a:cxn>
              </a:cxnLst>
              <a:rect l="l" t="t" r="r" b="b"/>
              <a:pathLst>
                <a:path w="164140" h="45058">
                  <a:moveTo>
                    <a:pt x="4828" y="4828"/>
                  </a:moveTo>
                  <a:cubicBezTo>
                    <a:pt x="4828" y="25426"/>
                    <a:pt x="55679" y="42483"/>
                    <a:pt x="125198" y="42483"/>
                  </a:cubicBezTo>
                  <a:lnTo>
                    <a:pt x="159313" y="42483"/>
                  </a:lnTo>
                </a:path>
              </a:pathLst>
            </a:custGeom>
            <a:noFill/>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82" name="Freeform: Shape 101">
              <a:extLst>
                <a:ext uri="{FF2B5EF4-FFF2-40B4-BE49-F238E27FC236}">
                  <a16:creationId xmlns:a16="http://schemas.microsoft.com/office/drawing/2014/main" id="{267321FD-6377-4235-8293-043025D283D6}"/>
                </a:ext>
              </a:extLst>
            </p:cNvPr>
            <p:cNvSpPr/>
            <p:nvPr/>
          </p:nvSpPr>
          <p:spPr>
            <a:xfrm>
              <a:off x="-1025949" y="5491064"/>
              <a:ext cx="157704" cy="45058"/>
            </a:xfrm>
            <a:custGeom>
              <a:avLst/>
              <a:gdLst>
                <a:gd name="connsiteX0" fmla="*/ 154485 w 157703"/>
                <a:gd name="connsiteY0" fmla="*/ 42483 h 45058"/>
                <a:gd name="connsiteX1" fmla="*/ 4828 w 157703"/>
                <a:gd name="connsiteY1" fmla="*/ 4828 h 45058"/>
              </a:gdLst>
              <a:ahLst/>
              <a:cxnLst>
                <a:cxn ang="0">
                  <a:pos x="connsiteX0" y="connsiteY0"/>
                </a:cxn>
                <a:cxn ang="0">
                  <a:pos x="connsiteX1" y="connsiteY1"/>
                </a:cxn>
              </a:cxnLst>
              <a:rect l="l" t="t" r="r" b="b"/>
              <a:pathLst>
                <a:path w="157703" h="45058">
                  <a:moveTo>
                    <a:pt x="154485" y="42483"/>
                  </a:moveTo>
                  <a:cubicBezTo>
                    <a:pt x="79496" y="44093"/>
                    <a:pt x="4828" y="25748"/>
                    <a:pt x="4828" y="4828"/>
                  </a:cubicBezTo>
                </a:path>
              </a:pathLst>
            </a:custGeom>
            <a:noFill/>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83" name="Freeform: Shape 102">
              <a:extLst>
                <a:ext uri="{FF2B5EF4-FFF2-40B4-BE49-F238E27FC236}">
                  <a16:creationId xmlns:a16="http://schemas.microsoft.com/office/drawing/2014/main" id="{126E4944-87B9-4ED5-857D-7F3C66935D35}"/>
                </a:ext>
              </a:extLst>
            </p:cNvPr>
            <p:cNvSpPr/>
            <p:nvPr/>
          </p:nvSpPr>
          <p:spPr>
            <a:xfrm>
              <a:off x="-1026271" y="5340441"/>
              <a:ext cx="9655" cy="228510"/>
            </a:xfrm>
            <a:custGeom>
              <a:avLst/>
              <a:gdLst>
                <a:gd name="connsiteX0" fmla="*/ 4828 w 9655"/>
                <a:gd name="connsiteY0" fmla="*/ 4828 h 228509"/>
                <a:gd name="connsiteX1" fmla="*/ 4828 w 9655"/>
                <a:gd name="connsiteY1" fmla="*/ 225291 h 228509"/>
              </a:gdLst>
              <a:ahLst/>
              <a:cxnLst>
                <a:cxn ang="0">
                  <a:pos x="connsiteX0" y="connsiteY0"/>
                </a:cxn>
                <a:cxn ang="0">
                  <a:pos x="connsiteX1" y="connsiteY1"/>
                </a:cxn>
              </a:cxnLst>
              <a:rect l="l" t="t" r="r" b="b"/>
              <a:pathLst>
                <a:path w="9655" h="228509">
                  <a:moveTo>
                    <a:pt x="4828" y="4828"/>
                  </a:moveTo>
                  <a:lnTo>
                    <a:pt x="4828" y="225291"/>
                  </a:lnTo>
                </a:path>
              </a:pathLst>
            </a:custGeom>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84" name="Freeform: Shape 104">
              <a:extLst>
                <a:ext uri="{FF2B5EF4-FFF2-40B4-BE49-F238E27FC236}">
                  <a16:creationId xmlns:a16="http://schemas.microsoft.com/office/drawing/2014/main" id="{49678FFD-269F-4408-9A09-D5ACB7877439}"/>
                </a:ext>
              </a:extLst>
            </p:cNvPr>
            <p:cNvSpPr/>
            <p:nvPr/>
          </p:nvSpPr>
          <p:spPr>
            <a:xfrm>
              <a:off x="-785209" y="5342694"/>
              <a:ext cx="9655" cy="61150"/>
            </a:xfrm>
            <a:custGeom>
              <a:avLst/>
              <a:gdLst>
                <a:gd name="connsiteX0" fmla="*/ 4828 w 9655"/>
                <a:gd name="connsiteY0" fmla="*/ 4828 h 61150"/>
                <a:gd name="connsiteX1" fmla="*/ 4828 w 9655"/>
                <a:gd name="connsiteY1" fmla="*/ 56645 h 61150"/>
              </a:gdLst>
              <a:ahLst/>
              <a:cxnLst>
                <a:cxn ang="0">
                  <a:pos x="connsiteX0" y="connsiteY0"/>
                </a:cxn>
                <a:cxn ang="0">
                  <a:pos x="connsiteX1" y="connsiteY1"/>
                </a:cxn>
              </a:cxnLst>
              <a:rect l="l" t="t" r="r" b="b"/>
              <a:pathLst>
                <a:path w="9655" h="61150">
                  <a:moveTo>
                    <a:pt x="4828" y="4828"/>
                  </a:moveTo>
                  <a:lnTo>
                    <a:pt x="4828" y="56645"/>
                  </a:lnTo>
                </a:path>
              </a:pathLst>
            </a:custGeom>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85" name="Freeform: Shape 105">
              <a:extLst>
                <a:ext uri="{FF2B5EF4-FFF2-40B4-BE49-F238E27FC236}">
                  <a16:creationId xmlns:a16="http://schemas.microsoft.com/office/drawing/2014/main" id="{AB6CE1A4-8086-42CC-935C-1000851FA534}"/>
                </a:ext>
              </a:extLst>
            </p:cNvPr>
            <p:cNvSpPr/>
            <p:nvPr/>
          </p:nvSpPr>
          <p:spPr>
            <a:xfrm>
              <a:off x="-1026271" y="5559939"/>
              <a:ext cx="154485" cy="45058"/>
            </a:xfrm>
            <a:custGeom>
              <a:avLst/>
              <a:gdLst>
                <a:gd name="connsiteX0" fmla="*/ 150945 w 154485"/>
                <a:gd name="connsiteY0" fmla="*/ 42483 h 45058"/>
                <a:gd name="connsiteX1" fmla="*/ 4828 w 154485"/>
                <a:gd name="connsiteY1" fmla="*/ 4828 h 45058"/>
              </a:gdLst>
              <a:ahLst/>
              <a:cxnLst>
                <a:cxn ang="0">
                  <a:pos x="connsiteX0" y="connsiteY0"/>
                </a:cxn>
                <a:cxn ang="0">
                  <a:pos x="connsiteX1" y="connsiteY1"/>
                </a:cxn>
              </a:cxnLst>
              <a:rect l="l" t="t" r="r" b="b"/>
              <a:pathLst>
                <a:path w="154485" h="45058">
                  <a:moveTo>
                    <a:pt x="150945" y="42483"/>
                  </a:moveTo>
                  <a:cubicBezTo>
                    <a:pt x="66300" y="47311"/>
                    <a:pt x="4828" y="25748"/>
                    <a:pt x="4828" y="4828"/>
                  </a:cubicBezTo>
                </a:path>
              </a:pathLst>
            </a:custGeom>
            <a:noFill/>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86" name="Freeform: Shape 106">
              <a:extLst>
                <a:ext uri="{FF2B5EF4-FFF2-40B4-BE49-F238E27FC236}">
                  <a16:creationId xmlns:a16="http://schemas.microsoft.com/office/drawing/2014/main" id="{C16CED60-D99E-4C8C-BF3F-F48D06D5AAB9}"/>
                </a:ext>
              </a:extLst>
            </p:cNvPr>
            <p:cNvSpPr/>
            <p:nvPr/>
          </p:nvSpPr>
          <p:spPr>
            <a:xfrm>
              <a:off x="-844750" y="5417684"/>
              <a:ext cx="218854" cy="308971"/>
            </a:xfrm>
            <a:custGeom>
              <a:avLst/>
              <a:gdLst>
                <a:gd name="connsiteX0" fmla="*/ 4828 w 218854"/>
                <a:gd name="connsiteY0" fmla="*/ 297062 h 308970"/>
                <a:gd name="connsiteX1" fmla="*/ 4828 w 218854"/>
                <a:gd name="connsiteY1" fmla="*/ 12874 h 308970"/>
                <a:gd name="connsiteX2" fmla="*/ 12874 w 218854"/>
                <a:gd name="connsiteY2" fmla="*/ 4828 h 308970"/>
                <a:gd name="connsiteX3" fmla="*/ 144186 w 218854"/>
                <a:gd name="connsiteY3" fmla="*/ 4828 h 308970"/>
                <a:gd name="connsiteX4" fmla="*/ 214027 w 218854"/>
                <a:gd name="connsiteY4" fmla="*/ 74668 h 308970"/>
                <a:gd name="connsiteX5" fmla="*/ 214027 w 218854"/>
                <a:gd name="connsiteY5" fmla="*/ 297062 h 308970"/>
                <a:gd name="connsiteX6" fmla="*/ 205980 w 218854"/>
                <a:gd name="connsiteY6" fmla="*/ 305109 h 308970"/>
                <a:gd name="connsiteX7" fmla="*/ 13196 w 218854"/>
                <a:gd name="connsiteY7" fmla="*/ 305109 h 308970"/>
                <a:gd name="connsiteX8" fmla="*/ 4828 w 218854"/>
                <a:gd name="connsiteY8" fmla="*/ 297062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854" h="308970">
                  <a:moveTo>
                    <a:pt x="4828" y="297062"/>
                  </a:moveTo>
                  <a:lnTo>
                    <a:pt x="4828" y="12874"/>
                  </a:lnTo>
                  <a:cubicBezTo>
                    <a:pt x="4828" y="8368"/>
                    <a:pt x="8368" y="4828"/>
                    <a:pt x="12874" y="4828"/>
                  </a:cubicBezTo>
                  <a:lnTo>
                    <a:pt x="144186" y="4828"/>
                  </a:lnTo>
                  <a:lnTo>
                    <a:pt x="214027" y="74668"/>
                  </a:lnTo>
                  <a:lnTo>
                    <a:pt x="214027" y="297062"/>
                  </a:lnTo>
                  <a:cubicBezTo>
                    <a:pt x="214027" y="301568"/>
                    <a:pt x="210486" y="305109"/>
                    <a:pt x="205980" y="305109"/>
                  </a:cubicBezTo>
                  <a:lnTo>
                    <a:pt x="13196" y="305109"/>
                  </a:lnTo>
                  <a:cubicBezTo>
                    <a:pt x="8368" y="305109"/>
                    <a:pt x="4828" y="301568"/>
                    <a:pt x="4828" y="297062"/>
                  </a:cubicBezTo>
                  <a:close/>
                </a:path>
              </a:pathLst>
            </a:custGeom>
            <a:noFill/>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87" name="Freeform: Shape 107">
              <a:extLst>
                <a:ext uri="{FF2B5EF4-FFF2-40B4-BE49-F238E27FC236}">
                  <a16:creationId xmlns:a16="http://schemas.microsoft.com/office/drawing/2014/main" id="{AD49B3B1-870B-45C3-B5C2-7C3029813971}"/>
                </a:ext>
              </a:extLst>
            </p:cNvPr>
            <p:cNvSpPr/>
            <p:nvPr/>
          </p:nvSpPr>
          <p:spPr>
            <a:xfrm>
              <a:off x="-705392" y="5417684"/>
              <a:ext cx="77243" cy="77243"/>
            </a:xfrm>
            <a:custGeom>
              <a:avLst/>
              <a:gdLst>
                <a:gd name="connsiteX0" fmla="*/ 4828 w 77242"/>
                <a:gd name="connsiteY0" fmla="*/ 74668 h 77242"/>
                <a:gd name="connsiteX1" fmla="*/ 74668 w 77242"/>
                <a:gd name="connsiteY1" fmla="*/ 74668 h 77242"/>
                <a:gd name="connsiteX2" fmla="*/ 4828 w 77242"/>
                <a:gd name="connsiteY2" fmla="*/ 4828 h 77242"/>
              </a:gdLst>
              <a:ahLst/>
              <a:cxnLst>
                <a:cxn ang="0">
                  <a:pos x="connsiteX0" y="connsiteY0"/>
                </a:cxn>
                <a:cxn ang="0">
                  <a:pos x="connsiteX1" y="connsiteY1"/>
                </a:cxn>
                <a:cxn ang="0">
                  <a:pos x="connsiteX2" y="connsiteY2"/>
                </a:cxn>
              </a:cxnLst>
              <a:rect l="l" t="t" r="r" b="b"/>
              <a:pathLst>
                <a:path w="77242" h="77242">
                  <a:moveTo>
                    <a:pt x="4828" y="74668"/>
                  </a:moveTo>
                  <a:lnTo>
                    <a:pt x="74668" y="74668"/>
                  </a:lnTo>
                  <a:lnTo>
                    <a:pt x="4828" y="4828"/>
                  </a:lnTo>
                  <a:close/>
                </a:path>
              </a:pathLst>
            </a:custGeom>
            <a:noFill/>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88" name="Freeform: Shape 108">
              <a:extLst>
                <a:ext uri="{FF2B5EF4-FFF2-40B4-BE49-F238E27FC236}">
                  <a16:creationId xmlns:a16="http://schemas.microsoft.com/office/drawing/2014/main" id="{51580306-6165-4445-9BE4-8148CEE49E14}"/>
                </a:ext>
              </a:extLst>
            </p:cNvPr>
            <p:cNvSpPr/>
            <p:nvPr/>
          </p:nvSpPr>
          <p:spPr>
            <a:xfrm>
              <a:off x="-813853" y="5543847"/>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89" name="Freeform: Shape 109">
              <a:extLst>
                <a:ext uri="{FF2B5EF4-FFF2-40B4-BE49-F238E27FC236}">
                  <a16:creationId xmlns:a16="http://schemas.microsoft.com/office/drawing/2014/main" id="{594661D5-74BE-44DE-B140-0093815B0DB5}"/>
                </a:ext>
              </a:extLst>
            </p:cNvPr>
            <p:cNvSpPr/>
            <p:nvPr/>
          </p:nvSpPr>
          <p:spPr>
            <a:xfrm>
              <a:off x="-813853" y="5584721"/>
              <a:ext cx="154485" cy="9655"/>
            </a:xfrm>
            <a:custGeom>
              <a:avLst/>
              <a:gdLst>
                <a:gd name="connsiteX0" fmla="*/ 4828 w 154485"/>
                <a:gd name="connsiteY0" fmla="*/ 4828 h 9655"/>
                <a:gd name="connsiteX1" fmla="*/ 152554 w 154485"/>
                <a:gd name="connsiteY1" fmla="*/ 4828 h 9655"/>
              </a:gdLst>
              <a:ahLst/>
              <a:cxnLst>
                <a:cxn ang="0">
                  <a:pos x="connsiteX0" y="connsiteY0"/>
                </a:cxn>
                <a:cxn ang="0">
                  <a:pos x="connsiteX1" y="connsiteY1"/>
                </a:cxn>
              </a:cxnLst>
              <a:rect l="l" t="t" r="r" b="b"/>
              <a:pathLst>
                <a:path w="154485" h="9655">
                  <a:moveTo>
                    <a:pt x="4828" y="4828"/>
                  </a:moveTo>
                  <a:lnTo>
                    <a:pt x="152554" y="4828"/>
                  </a:lnTo>
                </a:path>
              </a:pathLst>
            </a:custGeom>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0" name="Freeform: Shape 110">
              <a:extLst>
                <a:ext uri="{FF2B5EF4-FFF2-40B4-BE49-F238E27FC236}">
                  <a16:creationId xmlns:a16="http://schemas.microsoft.com/office/drawing/2014/main" id="{CE26CFAD-904A-4FF5-B682-D0A2E448321A}"/>
                </a:ext>
              </a:extLst>
            </p:cNvPr>
            <p:cNvSpPr/>
            <p:nvPr/>
          </p:nvSpPr>
          <p:spPr>
            <a:xfrm>
              <a:off x="-813853" y="5625917"/>
              <a:ext cx="151267" cy="9655"/>
            </a:xfrm>
            <a:custGeom>
              <a:avLst/>
              <a:gdLst>
                <a:gd name="connsiteX0" fmla="*/ 4828 w 151266"/>
                <a:gd name="connsiteY0" fmla="*/ 4828 h 9655"/>
                <a:gd name="connsiteX1" fmla="*/ 148692 w 151266"/>
                <a:gd name="connsiteY1" fmla="*/ 4828 h 9655"/>
              </a:gdLst>
              <a:ahLst/>
              <a:cxnLst>
                <a:cxn ang="0">
                  <a:pos x="connsiteX0" y="connsiteY0"/>
                </a:cxn>
                <a:cxn ang="0">
                  <a:pos x="connsiteX1" y="connsiteY1"/>
                </a:cxn>
              </a:cxnLst>
              <a:rect l="l" t="t" r="r" b="b"/>
              <a:pathLst>
                <a:path w="151266" h="9655">
                  <a:moveTo>
                    <a:pt x="4828" y="4828"/>
                  </a:moveTo>
                  <a:lnTo>
                    <a:pt x="148692" y="4828"/>
                  </a:lnTo>
                </a:path>
              </a:pathLst>
            </a:custGeom>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1" name="Freeform: Shape 111">
              <a:extLst>
                <a:ext uri="{FF2B5EF4-FFF2-40B4-BE49-F238E27FC236}">
                  <a16:creationId xmlns:a16="http://schemas.microsoft.com/office/drawing/2014/main" id="{F723E3E6-1AC4-4A4B-853B-B894F364AF10}"/>
                </a:ext>
              </a:extLst>
            </p:cNvPr>
            <p:cNvSpPr/>
            <p:nvPr/>
          </p:nvSpPr>
          <p:spPr>
            <a:xfrm>
              <a:off x="-813853" y="5666791"/>
              <a:ext cx="57932" cy="9655"/>
            </a:xfrm>
            <a:custGeom>
              <a:avLst/>
              <a:gdLst>
                <a:gd name="connsiteX0" fmla="*/ 4828 w 57932"/>
                <a:gd name="connsiteY0" fmla="*/ 4828 h 9655"/>
                <a:gd name="connsiteX1" fmla="*/ 55357 w 57932"/>
                <a:gd name="connsiteY1" fmla="*/ 4828 h 9655"/>
              </a:gdLst>
              <a:ahLst/>
              <a:cxnLst>
                <a:cxn ang="0">
                  <a:pos x="connsiteX0" y="connsiteY0"/>
                </a:cxn>
                <a:cxn ang="0">
                  <a:pos x="connsiteX1" y="connsiteY1"/>
                </a:cxn>
              </a:cxnLst>
              <a:rect l="l" t="t" r="r" b="b"/>
              <a:pathLst>
                <a:path w="57932" h="9655">
                  <a:moveTo>
                    <a:pt x="4828" y="4828"/>
                  </a:moveTo>
                  <a:lnTo>
                    <a:pt x="55357" y="4828"/>
                  </a:lnTo>
                </a:path>
              </a:pathLst>
            </a:custGeom>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2" name="Freeform: Shape 112">
              <a:extLst>
                <a:ext uri="{FF2B5EF4-FFF2-40B4-BE49-F238E27FC236}">
                  <a16:creationId xmlns:a16="http://schemas.microsoft.com/office/drawing/2014/main" id="{897300AB-51C0-4EBE-9865-814B284E3BF2}"/>
                </a:ext>
              </a:extLst>
            </p:cNvPr>
            <p:cNvSpPr/>
            <p:nvPr/>
          </p:nvSpPr>
          <p:spPr>
            <a:xfrm>
              <a:off x="-813853" y="5502972"/>
              <a:ext cx="90116" cy="9655"/>
            </a:xfrm>
            <a:custGeom>
              <a:avLst/>
              <a:gdLst>
                <a:gd name="connsiteX0" fmla="*/ 4828 w 90116"/>
                <a:gd name="connsiteY0" fmla="*/ 4828 h 9655"/>
                <a:gd name="connsiteX1" fmla="*/ 88185 w 90116"/>
                <a:gd name="connsiteY1" fmla="*/ 4828 h 9655"/>
              </a:gdLst>
              <a:ahLst/>
              <a:cxnLst>
                <a:cxn ang="0">
                  <a:pos x="connsiteX0" y="connsiteY0"/>
                </a:cxn>
                <a:cxn ang="0">
                  <a:pos x="connsiteX1" y="connsiteY1"/>
                </a:cxn>
              </a:cxnLst>
              <a:rect l="l" t="t" r="r" b="b"/>
              <a:pathLst>
                <a:path w="90116" h="9655">
                  <a:moveTo>
                    <a:pt x="4828" y="4828"/>
                  </a:moveTo>
                  <a:lnTo>
                    <a:pt x="88185" y="4828"/>
                  </a:lnTo>
                </a:path>
              </a:pathLst>
            </a:custGeom>
            <a:ln w="19050" cap="flat">
              <a:solidFill>
                <a:schemeClr val="tx1"/>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3" name="Freeform: Shape 113">
              <a:extLst>
                <a:ext uri="{FF2B5EF4-FFF2-40B4-BE49-F238E27FC236}">
                  <a16:creationId xmlns:a16="http://schemas.microsoft.com/office/drawing/2014/main" id="{3D42292D-5547-4A63-B522-3C819B41F421}"/>
                </a:ext>
              </a:extLst>
            </p:cNvPr>
            <p:cNvSpPr/>
            <p:nvPr/>
          </p:nvSpPr>
          <p:spPr>
            <a:xfrm>
              <a:off x="-1104039" y="52929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accent3"/>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4" name="Freeform: Shape 114">
              <a:extLst>
                <a:ext uri="{FF2B5EF4-FFF2-40B4-BE49-F238E27FC236}">
                  <a16:creationId xmlns:a16="http://schemas.microsoft.com/office/drawing/2014/main" id="{71F66E87-16C5-4815-B770-1895D1E0A885}"/>
                </a:ext>
              </a:extLst>
            </p:cNvPr>
            <p:cNvSpPr/>
            <p:nvPr/>
          </p:nvSpPr>
          <p:spPr>
            <a:xfrm>
              <a:off x="-1007865" y="5290781"/>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accent3"/>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5" name="Freeform: Shape 115">
              <a:extLst>
                <a:ext uri="{FF2B5EF4-FFF2-40B4-BE49-F238E27FC236}">
                  <a16:creationId xmlns:a16="http://schemas.microsoft.com/office/drawing/2014/main" id="{75A3C146-556E-45DD-9CA0-977C3D7610C2}"/>
                </a:ext>
              </a:extLst>
            </p:cNvPr>
            <p:cNvSpPr/>
            <p:nvPr/>
          </p:nvSpPr>
          <p:spPr>
            <a:xfrm>
              <a:off x="-112720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accent3"/>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6" name="Freeform: Shape 116">
              <a:extLst>
                <a:ext uri="{FF2B5EF4-FFF2-40B4-BE49-F238E27FC236}">
                  <a16:creationId xmlns:a16="http://schemas.microsoft.com/office/drawing/2014/main" id="{66676F2D-E50F-4989-9C15-BDB08E0F1E65}"/>
                </a:ext>
              </a:extLst>
            </p:cNvPr>
            <p:cNvSpPr/>
            <p:nvPr/>
          </p:nvSpPr>
          <p:spPr>
            <a:xfrm>
              <a:off x="-1068546" y="53513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accent3"/>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7" name="Freeform: Shape 117">
              <a:extLst>
                <a:ext uri="{FF2B5EF4-FFF2-40B4-BE49-F238E27FC236}">
                  <a16:creationId xmlns:a16="http://schemas.microsoft.com/office/drawing/2014/main" id="{D9B0162E-42C0-4468-B6FF-C54C2737A09D}"/>
                </a:ext>
              </a:extLst>
            </p:cNvPr>
            <p:cNvSpPr/>
            <p:nvPr/>
          </p:nvSpPr>
          <p:spPr>
            <a:xfrm>
              <a:off x="-1147191" y="5421534"/>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accent3"/>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8" name="Freeform: Shape 118">
              <a:extLst>
                <a:ext uri="{FF2B5EF4-FFF2-40B4-BE49-F238E27FC236}">
                  <a16:creationId xmlns:a16="http://schemas.microsoft.com/office/drawing/2014/main" id="{7C444A26-F140-4A5A-8427-37BBA17FA8B5}"/>
                </a:ext>
              </a:extLst>
            </p:cNvPr>
            <p:cNvSpPr/>
            <p:nvPr/>
          </p:nvSpPr>
          <p:spPr>
            <a:xfrm>
              <a:off x="-1094731" y="5395217"/>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accent3"/>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399" name="Freeform: Shape 119">
              <a:extLst>
                <a:ext uri="{FF2B5EF4-FFF2-40B4-BE49-F238E27FC236}">
                  <a16:creationId xmlns:a16="http://schemas.microsoft.com/office/drawing/2014/main" id="{9CB4B1D3-4F9C-4A50-B445-707F1351D51C}"/>
                </a:ext>
              </a:extLst>
            </p:cNvPr>
            <p:cNvSpPr/>
            <p:nvPr/>
          </p:nvSpPr>
          <p:spPr>
            <a:xfrm>
              <a:off x="-1051542" y="5269649"/>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accent3"/>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00" name="Freeform: Shape 120">
              <a:extLst>
                <a:ext uri="{FF2B5EF4-FFF2-40B4-BE49-F238E27FC236}">
                  <a16:creationId xmlns:a16="http://schemas.microsoft.com/office/drawing/2014/main" id="{24BF67BD-EAAA-4105-9AE3-4B319FBD3CA6}"/>
                </a:ext>
              </a:extLst>
            </p:cNvPr>
            <p:cNvSpPr/>
            <p:nvPr/>
          </p:nvSpPr>
          <p:spPr>
            <a:xfrm>
              <a:off x="-1171016" y="5240112"/>
              <a:ext cx="28966" cy="28966"/>
            </a:xfrm>
            <a:custGeom>
              <a:avLst/>
              <a:gdLst>
                <a:gd name="connsiteX0" fmla="*/ 26391 w 28966"/>
                <a:gd name="connsiteY0" fmla="*/ 26391 h 28966"/>
                <a:gd name="connsiteX1" fmla="*/ 4828 w 28966"/>
                <a:gd name="connsiteY1" fmla="*/ 26391 h 28966"/>
                <a:gd name="connsiteX2" fmla="*/ 4828 w 28966"/>
                <a:gd name="connsiteY2" fmla="*/ 4828 h 28966"/>
                <a:gd name="connsiteX3" fmla="*/ 26391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6391" y="26391"/>
                  </a:moveTo>
                  <a:lnTo>
                    <a:pt x="4828" y="26391"/>
                  </a:lnTo>
                  <a:lnTo>
                    <a:pt x="4828" y="4828"/>
                  </a:lnTo>
                  <a:lnTo>
                    <a:pt x="26391" y="4828"/>
                  </a:lnTo>
                  <a:close/>
                </a:path>
              </a:pathLst>
            </a:custGeom>
            <a:noFill/>
            <a:ln w="19050" cap="flat">
              <a:solidFill>
                <a:schemeClr val="accent3"/>
              </a:solidFill>
              <a:prstDash val="solid"/>
              <a:round/>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prstClr val="black"/>
                </a:solidFill>
                <a:effectLst/>
                <a:uLnTx/>
                <a:uFillTx/>
                <a:latin typeface="Amazon Ember Display"/>
                <a:ea typeface="+mn-ea"/>
                <a:cs typeface="+mn-cs"/>
              </a:endParaRPr>
            </a:p>
          </p:txBody>
        </p:sp>
      </p:grpSp>
      <p:sp>
        <p:nvSpPr>
          <p:cNvPr id="401" name="TextBox 400">
            <a:extLst>
              <a:ext uri="{FF2B5EF4-FFF2-40B4-BE49-F238E27FC236}">
                <a16:creationId xmlns:a16="http://schemas.microsoft.com/office/drawing/2014/main" id="{0753190A-F138-4D37-A3DE-DC496D3F46DB}"/>
              </a:ext>
            </a:extLst>
          </p:cNvPr>
          <p:cNvSpPr txBox="1"/>
          <p:nvPr/>
        </p:nvSpPr>
        <p:spPr>
          <a:xfrm>
            <a:off x="2113522" y="2020009"/>
            <a:ext cx="1006028" cy="646331"/>
          </a:xfrm>
          <a:prstGeom prst="rect">
            <a:avLst/>
          </a:prstGeom>
          <a:noFill/>
        </p:spPr>
        <p:txBody>
          <a:bodyPr wrap="square" rtlCol="0">
            <a:spAutoFit/>
          </a:bodyPr>
          <a:lstStyle/>
          <a:p>
            <a:pPr marL="0" marR="0" lvl="0" indent="0" algn="ctr"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Amazon Ember Light" panose="020B0403020204020204" pitchFamily="34" charset="0"/>
                <a:cs typeface="Amazon Ember Light" panose="020B0403020204020204" pitchFamily="34" charset="0"/>
              </a:rPr>
              <a:t>NFS, SMB, HDFS, S3 API</a:t>
            </a:r>
          </a:p>
        </p:txBody>
      </p:sp>
      <p:cxnSp>
        <p:nvCxnSpPr>
          <p:cNvPr id="402" name="Straight Connector 401">
            <a:extLst>
              <a:ext uri="{FF2B5EF4-FFF2-40B4-BE49-F238E27FC236}">
                <a16:creationId xmlns:a16="http://schemas.microsoft.com/office/drawing/2014/main" id="{F6B59DFC-FC17-46B6-A5C4-183298309B4C}"/>
              </a:ext>
            </a:extLst>
          </p:cNvPr>
          <p:cNvCxnSpPr>
            <a:cxnSpLocks/>
          </p:cNvCxnSpPr>
          <p:nvPr/>
        </p:nvCxnSpPr>
        <p:spPr>
          <a:xfrm flipH="1">
            <a:off x="1838339" y="2012184"/>
            <a:ext cx="1556394" cy="0"/>
          </a:xfrm>
          <a:prstGeom prst="line">
            <a:avLst/>
          </a:prstGeom>
          <a:ln w="1270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C809E10F-6C3F-4276-BF21-015936A83FDB}"/>
              </a:ext>
            </a:extLst>
          </p:cNvPr>
          <p:cNvCxnSpPr>
            <a:cxnSpLocks/>
          </p:cNvCxnSpPr>
          <p:nvPr/>
        </p:nvCxnSpPr>
        <p:spPr>
          <a:xfrm flipH="1">
            <a:off x="6426303" y="3960306"/>
            <a:ext cx="248391" cy="0"/>
          </a:xfrm>
          <a:prstGeom prst="line">
            <a:avLst/>
          </a:prstGeom>
          <a:ln w="1270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404" name="Graphic 403">
            <a:extLst>
              <a:ext uri="{FF2B5EF4-FFF2-40B4-BE49-F238E27FC236}">
                <a16:creationId xmlns:a16="http://schemas.microsoft.com/office/drawing/2014/main" id="{E0586A9A-17C1-47F1-9DF3-88637F78EF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2791" y="3279207"/>
            <a:ext cx="701124" cy="701124"/>
          </a:xfrm>
          <a:prstGeom prst="rect">
            <a:avLst/>
          </a:prstGeom>
        </p:spPr>
      </p:pic>
      <p:grpSp>
        <p:nvGrpSpPr>
          <p:cNvPr id="405" name="Graphic 99">
            <a:extLst>
              <a:ext uri="{FF2B5EF4-FFF2-40B4-BE49-F238E27FC236}">
                <a16:creationId xmlns:a16="http://schemas.microsoft.com/office/drawing/2014/main" id="{7F59E5AC-F98A-4A74-AC09-97541FC8C4E5}"/>
              </a:ext>
            </a:extLst>
          </p:cNvPr>
          <p:cNvGrpSpPr/>
          <p:nvPr/>
        </p:nvGrpSpPr>
        <p:grpSpPr>
          <a:xfrm>
            <a:off x="720045" y="1344297"/>
            <a:ext cx="165890" cy="240751"/>
            <a:chOff x="-854364" y="406184"/>
            <a:chExt cx="169901" cy="265470"/>
          </a:xfrm>
          <a:solidFill>
            <a:srgbClr val="002D43"/>
          </a:solidFill>
        </p:grpSpPr>
        <p:sp>
          <p:nvSpPr>
            <p:cNvPr id="406" name="Freeform: Shape 73">
              <a:extLst>
                <a:ext uri="{FF2B5EF4-FFF2-40B4-BE49-F238E27FC236}">
                  <a16:creationId xmlns:a16="http://schemas.microsoft.com/office/drawing/2014/main" id="{546E5249-2D52-4009-B191-4562E96C807F}"/>
                </a:ext>
              </a:extLst>
            </p:cNvPr>
            <p:cNvSpPr/>
            <p:nvPr/>
          </p:nvSpPr>
          <p:spPr>
            <a:xfrm>
              <a:off x="-854364" y="406184"/>
              <a:ext cx="169901" cy="265470"/>
            </a:xfrm>
            <a:custGeom>
              <a:avLst/>
              <a:gdLst>
                <a:gd name="connsiteX0" fmla="*/ 171175 w 169900"/>
                <a:gd name="connsiteY0" fmla="*/ 87605 h 265470"/>
                <a:gd name="connsiteX1" fmla="*/ 132310 w 169900"/>
                <a:gd name="connsiteY1" fmla="*/ 87605 h 265470"/>
                <a:gd name="connsiteX2" fmla="*/ 132310 w 169900"/>
                <a:gd name="connsiteY2" fmla="*/ 5309 h 265470"/>
                <a:gd name="connsiteX3" fmla="*/ 127001 w 169900"/>
                <a:gd name="connsiteY3" fmla="*/ 0 h 265470"/>
                <a:gd name="connsiteX4" fmla="*/ 49484 w 169900"/>
                <a:gd name="connsiteY4" fmla="*/ 0 h 265470"/>
                <a:gd name="connsiteX5" fmla="*/ 44174 w 169900"/>
                <a:gd name="connsiteY5" fmla="*/ 5309 h 265470"/>
                <a:gd name="connsiteX6" fmla="*/ 44174 w 169900"/>
                <a:gd name="connsiteY6" fmla="*/ 87605 h 265470"/>
                <a:gd name="connsiteX7" fmla="*/ 5309 w 169900"/>
                <a:gd name="connsiteY7" fmla="*/ 87605 h 265470"/>
                <a:gd name="connsiteX8" fmla="*/ 0 w 169900"/>
                <a:gd name="connsiteY8" fmla="*/ 92915 h 265470"/>
                <a:gd name="connsiteX9" fmla="*/ 0 w 169900"/>
                <a:gd name="connsiteY9" fmla="*/ 260161 h 265470"/>
                <a:gd name="connsiteX10" fmla="*/ 5309 w 169900"/>
                <a:gd name="connsiteY10" fmla="*/ 265470 h 265470"/>
                <a:gd name="connsiteX11" fmla="*/ 171175 w 169900"/>
                <a:gd name="connsiteY11" fmla="*/ 265470 h 265470"/>
                <a:gd name="connsiteX12" fmla="*/ 176484 w 169900"/>
                <a:gd name="connsiteY12" fmla="*/ 260161 h 265470"/>
                <a:gd name="connsiteX13" fmla="*/ 176484 w 169900"/>
                <a:gd name="connsiteY13" fmla="*/ 92915 h 265470"/>
                <a:gd name="connsiteX14" fmla="*/ 171175 w 169900"/>
                <a:gd name="connsiteY14" fmla="*/ 87605 h 265470"/>
                <a:gd name="connsiteX15" fmla="*/ 165866 w 169900"/>
                <a:gd name="connsiteY15" fmla="*/ 254851 h 265470"/>
                <a:gd name="connsiteX16" fmla="*/ 10619 w 169900"/>
                <a:gd name="connsiteY16" fmla="*/ 254851 h 265470"/>
                <a:gd name="connsiteX17" fmla="*/ 10619 w 169900"/>
                <a:gd name="connsiteY17" fmla="*/ 98224 h 265470"/>
                <a:gd name="connsiteX18" fmla="*/ 49484 w 169900"/>
                <a:gd name="connsiteY18" fmla="*/ 98224 h 265470"/>
                <a:gd name="connsiteX19" fmla="*/ 54793 w 169900"/>
                <a:gd name="connsiteY19" fmla="*/ 92915 h 265470"/>
                <a:gd name="connsiteX20" fmla="*/ 54793 w 169900"/>
                <a:gd name="connsiteY20" fmla="*/ 10619 h 265470"/>
                <a:gd name="connsiteX21" fmla="*/ 121691 w 169900"/>
                <a:gd name="connsiteY21" fmla="*/ 10619 h 265470"/>
                <a:gd name="connsiteX22" fmla="*/ 121691 w 169900"/>
                <a:gd name="connsiteY22" fmla="*/ 92915 h 265470"/>
                <a:gd name="connsiteX23" fmla="*/ 127001 w 169900"/>
                <a:gd name="connsiteY23" fmla="*/ 98224 h 265470"/>
                <a:gd name="connsiteX24" fmla="*/ 165866 w 169900"/>
                <a:gd name="connsiteY24" fmla="*/ 98224 h 26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00" h="265470">
                  <a:moveTo>
                    <a:pt x="171175" y="87605"/>
                  </a:moveTo>
                  <a:lnTo>
                    <a:pt x="132310" y="87605"/>
                  </a:lnTo>
                  <a:lnTo>
                    <a:pt x="132310" y="5309"/>
                  </a:lnTo>
                  <a:cubicBezTo>
                    <a:pt x="132310" y="2377"/>
                    <a:pt x="129933" y="0"/>
                    <a:pt x="127001" y="0"/>
                  </a:cubicBezTo>
                  <a:lnTo>
                    <a:pt x="49484" y="0"/>
                  </a:lnTo>
                  <a:cubicBezTo>
                    <a:pt x="46551" y="0"/>
                    <a:pt x="44174" y="2377"/>
                    <a:pt x="44174" y="5309"/>
                  </a:cubicBezTo>
                  <a:lnTo>
                    <a:pt x="44174" y="87605"/>
                  </a:lnTo>
                  <a:lnTo>
                    <a:pt x="5309" y="87605"/>
                  </a:lnTo>
                  <a:cubicBezTo>
                    <a:pt x="2377" y="87605"/>
                    <a:pt x="0" y="89982"/>
                    <a:pt x="0" y="92915"/>
                  </a:cubicBezTo>
                  <a:lnTo>
                    <a:pt x="0" y="260161"/>
                  </a:lnTo>
                  <a:cubicBezTo>
                    <a:pt x="0" y="263093"/>
                    <a:pt x="2377" y="265470"/>
                    <a:pt x="5309" y="265470"/>
                  </a:cubicBezTo>
                  <a:lnTo>
                    <a:pt x="171175" y="265470"/>
                  </a:lnTo>
                  <a:cubicBezTo>
                    <a:pt x="174107" y="265470"/>
                    <a:pt x="176484" y="263093"/>
                    <a:pt x="176484" y="260161"/>
                  </a:cubicBezTo>
                  <a:lnTo>
                    <a:pt x="176484" y="92915"/>
                  </a:lnTo>
                  <a:cubicBezTo>
                    <a:pt x="176484" y="89982"/>
                    <a:pt x="174107" y="87605"/>
                    <a:pt x="171175" y="87605"/>
                  </a:cubicBezTo>
                  <a:close/>
                  <a:moveTo>
                    <a:pt x="165866" y="254851"/>
                  </a:moveTo>
                  <a:lnTo>
                    <a:pt x="10619" y="254851"/>
                  </a:lnTo>
                  <a:lnTo>
                    <a:pt x="10619" y="98224"/>
                  </a:lnTo>
                  <a:lnTo>
                    <a:pt x="49484" y="98224"/>
                  </a:lnTo>
                  <a:cubicBezTo>
                    <a:pt x="52416" y="98224"/>
                    <a:pt x="54793" y="95847"/>
                    <a:pt x="54793" y="92915"/>
                  </a:cubicBezTo>
                  <a:lnTo>
                    <a:pt x="54793" y="10619"/>
                  </a:lnTo>
                  <a:lnTo>
                    <a:pt x="121691" y="10619"/>
                  </a:lnTo>
                  <a:lnTo>
                    <a:pt x="121691" y="92915"/>
                  </a:lnTo>
                  <a:cubicBezTo>
                    <a:pt x="121691" y="95847"/>
                    <a:pt x="124069" y="98224"/>
                    <a:pt x="127001" y="98224"/>
                  </a:cubicBezTo>
                  <a:lnTo>
                    <a:pt x="165866" y="98224"/>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07" name="Freeform: Shape 74">
              <a:extLst>
                <a:ext uri="{FF2B5EF4-FFF2-40B4-BE49-F238E27FC236}">
                  <a16:creationId xmlns:a16="http://schemas.microsoft.com/office/drawing/2014/main" id="{353CF845-512C-4BA6-AE0D-E60C1DFBAE0E}"/>
                </a:ext>
              </a:extLst>
            </p:cNvPr>
            <p:cNvSpPr/>
            <p:nvPr/>
          </p:nvSpPr>
          <p:spPr>
            <a:xfrm>
              <a:off x="-820490"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08" name="Freeform: Shape 75">
              <a:extLst>
                <a:ext uri="{FF2B5EF4-FFF2-40B4-BE49-F238E27FC236}">
                  <a16:creationId xmlns:a16="http://schemas.microsoft.com/office/drawing/2014/main" id="{5C21934E-1108-44AB-9560-DE0D6A573F05}"/>
                </a:ext>
              </a:extLst>
            </p:cNvPr>
            <p:cNvSpPr/>
            <p:nvPr/>
          </p:nvSpPr>
          <p:spPr>
            <a:xfrm>
              <a:off x="-820490"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09" name="Freeform: Shape 76">
              <a:extLst>
                <a:ext uri="{FF2B5EF4-FFF2-40B4-BE49-F238E27FC236}">
                  <a16:creationId xmlns:a16="http://schemas.microsoft.com/office/drawing/2014/main" id="{1497629F-FF8F-4450-A022-C202B2237434}"/>
                </a:ext>
              </a:extLst>
            </p:cNvPr>
            <p:cNvSpPr/>
            <p:nvPr/>
          </p:nvSpPr>
          <p:spPr>
            <a:xfrm>
              <a:off x="-820490"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10" name="Freeform: Shape 77">
              <a:extLst>
                <a:ext uri="{FF2B5EF4-FFF2-40B4-BE49-F238E27FC236}">
                  <a16:creationId xmlns:a16="http://schemas.microsoft.com/office/drawing/2014/main" id="{981C6FFE-1B6E-47D1-A6CD-B9D1CB541829}"/>
                </a:ext>
              </a:extLst>
            </p:cNvPr>
            <p:cNvSpPr/>
            <p:nvPr/>
          </p:nvSpPr>
          <p:spPr>
            <a:xfrm>
              <a:off x="-770688"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11" name="Freeform: Shape 78">
              <a:extLst>
                <a:ext uri="{FF2B5EF4-FFF2-40B4-BE49-F238E27FC236}">
                  <a16:creationId xmlns:a16="http://schemas.microsoft.com/office/drawing/2014/main" id="{32ED376A-8441-47B2-A09F-20E4EC361F01}"/>
                </a:ext>
              </a:extLst>
            </p:cNvPr>
            <p:cNvSpPr/>
            <p:nvPr/>
          </p:nvSpPr>
          <p:spPr>
            <a:xfrm>
              <a:off x="-770688"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12" name="Freeform: Shape 79">
              <a:extLst>
                <a:ext uri="{FF2B5EF4-FFF2-40B4-BE49-F238E27FC236}">
                  <a16:creationId xmlns:a16="http://schemas.microsoft.com/office/drawing/2014/main" id="{63820962-103D-4D41-A1FC-6A5222880AAB}"/>
                </a:ext>
              </a:extLst>
            </p:cNvPr>
            <p:cNvSpPr/>
            <p:nvPr/>
          </p:nvSpPr>
          <p:spPr>
            <a:xfrm>
              <a:off x="-770688"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13" name="Freeform: Shape 80">
              <a:extLst>
                <a:ext uri="{FF2B5EF4-FFF2-40B4-BE49-F238E27FC236}">
                  <a16:creationId xmlns:a16="http://schemas.microsoft.com/office/drawing/2014/main" id="{E4E92954-7DFC-4F7A-9A70-AA10DF60EDE9}"/>
                </a:ext>
              </a:extLst>
            </p:cNvPr>
            <p:cNvSpPr/>
            <p:nvPr/>
          </p:nvSpPr>
          <p:spPr>
            <a:xfrm>
              <a:off x="-720886" y="52628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14" name="Freeform: Shape 81">
              <a:extLst>
                <a:ext uri="{FF2B5EF4-FFF2-40B4-BE49-F238E27FC236}">
                  <a16:creationId xmlns:a16="http://schemas.microsoft.com/office/drawing/2014/main" id="{3199B5FC-8677-419D-BD4A-95CC0F830FF1}"/>
                </a:ext>
              </a:extLst>
            </p:cNvPr>
            <p:cNvSpPr/>
            <p:nvPr/>
          </p:nvSpPr>
          <p:spPr>
            <a:xfrm>
              <a:off x="-720886" y="57056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15" name="Freeform: Shape 82">
              <a:extLst>
                <a:ext uri="{FF2B5EF4-FFF2-40B4-BE49-F238E27FC236}">
                  <a16:creationId xmlns:a16="http://schemas.microsoft.com/office/drawing/2014/main" id="{6228AFB8-C2CB-4761-97A8-4BBA6FF8A7EB}"/>
                </a:ext>
              </a:extLst>
            </p:cNvPr>
            <p:cNvSpPr/>
            <p:nvPr/>
          </p:nvSpPr>
          <p:spPr>
            <a:xfrm>
              <a:off x="-720886" y="61484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16" name="Freeform: Shape 83">
              <a:extLst>
                <a:ext uri="{FF2B5EF4-FFF2-40B4-BE49-F238E27FC236}">
                  <a16:creationId xmlns:a16="http://schemas.microsoft.com/office/drawing/2014/main" id="{718474F8-1DAB-4E57-BAB0-C925E481D395}"/>
                </a:ext>
              </a:extLst>
            </p:cNvPr>
            <p:cNvSpPr/>
            <p:nvPr/>
          </p:nvSpPr>
          <p:spPr>
            <a:xfrm>
              <a:off x="-770688" y="441332"/>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sp>
          <p:nvSpPr>
            <p:cNvPr id="417" name="Freeform: Shape 84">
              <a:extLst>
                <a:ext uri="{FF2B5EF4-FFF2-40B4-BE49-F238E27FC236}">
                  <a16:creationId xmlns:a16="http://schemas.microsoft.com/office/drawing/2014/main" id="{EB2FC578-FD0E-4286-B623-232103B08DD1}"/>
                </a:ext>
              </a:extLst>
            </p:cNvPr>
            <p:cNvSpPr/>
            <p:nvPr/>
          </p:nvSpPr>
          <p:spPr>
            <a:xfrm>
              <a:off x="-770688" y="485613"/>
              <a:ext cx="10619" cy="21238"/>
            </a:xfrm>
            <a:custGeom>
              <a:avLst/>
              <a:gdLst>
                <a:gd name="connsiteX0" fmla="*/ 0 w 10618"/>
                <a:gd name="connsiteY0" fmla="*/ 0 h 21237"/>
                <a:gd name="connsiteX1" fmla="*/ 10619 w 10618"/>
                <a:gd name="connsiteY1" fmla="*/ 0 h 21237"/>
                <a:gd name="connsiteX2" fmla="*/ 10619 w 10618"/>
                <a:gd name="connsiteY2" fmla="*/ 27609 h 21237"/>
                <a:gd name="connsiteX3" fmla="*/ 0 w 10618"/>
                <a:gd name="connsiteY3" fmla="*/ 27609 h 21237"/>
              </a:gdLst>
              <a:ahLst/>
              <a:cxnLst>
                <a:cxn ang="0">
                  <a:pos x="connsiteX0" y="connsiteY0"/>
                </a:cxn>
                <a:cxn ang="0">
                  <a:pos x="connsiteX1" y="connsiteY1"/>
                </a:cxn>
                <a:cxn ang="0">
                  <a:pos x="connsiteX2" y="connsiteY2"/>
                </a:cxn>
                <a:cxn ang="0">
                  <a:pos x="connsiteX3" y="connsiteY3"/>
                </a:cxn>
              </a:cxnLst>
              <a:rect l="l" t="t" r="r" b="b"/>
              <a:pathLst>
                <a:path w="10618" h="21237">
                  <a:moveTo>
                    <a:pt x="0" y="0"/>
                  </a:moveTo>
                  <a:lnTo>
                    <a:pt x="10619" y="0"/>
                  </a:lnTo>
                  <a:lnTo>
                    <a:pt x="10619" y="27609"/>
                  </a:lnTo>
                  <a:lnTo>
                    <a:pt x="0" y="27609"/>
                  </a:lnTo>
                  <a:close/>
                </a:path>
              </a:pathLst>
            </a:custGeom>
            <a:grpFill/>
            <a:ln w="10614" cap="flat">
              <a:noFill/>
              <a:prstDash val="solid"/>
              <a:miter/>
            </a:ln>
          </p:spPr>
          <p:txBody>
            <a:bodyPr rtlCol="0" anchor="ctr"/>
            <a:lstStyle/>
            <a:p>
              <a:pPr marL="0" marR="0" lvl="0" indent="0" algn="l" defTabSz="609551" rtl="0"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dirty="0">
                <a:ln>
                  <a:noFill/>
                </a:ln>
                <a:solidFill>
                  <a:prstClr val="black"/>
                </a:solidFill>
                <a:effectLst/>
                <a:uLnTx/>
                <a:uFillTx/>
                <a:latin typeface="Amazon Ember Display"/>
                <a:ea typeface="+mn-ea"/>
                <a:cs typeface="+mn-cs"/>
              </a:endParaRPr>
            </a:p>
          </p:txBody>
        </p:sp>
      </p:grpSp>
      <p:sp>
        <p:nvSpPr>
          <p:cNvPr id="418" name="Rectangle 417">
            <a:extLst>
              <a:ext uri="{FF2B5EF4-FFF2-40B4-BE49-F238E27FC236}">
                <a16:creationId xmlns:a16="http://schemas.microsoft.com/office/drawing/2014/main" id="{7D2443B7-423B-4C0E-9075-565C66C4C462}"/>
              </a:ext>
            </a:extLst>
          </p:cNvPr>
          <p:cNvSpPr/>
          <p:nvPr/>
        </p:nvSpPr>
        <p:spPr>
          <a:xfrm>
            <a:off x="6732992" y="1745603"/>
            <a:ext cx="2595936" cy="4148627"/>
          </a:xfrm>
          <a:prstGeom prst="rect">
            <a:avLst/>
          </a:prstGeom>
          <a:noFill/>
          <a:ln w="19050" cap="flat" cmpd="sng" algn="ctr">
            <a:solidFill>
              <a:schemeClr val="tx2"/>
            </a:solidFill>
            <a:prstDash val="dash"/>
            <a:roun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Amazon Ember Display"/>
                <a:ea typeface="Amazon Ember" panose="020B0603020204020204" pitchFamily="34" charset="0"/>
                <a:cs typeface="Amazon Ember" panose="020B0603020204020204" pitchFamily="34" charset="0"/>
              </a:rPr>
              <a:t>AWS storage services</a:t>
            </a:r>
          </a:p>
        </p:txBody>
      </p:sp>
      <p:sp>
        <p:nvSpPr>
          <p:cNvPr id="419" name="TextBox 418">
            <a:extLst>
              <a:ext uri="{FF2B5EF4-FFF2-40B4-BE49-F238E27FC236}">
                <a16:creationId xmlns:a16="http://schemas.microsoft.com/office/drawing/2014/main" id="{D438E161-DE8D-4329-8C6C-0333E4AB50C4}"/>
              </a:ext>
            </a:extLst>
          </p:cNvPr>
          <p:cNvSpPr txBox="1"/>
          <p:nvPr/>
        </p:nvSpPr>
        <p:spPr>
          <a:xfrm>
            <a:off x="7646059" y="3808947"/>
            <a:ext cx="1346982" cy="297454"/>
          </a:xfrm>
          <a:prstGeom prst="rect">
            <a:avLst/>
          </a:prstGeom>
          <a:noFill/>
        </p:spPr>
        <p:txBody>
          <a:bodyPr wrap="square" rtlCol="0">
            <a:spAutoFit/>
          </a:body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effectLst/>
                <a:uLnTx/>
                <a:uFillTx/>
                <a:latin typeface="Amazon Ember Display"/>
                <a:ea typeface="+mn-ea"/>
                <a:cs typeface="+mn-cs"/>
              </a:rPr>
              <a:t>Amazon EFS</a:t>
            </a:r>
          </a:p>
        </p:txBody>
      </p:sp>
      <p:sp>
        <p:nvSpPr>
          <p:cNvPr id="420" name="TextBox 419">
            <a:extLst>
              <a:ext uri="{FF2B5EF4-FFF2-40B4-BE49-F238E27FC236}">
                <a16:creationId xmlns:a16="http://schemas.microsoft.com/office/drawing/2014/main" id="{639968EE-BB6C-42A5-A01A-13F7301E5C93}"/>
              </a:ext>
            </a:extLst>
          </p:cNvPr>
          <p:cNvSpPr txBox="1"/>
          <p:nvPr/>
        </p:nvSpPr>
        <p:spPr>
          <a:xfrm>
            <a:off x="7646059" y="2826081"/>
            <a:ext cx="1562379" cy="482120"/>
          </a:xfrm>
          <a:prstGeom prst="rect">
            <a:avLst/>
          </a:prstGeom>
          <a:noFill/>
        </p:spPr>
        <p:txBody>
          <a:bodyPr wrap="square" rtlCol="0">
            <a:spAutoFit/>
          </a:body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effectLst/>
                <a:uLnTx/>
                <a:uFillTx/>
                <a:latin typeface="Amazon Ember Display"/>
                <a:ea typeface="+mn-ea"/>
                <a:cs typeface="+mn-cs"/>
              </a:rPr>
              <a:t>Amazon S3</a:t>
            </a:r>
          </a:p>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Amazon Ember Light" panose="020B0403020204020204" pitchFamily="34" charset="0"/>
                <a:cs typeface="Amazon Ember Light" panose="020B0403020204020204" pitchFamily="34" charset="0"/>
              </a:rPr>
              <a:t>(any storage class)</a:t>
            </a:r>
          </a:p>
        </p:txBody>
      </p:sp>
      <p:sp>
        <p:nvSpPr>
          <p:cNvPr id="421" name="TextBox 420">
            <a:extLst>
              <a:ext uri="{FF2B5EF4-FFF2-40B4-BE49-F238E27FC236}">
                <a16:creationId xmlns:a16="http://schemas.microsoft.com/office/drawing/2014/main" id="{C3B1B46B-D7FF-40B2-9FDA-D794ABD6B2F2}"/>
              </a:ext>
            </a:extLst>
          </p:cNvPr>
          <p:cNvSpPr txBox="1"/>
          <p:nvPr/>
        </p:nvSpPr>
        <p:spPr>
          <a:xfrm>
            <a:off x="3167436" y="2197409"/>
            <a:ext cx="1095126" cy="461665"/>
          </a:xfrm>
          <a:prstGeom prst="rect">
            <a:avLst/>
          </a:prstGeom>
          <a:noFill/>
          <a:ln>
            <a:noFill/>
          </a:ln>
        </p:spPr>
        <p:txBody>
          <a:bodyPr wrap="square" lIns="91440" tIns="45720" rIns="91440" bIns="45720" rtlCol="0">
            <a:spAutoFit/>
          </a:bodyPr>
          <a:lstStyle>
            <a:defPPr>
              <a:defRPr lang="en-US"/>
            </a:defPPr>
            <a:lvl1pPr algn="ctr">
              <a:defRPr sz="1600">
                <a:cs typeface="Amazon Ember"/>
              </a:defRPr>
            </a:lvl1pPr>
          </a:lstStyle>
          <a:p>
            <a:pPr marL="0" marR="0" lvl="0" indent="0" algn="ctr"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Amazon Ember"/>
              </a:rPr>
              <a:t>DataSync agent(s)</a:t>
            </a:r>
          </a:p>
        </p:txBody>
      </p:sp>
      <p:cxnSp>
        <p:nvCxnSpPr>
          <p:cNvPr id="422" name="Straight Connector 421">
            <a:extLst>
              <a:ext uri="{FF2B5EF4-FFF2-40B4-BE49-F238E27FC236}">
                <a16:creationId xmlns:a16="http://schemas.microsoft.com/office/drawing/2014/main" id="{49A07046-1510-4B78-AB7E-C0A0424B5F2D}"/>
              </a:ext>
            </a:extLst>
          </p:cNvPr>
          <p:cNvCxnSpPr>
            <a:cxnSpLocks/>
          </p:cNvCxnSpPr>
          <p:nvPr/>
        </p:nvCxnSpPr>
        <p:spPr>
          <a:xfrm>
            <a:off x="4034720" y="1995910"/>
            <a:ext cx="123787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23" name="Rounded Rectangle 20">
            <a:extLst>
              <a:ext uri="{FF2B5EF4-FFF2-40B4-BE49-F238E27FC236}">
                <a16:creationId xmlns:a16="http://schemas.microsoft.com/office/drawing/2014/main" id="{087B4362-08B8-4BE1-BBAD-B59AB2514FC1}"/>
              </a:ext>
            </a:extLst>
          </p:cNvPr>
          <p:cNvSpPr/>
          <p:nvPr/>
        </p:nvSpPr>
        <p:spPr>
          <a:xfrm>
            <a:off x="5363325" y="1745603"/>
            <a:ext cx="1001158" cy="4148622"/>
          </a:xfrm>
          <a:prstGeom prst="round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24" name="TextBox 423">
            <a:extLst>
              <a:ext uri="{FF2B5EF4-FFF2-40B4-BE49-F238E27FC236}">
                <a16:creationId xmlns:a16="http://schemas.microsoft.com/office/drawing/2014/main" id="{C167D69A-BDB1-4F36-8BE2-63ABC7AF5D1E}"/>
              </a:ext>
            </a:extLst>
          </p:cNvPr>
          <p:cNvSpPr txBox="1"/>
          <p:nvPr/>
        </p:nvSpPr>
        <p:spPr>
          <a:xfrm>
            <a:off x="752985" y="3956339"/>
            <a:ext cx="1283451" cy="461665"/>
          </a:xfrm>
          <a:prstGeom prst="rect">
            <a:avLst/>
          </a:prstGeom>
          <a:noFill/>
          <a:ln>
            <a:noFill/>
          </a:ln>
        </p:spPr>
        <p:txBody>
          <a:bodyPr wrap="square" lIns="91440" tIns="45720" rIns="91440" bIns="45720" rtlCol="0">
            <a:spAutoFit/>
          </a:bodyPr>
          <a:lstStyle>
            <a:defPPr>
              <a:defRPr lang="en-US"/>
            </a:defPPr>
            <a:lvl1pPr algn="ctr">
              <a:defRPr sz="1600">
                <a:cs typeface="Amazon Ember"/>
              </a:defRPr>
            </a:lvl1pPr>
          </a:lstStyle>
          <a:p>
            <a:pPr marL="0" marR="0" lvl="0" indent="0" algn="ctr"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Amazon Ember"/>
              </a:rPr>
              <a:t>Amazon S3 on AWS Outposts</a:t>
            </a:r>
          </a:p>
        </p:txBody>
      </p:sp>
      <p:sp>
        <p:nvSpPr>
          <p:cNvPr id="425" name="TextBox 424">
            <a:extLst>
              <a:ext uri="{FF2B5EF4-FFF2-40B4-BE49-F238E27FC236}">
                <a16:creationId xmlns:a16="http://schemas.microsoft.com/office/drawing/2014/main" id="{1190C3DC-43F3-44E9-AF78-AB612ADD0CF6}"/>
              </a:ext>
            </a:extLst>
          </p:cNvPr>
          <p:cNvSpPr txBox="1"/>
          <p:nvPr/>
        </p:nvSpPr>
        <p:spPr>
          <a:xfrm>
            <a:off x="2309040" y="3749866"/>
            <a:ext cx="638316" cy="276999"/>
          </a:xfrm>
          <a:prstGeom prst="rect">
            <a:avLst/>
          </a:prstGeom>
          <a:noFill/>
        </p:spPr>
        <p:txBody>
          <a:bodyPr wrap="none" rtlCol="0">
            <a:spAutoFit/>
          </a:body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Amazon Ember Light" panose="020B0403020204020204" pitchFamily="34" charset="0"/>
                <a:cs typeface="Amazon Ember Light" panose="020B0403020204020204" pitchFamily="34" charset="0"/>
              </a:rPr>
              <a:t>S3 API</a:t>
            </a:r>
          </a:p>
        </p:txBody>
      </p:sp>
      <p:cxnSp>
        <p:nvCxnSpPr>
          <p:cNvPr id="426" name="Straight Connector 425">
            <a:extLst>
              <a:ext uri="{FF2B5EF4-FFF2-40B4-BE49-F238E27FC236}">
                <a16:creationId xmlns:a16="http://schemas.microsoft.com/office/drawing/2014/main" id="{B82EEF3A-8ADE-47B9-8322-DD7EE4A49677}"/>
              </a:ext>
            </a:extLst>
          </p:cNvPr>
          <p:cNvCxnSpPr>
            <a:cxnSpLocks/>
          </p:cNvCxnSpPr>
          <p:nvPr/>
        </p:nvCxnSpPr>
        <p:spPr>
          <a:xfrm flipH="1">
            <a:off x="1985060" y="3745763"/>
            <a:ext cx="1286276" cy="0"/>
          </a:xfrm>
          <a:prstGeom prst="line">
            <a:avLst/>
          </a:prstGeom>
          <a:ln w="1270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27" name="TextBox 426">
            <a:extLst>
              <a:ext uri="{FF2B5EF4-FFF2-40B4-BE49-F238E27FC236}">
                <a16:creationId xmlns:a16="http://schemas.microsoft.com/office/drawing/2014/main" id="{1C600F63-0CDC-4BC0-AC45-82A565509AA5}"/>
              </a:ext>
            </a:extLst>
          </p:cNvPr>
          <p:cNvSpPr txBox="1"/>
          <p:nvPr/>
        </p:nvSpPr>
        <p:spPr>
          <a:xfrm>
            <a:off x="3209675" y="3943554"/>
            <a:ext cx="1015992" cy="461665"/>
          </a:xfrm>
          <a:prstGeom prst="rect">
            <a:avLst/>
          </a:prstGeom>
          <a:noFill/>
          <a:ln>
            <a:noFill/>
          </a:ln>
        </p:spPr>
        <p:txBody>
          <a:bodyPr wrap="square" lIns="91440" tIns="45720" rIns="91440" bIns="45720" rtlCol="0">
            <a:spAutoFit/>
          </a:bodyPr>
          <a:lstStyle>
            <a:defPPr>
              <a:defRPr lang="en-US"/>
            </a:defPPr>
            <a:lvl1pPr algn="ctr">
              <a:defRPr sz="1600">
                <a:cs typeface="Amazon Ember"/>
              </a:defRPr>
            </a:lvl1pPr>
          </a:lstStyle>
          <a:p>
            <a:pPr marL="0" marR="0" lvl="0" indent="0" algn="ctr"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Amazon Ember"/>
              </a:rPr>
              <a:t>DataSync agent(s)</a:t>
            </a:r>
          </a:p>
        </p:txBody>
      </p:sp>
      <p:sp>
        <p:nvSpPr>
          <p:cNvPr id="428" name="TextBox 427">
            <a:extLst>
              <a:ext uri="{FF2B5EF4-FFF2-40B4-BE49-F238E27FC236}">
                <a16:creationId xmlns:a16="http://schemas.microsoft.com/office/drawing/2014/main" id="{7A171821-14C6-4B04-B9C3-7A681D0484DB}"/>
              </a:ext>
            </a:extLst>
          </p:cNvPr>
          <p:cNvSpPr txBox="1"/>
          <p:nvPr/>
        </p:nvSpPr>
        <p:spPr>
          <a:xfrm>
            <a:off x="2947357" y="3171374"/>
            <a:ext cx="1517582" cy="276999"/>
          </a:xfrm>
          <a:prstGeom prst="rect">
            <a:avLst/>
          </a:prstGeom>
          <a:noFill/>
          <a:ln>
            <a:noFill/>
          </a:ln>
        </p:spPr>
        <p:txBody>
          <a:bodyPr wrap="square" lIns="91440" tIns="45720" rIns="91440" bIns="45720" rtlCol="0">
            <a:spAutoFit/>
          </a:bodyPr>
          <a:lstStyle>
            <a:defPPr>
              <a:defRPr lang="en-US"/>
            </a:defPPr>
            <a:lvl1pPr algn="ctr">
              <a:defRPr sz="1600">
                <a:cs typeface="Amazon Ember"/>
              </a:defRPr>
            </a:lvl1pPr>
          </a:lstStyle>
          <a:p>
            <a:pPr marL="0" marR="0" lvl="0" indent="0" algn="ctr"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mn-ea"/>
                <a:cs typeface="Amazon Ember"/>
              </a:rPr>
              <a:t>AWS Snowcone</a:t>
            </a:r>
          </a:p>
        </p:txBody>
      </p:sp>
      <p:pic>
        <p:nvPicPr>
          <p:cNvPr id="429" name="Graphic 8">
            <a:extLst>
              <a:ext uri="{FF2B5EF4-FFF2-40B4-BE49-F238E27FC236}">
                <a16:creationId xmlns:a16="http://schemas.microsoft.com/office/drawing/2014/main" id="{9084AE61-098A-4CCC-AD0F-2DCA596FCC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0841" y="2805032"/>
            <a:ext cx="563329" cy="5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 name="Graphic 19">
            <a:extLst>
              <a:ext uri="{FF2B5EF4-FFF2-40B4-BE49-F238E27FC236}">
                <a16:creationId xmlns:a16="http://schemas.microsoft.com/office/drawing/2014/main" id="{D039A131-5B83-4AF8-B6C3-D40FBA593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0841" y="3690734"/>
            <a:ext cx="563329" cy="56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1" name="Graphic 8">
            <a:extLst>
              <a:ext uri="{FF2B5EF4-FFF2-40B4-BE49-F238E27FC236}">
                <a16:creationId xmlns:a16="http://schemas.microsoft.com/office/drawing/2014/main" id="{8E2E29A9-3268-4B28-9FEE-E88CEB8CE2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2084" y="2715204"/>
            <a:ext cx="451441" cy="45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2" name="Graphic 431">
            <a:extLst>
              <a:ext uri="{FF2B5EF4-FFF2-40B4-BE49-F238E27FC236}">
                <a16:creationId xmlns:a16="http://schemas.microsoft.com/office/drawing/2014/main" id="{0D515834-9AAE-49CC-A567-C7954C3B73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2965" y="1283584"/>
            <a:ext cx="345824" cy="338219"/>
          </a:xfrm>
          <a:prstGeom prst="rect">
            <a:avLst/>
          </a:prstGeom>
        </p:spPr>
      </p:pic>
      <p:pic>
        <p:nvPicPr>
          <p:cNvPr id="433" name="Graphic 6">
            <a:extLst>
              <a:ext uri="{FF2B5EF4-FFF2-40B4-BE49-F238E27FC236}">
                <a16:creationId xmlns:a16="http://schemas.microsoft.com/office/drawing/2014/main" id="{BDD76B6A-D10A-4F0F-94B4-44D6CCF53B6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468772" y="1765566"/>
            <a:ext cx="474754" cy="47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Graphic 6">
            <a:extLst>
              <a:ext uri="{FF2B5EF4-FFF2-40B4-BE49-F238E27FC236}">
                <a16:creationId xmlns:a16="http://schemas.microsoft.com/office/drawing/2014/main" id="{EF2E8B60-709E-4875-A237-9F83877B731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480007" y="3480457"/>
            <a:ext cx="474754" cy="47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 name="Graphic 434">
            <a:extLst>
              <a:ext uri="{FF2B5EF4-FFF2-40B4-BE49-F238E27FC236}">
                <a16:creationId xmlns:a16="http://schemas.microsoft.com/office/drawing/2014/main" id="{E58B8714-D8E9-48AD-B267-D52B6504B6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0841" y="4626511"/>
            <a:ext cx="563329" cy="563329"/>
          </a:xfrm>
          <a:prstGeom prst="rect">
            <a:avLst/>
          </a:prstGeom>
        </p:spPr>
      </p:pic>
      <p:sp>
        <p:nvSpPr>
          <p:cNvPr id="436" name="TextBox 28">
            <a:extLst>
              <a:ext uri="{FF2B5EF4-FFF2-40B4-BE49-F238E27FC236}">
                <a16:creationId xmlns:a16="http://schemas.microsoft.com/office/drawing/2014/main" id="{1E930432-15E1-406A-86D9-68F7C0532219}"/>
              </a:ext>
            </a:extLst>
          </p:cNvPr>
          <p:cNvSpPr txBox="1">
            <a:spLocks noChangeArrowheads="1"/>
          </p:cNvSpPr>
          <p:nvPr/>
        </p:nvSpPr>
        <p:spPr bwMode="auto">
          <a:xfrm>
            <a:off x="7646059" y="4665213"/>
            <a:ext cx="160185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330" b="0" i="0" u="none" strike="noStrike" kern="1200" cap="none" spc="0" normalizeH="0" baseline="0" noProof="0" dirty="0">
                <a:ln>
                  <a:noFill/>
                </a:ln>
                <a:effectLst/>
                <a:uLnTx/>
                <a:uFillTx/>
                <a:latin typeface="Amazon Ember Display"/>
                <a:ea typeface="Amazon Ember" panose="020B0603020204020204" pitchFamily="34" charset="0"/>
                <a:cs typeface="Arial" panose="020B0604020202020204" pitchFamily="34" charset="0"/>
              </a:rPr>
              <a:t>Amazon </a:t>
            </a:r>
            <a:r>
              <a:rPr kumimoji="0" lang="en-US" altLang="en-US" sz="1330" b="0" i="0" u="none" strike="noStrike" kern="1200" cap="none" spc="0" normalizeH="0" baseline="0" noProof="0" dirty="0" err="1">
                <a:ln>
                  <a:noFill/>
                </a:ln>
                <a:effectLst/>
                <a:uLnTx/>
                <a:uFillTx/>
                <a:latin typeface="Amazon Ember Display"/>
                <a:ea typeface="Amazon Ember" panose="020B0603020204020204" pitchFamily="34" charset="0"/>
                <a:cs typeface="Arial" panose="020B0604020202020204" pitchFamily="34" charset="0"/>
              </a:rPr>
              <a:t>FSx</a:t>
            </a:r>
            <a:endParaRPr kumimoji="0" lang="en-US" altLang="en-US" sz="1330" b="0" i="0" u="none" strike="noStrike" kern="1200" cap="none" spc="0" normalizeH="0" baseline="0" noProof="0" dirty="0">
              <a:ln>
                <a:noFill/>
              </a:ln>
              <a:effectLst/>
              <a:uLnTx/>
              <a:uFillTx/>
              <a:latin typeface="Amazon Ember Display"/>
              <a:ea typeface="Amazon Ember" panose="020B0603020204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1" u="none" strike="noStrike" kern="1200" cap="none" spc="0" normalizeH="0" baseline="0" noProof="0" dirty="0">
                <a:ln>
                  <a:noFill/>
                </a:ln>
                <a:effectLst/>
                <a:uLnTx/>
                <a:uFillTx/>
                <a:latin typeface="Amazon Ember Display"/>
                <a:ea typeface="Amazon Ember Light" panose="020B0403020204020204" pitchFamily="34" charset="0"/>
                <a:cs typeface="Amazon Ember Light" panose="020B0403020204020204" pitchFamily="34" charset="0"/>
              </a:rPr>
              <a:t>(all file systems)</a:t>
            </a:r>
          </a:p>
        </p:txBody>
      </p:sp>
      <p:cxnSp>
        <p:nvCxnSpPr>
          <p:cNvPr id="437" name="Straight Connector 436">
            <a:extLst>
              <a:ext uri="{FF2B5EF4-FFF2-40B4-BE49-F238E27FC236}">
                <a16:creationId xmlns:a16="http://schemas.microsoft.com/office/drawing/2014/main" id="{DA5E8EE4-C72C-45BD-A994-C30EFF528580}"/>
              </a:ext>
            </a:extLst>
          </p:cNvPr>
          <p:cNvCxnSpPr>
            <a:cxnSpLocks/>
          </p:cNvCxnSpPr>
          <p:nvPr/>
        </p:nvCxnSpPr>
        <p:spPr>
          <a:xfrm>
            <a:off x="4034720" y="2940924"/>
            <a:ext cx="123787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8" name="Straight Connector 437">
            <a:extLst>
              <a:ext uri="{FF2B5EF4-FFF2-40B4-BE49-F238E27FC236}">
                <a16:creationId xmlns:a16="http://schemas.microsoft.com/office/drawing/2014/main" id="{B2CC8A6A-6714-4DCB-AECE-2A4BD36D26D0}"/>
              </a:ext>
            </a:extLst>
          </p:cNvPr>
          <p:cNvCxnSpPr>
            <a:cxnSpLocks/>
          </p:cNvCxnSpPr>
          <p:nvPr/>
        </p:nvCxnSpPr>
        <p:spPr>
          <a:xfrm>
            <a:off x="4034720" y="3717834"/>
            <a:ext cx="123787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39" name="Rectangle 438">
            <a:extLst>
              <a:ext uri="{FF2B5EF4-FFF2-40B4-BE49-F238E27FC236}">
                <a16:creationId xmlns:a16="http://schemas.microsoft.com/office/drawing/2014/main" id="{D7FDAB52-784D-45BD-B3D7-120EDBD10A69}"/>
              </a:ext>
            </a:extLst>
          </p:cNvPr>
          <p:cNvSpPr/>
          <p:nvPr/>
        </p:nvSpPr>
        <p:spPr>
          <a:xfrm>
            <a:off x="609599" y="4591494"/>
            <a:ext cx="4037199" cy="1486473"/>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ot="0" spcFirstLastPara="0" vertOverflow="overflow" horzOverflow="overflow" vert="horz" wrap="square" lIns="548640" tIns="91440" rIns="91440" bIns="91440" numCol="1" spcCol="0" rtlCol="0" fromWordArt="0" anchor="t" anchorCtr="0" forceAA="0" compatLnSpc="1">
            <a:prstTxWarp prst="textNoShape">
              <a:avLst/>
            </a:prstTxWarp>
            <a:noAutofit/>
          </a:body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mazon Ember Display"/>
                <a:ea typeface="Amazon Ember" panose="020B0603020204020204" pitchFamily="34" charset="0"/>
                <a:cs typeface="Amazon Ember" panose="020B0603020204020204" pitchFamily="34" charset="0"/>
              </a:rPr>
              <a:t>Other public clouds</a:t>
            </a:r>
          </a:p>
        </p:txBody>
      </p:sp>
      <p:pic>
        <p:nvPicPr>
          <p:cNvPr id="440" name="Graphic 439">
            <a:extLst>
              <a:ext uri="{FF2B5EF4-FFF2-40B4-BE49-F238E27FC236}">
                <a16:creationId xmlns:a16="http://schemas.microsoft.com/office/drawing/2014/main" id="{DA8A1BF4-D3AB-4329-89DD-86ADCCB8CD8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8356" y="4590586"/>
            <a:ext cx="365168" cy="365169"/>
          </a:xfrm>
          <a:prstGeom prst="rect">
            <a:avLst/>
          </a:prstGeom>
        </p:spPr>
      </p:pic>
      <p:sp>
        <p:nvSpPr>
          <p:cNvPr id="441" name="TextBox 440">
            <a:extLst>
              <a:ext uri="{FF2B5EF4-FFF2-40B4-BE49-F238E27FC236}">
                <a16:creationId xmlns:a16="http://schemas.microsoft.com/office/drawing/2014/main" id="{4D4CB84D-B345-47F8-B104-A0F02B220D52}"/>
              </a:ext>
            </a:extLst>
          </p:cNvPr>
          <p:cNvSpPr txBox="1"/>
          <p:nvPr/>
        </p:nvSpPr>
        <p:spPr>
          <a:xfrm>
            <a:off x="637047" y="5041339"/>
            <a:ext cx="127757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Amazon Ember" panose="020B0603020204020204" pitchFamily="34" charset="0"/>
                <a:cs typeface="Amazon Ember" panose="020B0603020204020204" pitchFamily="34" charset="0"/>
              </a:rPr>
              <a:t>Google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Amazon Ember" panose="020B0603020204020204" pitchFamily="34" charset="0"/>
                <a:cs typeface="Amazon Ember" panose="020B0603020204020204" pitchFamily="34" charset="0"/>
              </a:rPr>
              <a:t>Cloud Storage</a:t>
            </a:r>
          </a:p>
        </p:txBody>
      </p:sp>
      <p:sp>
        <p:nvSpPr>
          <p:cNvPr id="442" name="TextBox 441">
            <a:extLst>
              <a:ext uri="{FF2B5EF4-FFF2-40B4-BE49-F238E27FC236}">
                <a16:creationId xmlns:a16="http://schemas.microsoft.com/office/drawing/2014/main" id="{38371DCD-00ED-49F2-B22D-57A7D27F0A4F}"/>
              </a:ext>
            </a:extLst>
          </p:cNvPr>
          <p:cNvSpPr txBox="1"/>
          <p:nvPr/>
        </p:nvSpPr>
        <p:spPr>
          <a:xfrm>
            <a:off x="749482" y="5559641"/>
            <a:ext cx="1149659"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Amazon Ember" panose="020B0603020204020204" pitchFamily="34" charset="0"/>
                <a:cs typeface="Amazon Ember" panose="020B0603020204020204" pitchFamily="34" charset="0"/>
              </a:rPr>
              <a:t>Azure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Amazon Ember" panose="020B0603020204020204" pitchFamily="34" charset="0"/>
                <a:cs typeface="Amazon Ember" panose="020B0603020204020204" pitchFamily="34" charset="0"/>
              </a:rPr>
              <a:t>Files &amp; Blob</a:t>
            </a:r>
          </a:p>
        </p:txBody>
      </p:sp>
      <p:pic>
        <p:nvPicPr>
          <p:cNvPr id="443" name="Graphic 6">
            <a:extLst>
              <a:ext uri="{FF2B5EF4-FFF2-40B4-BE49-F238E27FC236}">
                <a16:creationId xmlns:a16="http://schemas.microsoft.com/office/drawing/2014/main" id="{F9061B27-8DBA-40B6-BDEC-D44619E2689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539173" y="5605398"/>
            <a:ext cx="367312" cy="3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4" name="Straight Connector 443">
            <a:extLst>
              <a:ext uri="{FF2B5EF4-FFF2-40B4-BE49-F238E27FC236}">
                <a16:creationId xmlns:a16="http://schemas.microsoft.com/office/drawing/2014/main" id="{F80E6029-0696-4DD1-8AFF-9B84A7E6A266}"/>
              </a:ext>
            </a:extLst>
          </p:cNvPr>
          <p:cNvCxnSpPr>
            <a:cxnSpLocks/>
          </p:cNvCxnSpPr>
          <p:nvPr/>
        </p:nvCxnSpPr>
        <p:spPr>
          <a:xfrm>
            <a:off x="4034720" y="5243377"/>
            <a:ext cx="123787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5" name="Straight Connector 444">
            <a:extLst>
              <a:ext uri="{FF2B5EF4-FFF2-40B4-BE49-F238E27FC236}">
                <a16:creationId xmlns:a16="http://schemas.microsoft.com/office/drawing/2014/main" id="{FF9DC2DD-76A3-440A-A95A-1B644B344B64}"/>
              </a:ext>
            </a:extLst>
          </p:cNvPr>
          <p:cNvCxnSpPr>
            <a:cxnSpLocks/>
          </p:cNvCxnSpPr>
          <p:nvPr/>
        </p:nvCxnSpPr>
        <p:spPr>
          <a:xfrm flipH="1">
            <a:off x="2470101" y="5789054"/>
            <a:ext cx="878544" cy="0"/>
          </a:xfrm>
          <a:prstGeom prst="line">
            <a:avLst/>
          </a:prstGeom>
          <a:ln w="1270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6" name="TextBox 445">
            <a:extLst>
              <a:ext uri="{FF2B5EF4-FFF2-40B4-BE49-F238E27FC236}">
                <a16:creationId xmlns:a16="http://schemas.microsoft.com/office/drawing/2014/main" id="{EC9559EB-7258-48FE-9C17-F27E7428D284}"/>
              </a:ext>
            </a:extLst>
          </p:cNvPr>
          <p:cNvSpPr txBox="1"/>
          <p:nvPr/>
        </p:nvSpPr>
        <p:spPr>
          <a:xfrm>
            <a:off x="2660747" y="5790641"/>
            <a:ext cx="497252" cy="276999"/>
          </a:xfrm>
          <a:prstGeom prst="rect">
            <a:avLst/>
          </a:prstGeom>
          <a:noFill/>
        </p:spPr>
        <p:txBody>
          <a:bodyPr wrap="none" rtlCol="0">
            <a:spAutoFit/>
          </a:body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Amazon Ember Light" panose="020B0403020204020204" pitchFamily="34" charset="0"/>
                <a:cs typeface="Amazon Ember Light" panose="020B0403020204020204" pitchFamily="34" charset="0"/>
              </a:rPr>
              <a:t>SMB</a:t>
            </a:r>
          </a:p>
        </p:txBody>
      </p:sp>
      <p:pic>
        <p:nvPicPr>
          <p:cNvPr id="447" name="Graphic 6">
            <a:extLst>
              <a:ext uri="{FF2B5EF4-FFF2-40B4-BE49-F238E27FC236}">
                <a16:creationId xmlns:a16="http://schemas.microsoft.com/office/drawing/2014/main" id="{923768A9-9F88-4B06-BB81-7AD3404411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539173" y="5044474"/>
            <a:ext cx="367312" cy="36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8" name="Straight Connector 447">
            <a:extLst>
              <a:ext uri="{FF2B5EF4-FFF2-40B4-BE49-F238E27FC236}">
                <a16:creationId xmlns:a16="http://schemas.microsoft.com/office/drawing/2014/main" id="{F8F6A639-EE9C-4837-AD0D-5FF666777F52}"/>
              </a:ext>
            </a:extLst>
          </p:cNvPr>
          <p:cNvCxnSpPr>
            <a:cxnSpLocks/>
          </p:cNvCxnSpPr>
          <p:nvPr/>
        </p:nvCxnSpPr>
        <p:spPr>
          <a:xfrm flipH="1">
            <a:off x="2470101" y="5243377"/>
            <a:ext cx="878544" cy="0"/>
          </a:xfrm>
          <a:prstGeom prst="line">
            <a:avLst/>
          </a:prstGeom>
          <a:ln w="12700">
            <a:solidFill>
              <a:schemeClr val="tx1"/>
            </a:solidFill>
            <a:prstDash val="soli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9" name="TextBox 448">
            <a:extLst>
              <a:ext uri="{FF2B5EF4-FFF2-40B4-BE49-F238E27FC236}">
                <a16:creationId xmlns:a16="http://schemas.microsoft.com/office/drawing/2014/main" id="{5922D7D6-0F76-4AAE-B2DE-2EDFBECD49D9}"/>
              </a:ext>
            </a:extLst>
          </p:cNvPr>
          <p:cNvSpPr txBox="1"/>
          <p:nvPr/>
        </p:nvSpPr>
        <p:spPr>
          <a:xfrm>
            <a:off x="2590215" y="5244964"/>
            <a:ext cx="638316" cy="276999"/>
          </a:xfrm>
          <a:prstGeom prst="rect">
            <a:avLst/>
          </a:prstGeom>
          <a:noFill/>
        </p:spPr>
        <p:txBody>
          <a:bodyPr wrap="none" rtlCol="0">
            <a:spAutoFit/>
          </a:bodyPr>
          <a:lstStyle/>
          <a:p>
            <a:pPr marL="0" marR="0" lvl="0" indent="0" algn="l" defTabSz="6095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mazon Ember Display"/>
                <a:ea typeface="Amazon Ember Light" panose="020B0403020204020204" pitchFamily="34" charset="0"/>
                <a:cs typeface="Amazon Ember Light" panose="020B0403020204020204" pitchFamily="34" charset="0"/>
              </a:rPr>
              <a:t>S3 API</a:t>
            </a:r>
          </a:p>
        </p:txBody>
      </p:sp>
      <p:cxnSp>
        <p:nvCxnSpPr>
          <p:cNvPr id="450" name="Straight Connector 449">
            <a:extLst>
              <a:ext uri="{FF2B5EF4-FFF2-40B4-BE49-F238E27FC236}">
                <a16:creationId xmlns:a16="http://schemas.microsoft.com/office/drawing/2014/main" id="{877BD9F5-2E51-4F13-8F74-C6416369CF0D}"/>
              </a:ext>
            </a:extLst>
          </p:cNvPr>
          <p:cNvCxnSpPr>
            <a:cxnSpLocks/>
          </p:cNvCxnSpPr>
          <p:nvPr/>
        </p:nvCxnSpPr>
        <p:spPr>
          <a:xfrm>
            <a:off x="4034720" y="5797560"/>
            <a:ext cx="1237876"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51" name="Oval 450">
            <a:extLst>
              <a:ext uri="{FF2B5EF4-FFF2-40B4-BE49-F238E27FC236}">
                <a16:creationId xmlns:a16="http://schemas.microsoft.com/office/drawing/2014/main" id="{F0F5A0E5-31D0-4651-87BC-4580FF65096D}"/>
              </a:ext>
            </a:extLst>
          </p:cNvPr>
          <p:cNvSpPr>
            <a:spLocks noChangeAspect="1"/>
          </p:cNvSpPr>
          <p:nvPr/>
        </p:nvSpPr>
        <p:spPr bwMode="auto">
          <a:xfrm>
            <a:off x="4117526" y="5373040"/>
            <a:ext cx="292135" cy="29168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1</a:t>
            </a:r>
          </a:p>
        </p:txBody>
      </p:sp>
      <p:sp>
        <p:nvSpPr>
          <p:cNvPr id="452" name="Oval 451">
            <a:extLst>
              <a:ext uri="{FF2B5EF4-FFF2-40B4-BE49-F238E27FC236}">
                <a16:creationId xmlns:a16="http://schemas.microsoft.com/office/drawing/2014/main" id="{DC05A855-C3E1-494E-BAC0-99E9C45E562A}"/>
              </a:ext>
            </a:extLst>
          </p:cNvPr>
          <p:cNvSpPr>
            <a:spLocks noChangeAspect="1"/>
          </p:cNvSpPr>
          <p:nvPr/>
        </p:nvSpPr>
        <p:spPr bwMode="auto">
          <a:xfrm>
            <a:off x="4117526" y="1553322"/>
            <a:ext cx="292135" cy="29168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1</a:t>
            </a:r>
          </a:p>
        </p:txBody>
      </p:sp>
      <p:sp>
        <p:nvSpPr>
          <p:cNvPr id="453" name="Oval 452">
            <a:extLst>
              <a:ext uri="{FF2B5EF4-FFF2-40B4-BE49-F238E27FC236}">
                <a16:creationId xmlns:a16="http://schemas.microsoft.com/office/drawing/2014/main" id="{F9AAFF16-D785-4C08-A4AE-3C4342CE65F8}"/>
              </a:ext>
            </a:extLst>
          </p:cNvPr>
          <p:cNvSpPr>
            <a:spLocks noChangeAspect="1"/>
          </p:cNvSpPr>
          <p:nvPr/>
        </p:nvSpPr>
        <p:spPr bwMode="auto">
          <a:xfrm>
            <a:off x="4117526" y="3847499"/>
            <a:ext cx="292135" cy="29168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1</a:t>
            </a:r>
          </a:p>
        </p:txBody>
      </p:sp>
      <p:sp>
        <p:nvSpPr>
          <p:cNvPr id="454" name="Oval 453">
            <a:extLst>
              <a:ext uri="{FF2B5EF4-FFF2-40B4-BE49-F238E27FC236}">
                <a16:creationId xmlns:a16="http://schemas.microsoft.com/office/drawing/2014/main" id="{05FDF142-70EE-4CE0-B66F-7717BFB1A59D}"/>
              </a:ext>
            </a:extLst>
          </p:cNvPr>
          <p:cNvSpPr>
            <a:spLocks noChangeAspect="1"/>
          </p:cNvSpPr>
          <p:nvPr/>
        </p:nvSpPr>
        <p:spPr bwMode="auto">
          <a:xfrm>
            <a:off x="774694" y="2969434"/>
            <a:ext cx="292135" cy="29168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2</a:t>
            </a:r>
          </a:p>
        </p:txBody>
      </p:sp>
      <p:sp>
        <p:nvSpPr>
          <p:cNvPr id="455" name="Oval 454">
            <a:extLst>
              <a:ext uri="{FF2B5EF4-FFF2-40B4-BE49-F238E27FC236}">
                <a16:creationId xmlns:a16="http://schemas.microsoft.com/office/drawing/2014/main" id="{47C9B70A-34C2-4ECA-9BB7-9BB46C8430D1}"/>
              </a:ext>
            </a:extLst>
          </p:cNvPr>
          <p:cNvSpPr>
            <a:spLocks noChangeAspect="1"/>
          </p:cNvSpPr>
          <p:nvPr/>
        </p:nvSpPr>
        <p:spPr bwMode="auto">
          <a:xfrm>
            <a:off x="685697" y="5649441"/>
            <a:ext cx="292135" cy="29168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2</a:t>
            </a:r>
          </a:p>
        </p:txBody>
      </p:sp>
      <p:sp>
        <p:nvSpPr>
          <p:cNvPr id="456" name="Oval 455">
            <a:extLst>
              <a:ext uri="{FF2B5EF4-FFF2-40B4-BE49-F238E27FC236}">
                <a16:creationId xmlns:a16="http://schemas.microsoft.com/office/drawing/2014/main" id="{44D8ECF9-D0EA-458F-B4C1-BA84B31A88E4}"/>
              </a:ext>
            </a:extLst>
          </p:cNvPr>
          <p:cNvSpPr>
            <a:spLocks noChangeAspect="1"/>
          </p:cNvSpPr>
          <p:nvPr/>
        </p:nvSpPr>
        <p:spPr bwMode="auto">
          <a:xfrm>
            <a:off x="8916304" y="3778552"/>
            <a:ext cx="292135" cy="29168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2</a:t>
            </a:r>
          </a:p>
        </p:txBody>
      </p:sp>
      <p:sp>
        <p:nvSpPr>
          <p:cNvPr id="457" name="Oval 456">
            <a:extLst>
              <a:ext uri="{FF2B5EF4-FFF2-40B4-BE49-F238E27FC236}">
                <a16:creationId xmlns:a16="http://schemas.microsoft.com/office/drawing/2014/main" id="{482749BE-37C8-4134-B830-3805E3036481}"/>
              </a:ext>
            </a:extLst>
          </p:cNvPr>
          <p:cNvSpPr>
            <a:spLocks noChangeAspect="1"/>
          </p:cNvSpPr>
          <p:nvPr/>
        </p:nvSpPr>
        <p:spPr bwMode="auto">
          <a:xfrm>
            <a:off x="5730715" y="2831606"/>
            <a:ext cx="292135" cy="29168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3</a:t>
            </a:r>
          </a:p>
        </p:txBody>
      </p:sp>
      <p:sp>
        <p:nvSpPr>
          <p:cNvPr id="458" name="Oval 457">
            <a:extLst>
              <a:ext uri="{FF2B5EF4-FFF2-40B4-BE49-F238E27FC236}">
                <a16:creationId xmlns:a16="http://schemas.microsoft.com/office/drawing/2014/main" id="{463CBA75-DB05-4A8A-B97D-25F7A873F166}"/>
              </a:ext>
            </a:extLst>
          </p:cNvPr>
          <p:cNvSpPr>
            <a:spLocks noChangeAspect="1"/>
          </p:cNvSpPr>
          <p:nvPr/>
        </p:nvSpPr>
        <p:spPr bwMode="auto">
          <a:xfrm>
            <a:off x="4684194" y="2032241"/>
            <a:ext cx="292135" cy="29168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37160" rIns="152400" bIns="121920" numCol="1" spcCol="0" rtlCol="0" fromWordArt="0" anchor="ctr" anchorCtr="0" forceAA="0" compatLnSpc="1">
            <a:prstTxWarp prst="textNoShape">
              <a:avLst/>
            </a:prstTxWarp>
            <a:noAutofit/>
          </a:bodyPr>
          <a:lstStyle/>
          <a:p>
            <a:pPr marL="0" marR="0" lvl="0" indent="0" algn="ctr" defTabSz="777029"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dirty="0">
                <a:ln>
                  <a:noFill/>
                </a:ln>
                <a:solidFill>
                  <a:schemeClr val="tx1"/>
                </a:solidFill>
                <a:effectLst/>
                <a:uLnTx/>
                <a:uFillTx/>
                <a:latin typeface="Amazon Ember Display"/>
                <a:ea typeface="Segoe UI" pitchFamily="34" charset="0"/>
                <a:cs typeface="Segoe UI" pitchFamily="34" charset="0"/>
              </a:rPr>
              <a:t>4</a:t>
            </a:r>
          </a:p>
        </p:txBody>
      </p:sp>
      <p:sp>
        <p:nvSpPr>
          <p:cNvPr id="459" name="Graphic 65">
            <a:extLst>
              <a:ext uri="{FF2B5EF4-FFF2-40B4-BE49-F238E27FC236}">
                <a16:creationId xmlns:a16="http://schemas.microsoft.com/office/drawing/2014/main" id="{6BD72817-8A92-4118-A52B-63BA95550DAE}"/>
              </a:ext>
            </a:extLst>
          </p:cNvPr>
          <p:cNvSpPr/>
          <p:nvPr/>
        </p:nvSpPr>
        <p:spPr>
          <a:xfrm>
            <a:off x="1197354" y="3457449"/>
            <a:ext cx="504069" cy="504063"/>
          </a:xfrm>
          <a:custGeom>
            <a:avLst/>
            <a:gdLst>
              <a:gd name="connsiteX0" fmla="*/ 463005 w 504069"/>
              <a:gd name="connsiteY0" fmla="*/ 232614 h 504063"/>
              <a:gd name="connsiteX1" fmla="*/ 337505 w 504069"/>
              <a:gd name="connsiteY1" fmla="*/ 200331 h 504063"/>
              <a:gd name="connsiteX2" fmla="*/ 212016 w 504069"/>
              <a:gd name="connsiteY2" fmla="*/ 232614 h 504063"/>
              <a:gd name="connsiteX3" fmla="*/ 212107 w 504069"/>
              <a:gd name="connsiteY3" fmla="*/ 233278 h 504063"/>
              <a:gd name="connsiteX4" fmla="*/ 337505 w 504069"/>
              <a:gd name="connsiteY4" fmla="*/ 260669 h 504063"/>
              <a:gd name="connsiteX5" fmla="*/ 462718 w 504069"/>
              <a:gd name="connsiteY5" fmla="*/ 233587 h 504063"/>
              <a:gd name="connsiteX6" fmla="*/ 462787 w 504069"/>
              <a:gd name="connsiteY6" fmla="*/ 232992 h 504063"/>
              <a:gd name="connsiteX7" fmla="*/ 462948 w 504069"/>
              <a:gd name="connsiteY7" fmla="*/ 233015 h 504063"/>
              <a:gd name="connsiteX8" fmla="*/ 463005 w 504069"/>
              <a:gd name="connsiteY8" fmla="*/ 232614 h 504063"/>
              <a:gd name="connsiteX9" fmla="*/ 458663 w 504069"/>
              <a:gd name="connsiteY9" fmla="*/ 263659 h 504063"/>
              <a:gd name="connsiteX10" fmla="*/ 337505 w 504069"/>
              <a:gd name="connsiteY10" fmla="*/ 283581 h 504063"/>
              <a:gd name="connsiteX11" fmla="*/ 216186 w 504069"/>
              <a:gd name="connsiteY11" fmla="*/ 263579 h 504063"/>
              <a:gd name="connsiteX12" fmla="*/ 227985 w 504069"/>
              <a:gd name="connsiteY12" fmla="*/ 351194 h 504063"/>
              <a:gd name="connsiteX13" fmla="*/ 252375 w 504069"/>
              <a:gd name="connsiteY13" fmla="*/ 366866 h 504063"/>
              <a:gd name="connsiteX14" fmla="*/ 263362 w 504069"/>
              <a:gd name="connsiteY14" fmla="*/ 381026 h 504063"/>
              <a:gd name="connsiteX15" fmla="*/ 285930 w 504069"/>
              <a:gd name="connsiteY15" fmla="*/ 379548 h 504063"/>
              <a:gd name="connsiteX16" fmla="*/ 310617 w 504069"/>
              <a:gd name="connsiteY16" fmla="*/ 408188 h 504063"/>
              <a:gd name="connsiteX17" fmla="*/ 325350 w 504069"/>
              <a:gd name="connsiteY17" fmla="*/ 415119 h 504063"/>
              <a:gd name="connsiteX18" fmla="*/ 348961 w 504069"/>
              <a:gd name="connsiteY18" fmla="*/ 453703 h 504063"/>
              <a:gd name="connsiteX19" fmla="*/ 341995 w 504069"/>
              <a:gd name="connsiteY19" fmla="*/ 481048 h 504063"/>
              <a:gd name="connsiteX20" fmla="*/ 401131 w 504069"/>
              <a:gd name="connsiteY20" fmla="*/ 474564 h 504063"/>
              <a:gd name="connsiteX21" fmla="*/ 419644 w 504069"/>
              <a:gd name="connsiteY21" fmla="*/ 468996 h 504063"/>
              <a:gd name="connsiteX22" fmla="*/ 431994 w 504069"/>
              <a:gd name="connsiteY22" fmla="*/ 461825 h 504063"/>
              <a:gd name="connsiteX23" fmla="*/ 432062 w 504069"/>
              <a:gd name="connsiteY23" fmla="*/ 461172 h 504063"/>
              <a:gd name="connsiteX24" fmla="*/ 444320 w 504069"/>
              <a:gd name="connsiteY24" fmla="*/ 370085 h 504063"/>
              <a:gd name="connsiteX25" fmla="*/ 346429 w 504069"/>
              <a:gd name="connsiteY25" fmla="*/ 329898 h 504063"/>
              <a:gd name="connsiteX26" fmla="*/ 337951 w 504069"/>
              <a:gd name="connsiteY26" fmla="*/ 332223 h 504063"/>
              <a:gd name="connsiteX27" fmla="*/ 320767 w 504069"/>
              <a:gd name="connsiteY27" fmla="*/ 315039 h 504063"/>
              <a:gd name="connsiteX28" fmla="*/ 337951 w 504069"/>
              <a:gd name="connsiteY28" fmla="*/ 297855 h 504063"/>
              <a:gd name="connsiteX29" fmla="*/ 353543 w 504069"/>
              <a:gd name="connsiteY29" fmla="*/ 307925 h 504063"/>
              <a:gd name="connsiteX30" fmla="*/ 447436 w 504069"/>
              <a:gd name="connsiteY30" fmla="*/ 347002 h 504063"/>
              <a:gd name="connsiteX31" fmla="*/ 458663 w 504069"/>
              <a:gd name="connsiteY31" fmla="*/ 263659 h 504063"/>
              <a:gd name="connsiteX32" fmla="*/ 326049 w 504069"/>
              <a:gd name="connsiteY32" fmla="*/ 453703 h 504063"/>
              <a:gd name="connsiteX33" fmla="*/ 313092 w 504069"/>
              <a:gd name="connsiteY33" fmla="*/ 434468 h 504063"/>
              <a:gd name="connsiteX34" fmla="*/ 298337 w 504069"/>
              <a:gd name="connsiteY34" fmla="*/ 428648 h 504063"/>
              <a:gd name="connsiteX35" fmla="*/ 288805 w 504069"/>
              <a:gd name="connsiteY35" fmla="*/ 416757 h 504063"/>
              <a:gd name="connsiteX36" fmla="*/ 279423 w 504069"/>
              <a:gd name="connsiteY36" fmla="*/ 401521 h 504063"/>
              <a:gd name="connsiteX37" fmla="*/ 268196 w 504069"/>
              <a:gd name="connsiteY37" fmla="*/ 405622 h 504063"/>
              <a:gd name="connsiteX38" fmla="*/ 257324 w 504069"/>
              <a:gd name="connsiteY38" fmla="*/ 410067 h 504063"/>
              <a:gd name="connsiteX39" fmla="*/ 248251 w 504069"/>
              <a:gd name="connsiteY39" fmla="*/ 402609 h 504063"/>
              <a:gd name="connsiteX40" fmla="*/ 236280 w 504069"/>
              <a:gd name="connsiteY40" fmla="*/ 383168 h 504063"/>
              <a:gd name="connsiteX41" fmla="*/ 206162 w 504069"/>
              <a:gd name="connsiteY41" fmla="*/ 370189 h 504063"/>
              <a:gd name="connsiteX42" fmla="*/ 188829 w 504069"/>
              <a:gd name="connsiteY42" fmla="*/ 373843 h 504063"/>
              <a:gd name="connsiteX43" fmla="*/ 164347 w 504069"/>
              <a:gd name="connsiteY43" fmla="*/ 411487 h 504063"/>
              <a:gd name="connsiteX44" fmla="*/ 164657 w 504069"/>
              <a:gd name="connsiteY44" fmla="*/ 416608 h 504063"/>
              <a:gd name="connsiteX45" fmla="*/ 156076 w 504069"/>
              <a:gd name="connsiteY45" fmla="*/ 429141 h 504063"/>
              <a:gd name="connsiteX46" fmla="*/ 135891 w 504069"/>
              <a:gd name="connsiteY46" fmla="*/ 454585 h 504063"/>
              <a:gd name="connsiteX47" fmla="*/ 149821 w 504069"/>
              <a:gd name="connsiteY47" fmla="*/ 479719 h 504063"/>
              <a:gd name="connsiteX48" fmla="*/ 155011 w 504069"/>
              <a:gd name="connsiteY48" fmla="*/ 481151 h 504063"/>
              <a:gd name="connsiteX49" fmla="*/ 299253 w 504069"/>
              <a:gd name="connsiteY49" fmla="*/ 481300 h 504063"/>
              <a:gd name="connsiteX50" fmla="*/ 299310 w 504069"/>
              <a:gd name="connsiteY50" fmla="*/ 481300 h 504063"/>
              <a:gd name="connsiteX51" fmla="*/ 326049 w 504069"/>
              <a:gd name="connsiteY51" fmla="*/ 453703 h 504063"/>
              <a:gd name="connsiteX52" fmla="*/ 326049 w 504069"/>
              <a:gd name="connsiteY52" fmla="*/ 453703 h 504063"/>
              <a:gd name="connsiteX53" fmla="*/ 141458 w 504069"/>
              <a:gd name="connsiteY53" fmla="*/ 409964 h 504063"/>
              <a:gd name="connsiteX54" fmla="*/ 180019 w 504069"/>
              <a:gd name="connsiteY54" fmla="*/ 352695 h 504063"/>
              <a:gd name="connsiteX55" fmla="*/ 204375 w 504069"/>
              <a:gd name="connsiteY55" fmla="*/ 347506 h 504063"/>
              <a:gd name="connsiteX56" fmla="*/ 189516 w 504069"/>
              <a:gd name="connsiteY56" fmla="*/ 237242 h 504063"/>
              <a:gd name="connsiteX57" fmla="*/ 189528 w 504069"/>
              <a:gd name="connsiteY57" fmla="*/ 237242 h 504063"/>
              <a:gd name="connsiteX58" fmla="*/ 189516 w 504069"/>
              <a:gd name="connsiteY58" fmla="*/ 237196 h 504063"/>
              <a:gd name="connsiteX59" fmla="*/ 189150 w 504069"/>
              <a:gd name="connsiteY59" fmla="*/ 234378 h 504063"/>
              <a:gd name="connsiteX60" fmla="*/ 189047 w 504069"/>
              <a:gd name="connsiteY60" fmla="*/ 232889 h 504063"/>
              <a:gd name="connsiteX61" fmla="*/ 229967 w 504069"/>
              <a:gd name="connsiteY61" fmla="*/ 194752 h 504063"/>
              <a:gd name="connsiteX62" fmla="*/ 229120 w 504069"/>
              <a:gd name="connsiteY62" fmla="*/ 194752 h 504063"/>
              <a:gd name="connsiteX63" fmla="*/ 229120 w 504069"/>
              <a:gd name="connsiteY63" fmla="*/ 34368 h 504063"/>
              <a:gd name="connsiteX64" fmla="*/ 217664 w 504069"/>
              <a:gd name="connsiteY64" fmla="*/ 22912 h 504063"/>
              <a:gd name="connsiteX65" fmla="*/ 34368 w 504069"/>
              <a:gd name="connsiteY65" fmla="*/ 22912 h 504063"/>
              <a:gd name="connsiteX66" fmla="*/ 22912 w 504069"/>
              <a:gd name="connsiteY66" fmla="*/ 34368 h 504063"/>
              <a:gd name="connsiteX67" fmla="*/ 22912 w 504069"/>
              <a:gd name="connsiteY67" fmla="*/ 435327 h 504063"/>
              <a:gd name="connsiteX68" fmla="*/ 34368 w 504069"/>
              <a:gd name="connsiteY68" fmla="*/ 446783 h 504063"/>
              <a:gd name="connsiteX69" fmla="*/ 113517 w 504069"/>
              <a:gd name="connsiteY69" fmla="*/ 446783 h 504063"/>
              <a:gd name="connsiteX70" fmla="*/ 141458 w 504069"/>
              <a:gd name="connsiteY70" fmla="*/ 409964 h 504063"/>
              <a:gd name="connsiteX71" fmla="*/ 141458 w 504069"/>
              <a:gd name="connsiteY71" fmla="*/ 409964 h 504063"/>
              <a:gd name="connsiteX72" fmla="*/ 154988 w 504069"/>
              <a:gd name="connsiteY72" fmla="*/ 504063 h 504063"/>
              <a:gd name="connsiteX73" fmla="*/ 137838 w 504069"/>
              <a:gd name="connsiteY73" fmla="*/ 499240 h 504063"/>
              <a:gd name="connsiteX74" fmla="*/ 115121 w 504069"/>
              <a:gd name="connsiteY74" fmla="*/ 469695 h 504063"/>
              <a:gd name="connsiteX75" fmla="*/ 68736 w 504069"/>
              <a:gd name="connsiteY75" fmla="*/ 469695 h 504063"/>
              <a:gd name="connsiteX76" fmla="*/ 68736 w 504069"/>
              <a:gd name="connsiteY76" fmla="*/ 504063 h 504063"/>
              <a:gd name="connsiteX77" fmla="*/ 45824 w 504069"/>
              <a:gd name="connsiteY77" fmla="*/ 504063 h 504063"/>
              <a:gd name="connsiteX78" fmla="*/ 45824 w 504069"/>
              <a:gd name="connsiteY78" fmla="*/ 469695 h 504063"/>
              <a:gd name="connsiteX79" fmla="*/ 34368 w 504069"/>
              <a:gd name="connsiteY79" fmla="*/ 469695 h 504063"/>
              <a:gd name="connsiteX80" fmla="*/ 0 w 504069"/>
              <a:gd name="connsiteY80" fmla="*/ 435327 h 504063"/>
              <a:gd name="connsiteX81" fmla="*/ 0 w 504069"/>
              <a:gd name="connsiteY81" fmla="*/ 34368 h 504063"/>
              <a:gd name="connsiteX82" fmla="*/ 34368 w 504069"/>
              <a:gd name="connsiteY82" fmla="*/ 0 h 504063"/>
              <a:gd name="connsiteX83" fmla="*/ 217664 w 504069"/>
              <a:gd name="connsiteY83" fmla="*/ 0 h 504063"/>
              <a:gd name="connsiteX84" fmla="*/ 252032 w 504069"/>
              <a:gd name="connsiteY84" fmla="*/ 34368 h 504063"/>
              <a:gd name="connsiteX85" fmla="*/ 252032 w 504069"/>
              <a:gd name="connsiteY85" fmla="*/ 187752 h 504063"/>
              <a:gd name="connsiteX86" fmla="*/ 337505 w 504069"/>
              <a:gd name="connsiteY86" fmla="*/ 177419 h 504063"/>
              <a:gd name="connsiteX87" fmla="*/ 485974 w 504069"/>
              <a:gd name="connsiteY87" fmla="*/ 232889 h 504063"/>
              <a:gd name="connsiteX88" fmla="*/ 485871 w 504069"/>
              <a:gd name="connsiteY88" fmla="*/ 234378 h 504063"/>
              <a:gd name="connsiteX89" fmla="*/ 485504 w 504069"/>
              <a:gd name="connsiteY89" fmla="*/ 237196 h 504063"/>
              <a:gd name="connsiteX90" fmla="*/ 485229 w 504069"/>
              <a:gd name="connsiteY90" fmla="*/ 238617 h 504063"/>
              <a:gd name="connsiteX91" fmla="*/ 485126 w 504069"/>
              <a:gd name="connsiteY91" fmla="*/ 238892 h 504063"/>
              <a:gd name="connsiteX92" fmla="*/ 473269 w 504069"/>
              <a:gd name="connsiteY92" fmla="*/ 326828 h 504063"/>
              <a:gd name="connsiteX93" fmla="*/ 503765 w 504069"/>
              <a:gd name="connsiteY93" fmla="*/ 356705 h 504063"/>
              <a:gd name="connsiteX94" fmla="*/ 500031 w 504069"/>
              <a:gd name="connsiteY94" fmla="*/ 370876 h 504063"/>
              <a:gd name="connsiteX95" fmla="*/ 481701 w 504069"/>
              <a:gd name="connsiteY95" fmla="*/ 377830 h 504063"/>
              <a:gd name="connsiteX96" fmla="*/ 466636 w 504069"/>
              <a:gd name="connsiteY96" fmla="*/ 376043 h 504063"/>
              <a:gd name="connsiteX97" fmla="*/ 454848 w 504069"/>
              <a:gd name="connsiteY97" fmla="*/ 463612 h 504063"/>
              <a:gd name="connsiteX98" fmla="*/ 428064 w 504069"/>
              <a:gd name="connsiteY98" fmla="*/ 490304 h 504063"/>
              <a:gd name="connsiteX99" fmla="*/ 406275 w 504069"/>
              <a:gd name="connsiteY99" fmla="*/ 496880 h 504063"/>
              <a:gd name="connsiteX100" fmla="*/ 337505 w 504069"/>
              <a:gd name="connsiteY100" fmla="*/ 504063 h 504063"/>
              <a:gd name="connsiteX101" fmla="*/ 299356 w 504069"/>
              <a:gd name="connsiteY101" fmla="*/ 504063 h 504063"/>
              <a:gd name="connsiteX102" fmla="*/ 154988 w 504069"/>
              <a:gd name="connsiteY102" fmla="*/ 504063 h 504063"/>
              <a:gd name="connsiteX103" fmla="*/ 68736 w 504069"/>
              <a:gd name="connsiteY103" fmla="*/ 194752 h 504063"/>
              <a:gd name="connsiteX104" fmla="*/ 194752 w 504069"/>
              <a:gd name="connsiteY104" fmla="*/ 194752 h 504063"/>
              <a:gd name="connsiteX105" fmla="*/ 194752 w 504069"/>
              <a:gd name="connsiteY105" fmla="*/ 171840 h 504063"/>
              <a:gd name="connsiteX106" fmla="*/ 68736 w 504069"/>
              <a:gd name="connsiteY106" fmla="*/ 171840 h 504063"/>
              <a:gd name="connsiteX107" fmla="*/ 68736 w 504069"/>
              <a:gd name="connsiteY107" fmla="*/ 194752 h 504063"/>
              <a:gd name="connsiteX108" fmla="*/ 68736 w 504069"/>
              <a:gd name="connsiteY108" fmla="*/ 252032 h 504063"/>
              <a:gd name="connsiteX109" fmla="*/ 160384 w 504069"/>
              <a:gd name="connsiteY109" fmla="*/ 252032 h 504063"/>
              <a:gd name="connsiteX110" fmla="*/ 160384 w 504069"/>
              <a:gd name="connsiteY110" fmla="*/ 229120 h 504063"/>
              <a:gd name="connsiteX111" fmla="*/ 68736 w 504069"/>
              <a:gd name="connsiteY111" fmla="*/ 229120 h 504063"/>
              <a:gd name="connsiteX112" fmla="*/ 68736 w 504069"/>
              <a:gd name="connsiteY112" fmla="*/ 252032 h 504063"/>
              <a:gd name="connsiteX113" fmla="*/ 68736 w 504069"/>
              <a:gd name="connsiteY113" fmla="*/ 137472 h 504063"/>
              <a:gd name="connsiteX114" fmla="*/ 194752 w 504069"/>
              <a:gd name="connsiteY114" fmla="*/ 137472 h 504063"/>
              <a:gd name="connsiteX115" fmla="*/ 194752 w 504069"/>
              <a:gd name="connsiteY115" fmla="*/ 114560 h 504063"/>
              <a:gd name="connsiteX116" fmla="*/ 68736 w 504069"/>
              <a:gd name="connsiteY116" fmla="*/ 114560 h 504063"/>
              <a:gd name="connsiteX117" fmla="*/ 68736 w 504069"/>
              <a:gd name="connsiteY117" fmla="*/ 137472 h 50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04069" h="504063">
                <a:moveTo>
                  <a:pt x="463005" y="232614"/>
                </a:moveTo>
                <a:cubicBezTo>
                  <a:pt x="460599" y="222750"/>
                  <a:pt x="410731" y="200331"/>
                  <a:pt x="337505" y="200331"/>
                </a:cubicBezTo>
                <a:cubicBezTo>
                  <a:pt x="264278" y="200331"/>
                  <a:pt x="214422" y="222750"/>
                  <a:pt x="212016" y="232614"/>
                </a:cubicBezTo>
                <a:lnTo>
                  <a:pt x="212107" y="233278"/>
                </a:lnTo>
                <a:cubicBezTo>
                  <a:pt x="216037" y="243188"/>
                  <a:pt x="265252" y="260669"/>
                  <a:pt x="337505" y="260669"/>
                </a:cubicBezTo>
                <a:cubicBezTo>
                  <a:pt x="409024" y="260669"/>
                  <a:pt x="457907" y="243543"/>
                  <a:pt x="462718" y="233587"/>
                </a:cubicBezTo>
                <a:lnTo>
                  <a:pt x="462787" y="232992"/>
                </a:lnTo>
                <a:lnTo>
                  <a:pt x="462948" y="233015"/>
                </a:lnTo>
                <a:lnTo>
                  <a:pt x="463005" y="232614"/>
                </a:lnTo>
                <a:close/>
                <a:moveTo>
                  <a:pt x="458663" y="263659"/>
                </a:moveTo>
                <a:cubicBezTo>
                  <a:pt x="425704" y="278873"/>
                  <a:pt x="370635" y="283581"/>
                  <a:pt x="337505" y="283581"/>
                </a:cubicBezTo>
                <a:cubicBezTo>
                  <a:pt x="304294" y="283581"/>
                  <a:pt x="249110" y="278850"/>
                  <a:pt x="216186" y="263579"/>
                </a:cubicBezTo>
                <a:lnTo>
                  <a:pt x="227985" y="351194"/>
                </a:lnTo>
                <a:cubicBezTo>
                  <a:pt x="236818" y="354437"/>
                  <a:pt x="245101" y="359672"/>
                  <a:pt x="252375" y="366866"/>
                </a:cubicBezTo>
                <a:cubicBezTo>
                  <a:pt x="256568" y="371013"/>
                  <a:pt x="260245" y="375745"/>
                  <a:pt x="263362" y="381026"/>
                </a:cubicBezTo>
                <a:cubicBezTo>
                  <a:pt x="270373" y="377910"/>
                  <a:pt x="278289" y="377303"/>
                  <a:pt x="285930" y="379548"/>
                </a:cubicBezTo>
                <a:cubicBezTo>
                  <a:pt x="298589" y="383306"/>
                  <a:pt x="307478" y="393753"/>
                  <a:pt x="310617" y="408188"/>
                </a:cubicBezTo>
                <a:cubicBezTo>
                  <a:pt x="315750" y="409872"/>
                  <a:pt x="320836" y="412255"/>
                  <a:pt x="325350" y="415119"/>
                </a:cubicBezTo>
                <a:cubicBezTo>
                  <a:pt x="341022" y="425028"/>
                  <a:pt x="348961" y="438008"/>
                  <a:pt x="348961" y="453703"/>
                </a:cubicBezTo>
                <a:cubicBezTo>
                  <a:pt x="348961" y="464299"/>
                  <a:pt x="346543" y="473395"/>
                  <a:pt x="341995" y="481048"/>
                </a:cubicBezTo>
                <a:cubicBezTo>
                  <a:pt x="363097" y="480750"/>
                  <a:pt x="383959" y="478528"/>
                  <a:pt x="401131" y="474564"/>
                </a:cubicBezTo>
                <a:cubicBezTo>
                  <a:pt x="408188" y="472937"/>
                  <a:pt x="414409" y="471070"/>
                  <a:pt x="419644" y="468996"/>
                </a:cubicBezTo>
                <a:cubicBezTo>
                  <a:pt x="427720" y="465800"/>
                  <a:pt x="431100" y="462970"/>
                  <a:pt x="431994" y="461825"/>
                </a:cubicBezTo>
                <a:cubicBezTo>
                  <a:pt x="432005" y="461607"/>
                  <a:pt x="432039" y="461390"/>
                  <a:pt x="432062" y="461172"/>
                </a:cubicBezTo>
                <a:lnTo>
                  <a:pt x="444320" y="370085"/>
                </a:lnTo>
                <a:cubicBezTo>
                  <a:pt x="411121" y="359534"/>
                  <a:pt x="369077" y="340540"/>
                  <a:pt x="346429" y="329898"/>
                </a:cubicBezTo>
                <a:cubicBezTo>
                  <a:pt x="343920" y="331341"/>
                  <a:pt x="341045" y="332223"/>
                  <a:pt x="337951" y="332223"/>
                </a:cubicBezTo>
                <a:cubicBezTo>
                  <a:pt x="328477" y="332223"/>
                  <a:pt x="320767" y="324514"/>
                  <a:pt x="320767" y="315039"/>
                </a:cubicBezTo>
                <a:cubicBezTo>
                  <a:pt x="320767" y="305565"/>
                  <a:pt x="328477" y="297855"/>
                  <a:pt x="337951" y="297855"/>
                </a:cubicBezTo>
                <a:cubicBezTo>
                  <a:pt x="344871" y="297855"/>
                  <a:pt x="350828" y="302003"/>
                  <a:pt x="353543" y="307925"/>
                </a:cubicBezTo>
                <a:cubicBezTo>
                  <a:pt x="371517" y="316403"/>
                  <a:pt x="414031" y="335935"/>
                  <a:pt x="447436" y="347002"/>
                </a:cubicBezTo>
                <a:lnTo>
                  <a:pt x="458663" y="263659"/>
                </a:lnTo>
                <a:close/>
                <a:moveTo>
                  <a:pt x="326049" y="453703"/>
                </a:moveTo>
                <a:cubicBezTo>
                  <a:pt x="326049" y="448250"/>
                  <a:pt x="324502" y="441697"/>
                  <a:pt x="313092" y="434468"/>
                </a:cubicBezTo>
                <a:cubicBezTo>
                  <a:pt x="308601" y="431627"/>
                  <a:pt x="303091" y="429450"/>
                  <a:pt x="298337" y="428648"/>
                </a:cubicBezTo>
                <a:cubicBezTo>
                  <a:pt x="292540" y="427663"/>
                  <a:pt x="288507" y="422497"/>
                  <a:pt x="288805" y="416757"/>
                </a:cubicBezTo>
                <a:cubicBezTo>
                  <a:pt x="288038" y="408704"/>
                  <a:pt x="284567" y="403033"/>
                  <a:pt x="279423" y="401521"/>
                </a:cubicBezTo>
                <a:cubicBezTo>
                  <a:pt x="275276" y="400306"/>
                  <a:pt x="270991" y="401876"/>
                  <a:pt x="268196" y="405622"/>
                </a:cubicBezTo>
                <a:cubicBezTo>
                  <a:pt x="265653" y="408990"/>
                  <a:pt x="261437" y="410651"/>
                  <a:pt x="257324" y="410067"/>
                </a:cubicBezTo>
                <a:cubicBezTo>
                  <a:pt x="253166" y="409448"/>
                  <a:pt x="249672" y="406584"/>
                  <a:pt x="248251" y="402609"/>
                </a:cubicBezTo>
                <a:cubicBezTo>
                  <a:pt x="245444" y="394784"/>
                  <a:pt x="241412" y="388232"/>
                  <a:pt x="236280" y="383168"/>
                </a:cubicBezTo>
                <a:cubicBezTo>
                  <a:pt x="231663" y="378609"/>
                  <a:pt x="221112" y="370189"/>
                  <a:pt x="206162" y="370189"/>
                </a:cubicBezTo>
                <a:cubicBezTo>
                  <a:pt x="200904" y="370189"/>
                  <a:pt x="195107" y="371231"/>
                  <a:pt x="188829" y="373843"/>
                </a:cubicBezTo>
                <a:cubicBezTo>
                  <a:pt x="175334" y="379468"/>
                  <a:pt x="164347" y="396354"/>
                  <a:pt x="164347" y="411487"/>
                </a:cubicBezTo>
                <a:cubicBezTo>
                  <a:pt x="164347" y="413229"/>
                  <a:pt x="164439" y="414936"/>
                  <a:pt x="164657" y="416608"/>
                </a:cubicBezTo>
                <a:cubicBezTo>
                  <a:pt x="165379" y="422348"/>
                  <a:pt x="161690" y="427732"/>
                  <a:pt x="156076" y="429141"/>
                </a:cubicBezTo>
                <a:cubicBezTo>
                  <a:pt x="146866" y="431455"/>
                  <a:pt x="135891" y="437744"/>
                  <a:pt x="135891" y="454585"/>
                </a:cubicBezTo>
                <a:cubicBezTo>
                  <a:pt x="135891" y="468298"/>
                  <a:pt x="143463" y="475813"/>
                  <a:pt x="149821" y="479719"/>
                </a:cubicBezTo>
                <a:cubicBezTo>
                  <a:pt x="151356" y="480659"/>
                  <a:pt x="153144" y="481151"/>
                  <a:pt x="155011" y="481151"/>
                </a:cubicBezTo>
                <a:lnTo>
                  <a:pt x="299253" y="481300"/>
                </a:lnTo>
                <a:lnTo>
                  <a:pt x="299310" y="481300"/>
                </a:lnTo>
                <a:cubicBezTo>
                  <a:pt x="303790" y="481277"/>
                  <a:pt x="326049" y="479765"/>
                  <a:pt x="326049" y="453703"/>
                </a:cubicBezTo>
                <a:lnTo>
                  <a:pt x="326049" y="453703"/>
                </a:lnTo>
                <a:close/>
                <a:moveTo>
                  <a:pt x="141458" y="409964"/>
                </a:moveTo>
                <a:cubicBezTo>
                  <a:pt x="142123" y="386089"/>
                  <a:pt x="158482" y="361677"/>
                  <a:pt x="180019" y="352695"/>
                </a:cubicBezTo>
                <a:cubicBezTo>
                  <a:pt x="188084" y="349339"/>
                  <a:pt x="196287" y="347746"/>
                  <a:pt x="204375" y="347506"/>
                </a:cubicBezTo>
                <a:lnTo>
                  <a:pt x="189516" y="237242"/>
                </a:lnTo>
                <a:lnTo>
                  <a:pt x="189528" y="237242"/>
                </a:lnTo>
                <a:cubicBezTo>
                  <a:pt x="189516" y="237230"/>
                  <a:pt x="189516" y="237219"/>
                  <a:pt x="189516" y="237196"/>
                </a:cubicBezTo>
                <a:lnTo>
                  <a:pt x="189150" y="234378"/>
                </a:lnTo>
                <a:cubicBezTo>
                  <a:pt x="189081" y="233885"/>
                  <a:pt x="189047" y="233393"/>
                  <a:pt x="189047" y="232889"/>
                </a:cubicBezTo>
                <a:cubicBezTo>
                  <a:pt x="189047" y="217137"/>
                  <a:pt x="205440" y="204203"/>
                  <a:pt x="229967" y="194752"/>
                </a:cubicBezTo>
                <a:lnTo>
                  <a:pt x="229120" y="194752"/>
                </a:lnTo>
                <a:lnTo>
                  <a:pt x="229120" y="34368"/>
                </a:lnTo>
                <a:cubicBezTo>
                  <a:pt x="229120" y="28056"/>
                  <a:pt x="223987" y="22912"/>
                  <a:pt x="217664" y="22912"/>
                </a:cubicBezTo>
                <a:lnTo>
                  <a:pt x="34368" y="22912"/>
                </a:lnTo>
                <a:cubicBezTo>
                  <a:pt x="28044" y="22912"/>
                  <a:pt x="22912" y="28056"/>
                  <a:pt x="22912" y="34368"/>
                </a:cubicBezTo>
                <a:lnTo>
                  <a:pt x="22912" y="435327"/>
                </a:lnTo>
                <a:cubicBezTo>
                  <a:pt x="22912" y="441651"/>
                  <a:pt x="28044" y="446783"/>
                  <a:pt x="34368" y="446783"/>
                </a:cubicBezTo>
                <a:lnTo>
                  <a:pt x="113517" y="446783"/>
                </a:lnTo>
                <a:cubicBezTo>
                  <a:pt x="115831" y="429863"/>
                  <a:pt x="125787" y="416769"/>
                  <a:pt x="141458" y="409964"/>
                </a:cubicBezTo>
                <a:lnTo>
                  <a:pt x="141458" y="409964"/>
                </a:lnTo>
                <a:close/>
                <a:moveTo>
                  <a:pt x="154988" y="504063"/>
                </a:moveTo>
                <a:cubicBezTo>
                  <a:pt x="148882" y="504052"/>
                  <a:pt x="142959" y="502391"/>
                  <a:pt x="137838" y="499240"/>
                </a:cubicBezTo>
                <a:cubicBezTo>
                  <a:pt x="130610" y="494807"/>
                  <a:pt x="119646" y="485608"/>
                  <a:pt x="115121" y="469695"/>
                </a:cubicBezTo>
                <a:lnTo>
                  <a:pt x="68736" y="469695"/>
                </a:lnTo>
                <a:lnTo>
                  <a:pt x="68736" y="504063"/>
                </a:lnTo>
                <a:lnTo>
                  <a:pt x="45824" y="504063"/>
                </a:lnTo>
                <a:lnTo>
                  <a:pt x="45824" y="469695"/>
                </a:lnTo>
                <a:lnTo>
                  <a:pt x="34368" y="469695"/>
                </a:lnTo>
                <a:cubicBezTo>
                  <a:pt x="15420" y="469695"/>
                  <a:pt x="0" y="454287"/>
                  <a:pt x="0" y="435327"/>
                </a:cubicBezTo>
                <a:lnTo>
                  <a:pt x="0" y="34368"/>
                </a:lnTo>
                <a:cubicBezTo>
                  <a:pt x="0" y="15420"/>
                  <a:pt x="15420" y="0"/>
                  <a:pt x="34368" y="0"/>
                </a:cubicBezTo>
                <a:lnTo>
                  <a:pt x="217664" y="0"/>
                </a:lnTo>
                <a:cubicBezTo>
                  <a:pt x="236612" y="0"/>
                  <a:pt x="252032" y="15420"/>
                  <a:pt x="252032" y="34368"/>
                </a:cubicBezTo>
                <a:lnTo>
                  <a:pt x="252032" y="187752"/>
                </a:lnTo>
                <a:cubicBezTo>
                  <a:pt x="277624" y="181085"/>
                  <a:pt x="308017" y="177419"/>
                  <a:pt x="337505" y="177419"/>
                </a:cubicBezTo>
                <a:cubicBezTo>
                  <a:pt x="408898" y="177419"/>
                  <a:pt x="485974" y="198635"/>
                  <a:pt x="485974" y="232889"/>
                </a:cubicBezTo>
                <a:cubicBezTo>
                  <a:pt x="485974" y="233393"/>
                  <a:pt x="485940" y="233885"/>
                  <a:pt x="485871" y="234378"/>
                </a:cubicBezTo>
                <a:lnTo>
                  <a:pt x="485504" y="237196"/>
                </a:lnTo>
                <a:cubicBezTo>
                  <a:pt x="485447" y="237677"/>
                  <a:pt x="485355" y="238147"/>
                  <a:pt x="485229" y="238617"/>
                </a:cubicBezTo>
                <a:cubicBezTo>
                  <a:pt x="485207" y="238720"/>
                  <a:pt x="485149" y="238800"/>
                  <a:pt x="485126" y="238892"/>
                </a:cubicBezTo>
                <a:lnTo>
                  <a:pt x="473269" y="326828"/>
                </a:lnTo>
                <a:cubicBezTo>
                  <a:pt x="492699" y="338158"/>
                  <a:pt x="501990" y="347277"/>
                  <a:pt x="503765" y="356705"/>
                </a:cubicBezTo>
                <a:cubicBezTo>
                  <a:pt x="504728" y="361849"/>
                  <a:pt x="503387" y="366878"/>
                  <a:pt x="500031" y="370876"/>
                </a:cubicBezTo>
                <a:cubicBezTo>
                  <a:pt x="496136" y="375527"/>
                  <a:pt x="490270" y="377830"/>
                  <a:pt x="481701" y="377830"/>
                </a:cubicBezTo>
                <a:cubicBezTo>
                  <a:pt x="477416" y="377830"/>
                  <a:pt x="472364" y="377188"/>
                  <a:pt x="466636" y="376043"/>
                </a:cubicBezTo>
                <a:lnTo>
                  <a:pt x="454848" y="463612"/>
                </a:lnTo>
                <a:cubicBezTo>
                  <a:pt x="454378" y="474484"/>
                  <a:pt x="445374" y="483465"/>
                  <a:pt x="428064" y="490304"/>
                </a:cubicBezTo>
                <a:cubicBezTo>
                  <a:pt x="421763" y="492802"/>
                  <a:pt x="414432" y="495013"/>
                  <a:pt x="406275" y="496880"/>
                </a:cubicBezTo>
                <a:cubicBezTo>
                  <a:pt x="386250" y="501520"/>
                  <a:pt x="361826" y="504063"/>
                  <a:pt x="337505" y="504063"/>
                </a:cubicBezTo>
                <a:lnTo>
                  <a:pt x="299356" y="504063"/>
                </a:lnTo>
                <a:lnTo>
                  <a:pt x="154988" y="504063"/>
                </a:lnTo>
                <a:close/>
                <a:moveTo>
                  <a:pt x="68736" y="194752"/>
                </a:moveTo>
                <a:lnTo>
                  <a:pt x="194752" y="194752"/>
                </a:lnTo>
                <a:lnTo>
                  <a:pt x="194752" y="171840"/>
                </a:lnTo>
                <a:lnTo>
                  <a:pt x="68736" y="171840"/>
                </a:lnTo>
                <a:lnTo>
                  <a:pt x="68736" y="194752"/>
                </a:lnTo>
                <a:close/>
                <a:moveTo>
                  <a:pt x="68736" y="252032"/>
                </a:moveTo>
                <a:lnTo>
                  <a:pt x="160384" y="252032"/>
                </a:lnTo>
                <a:lnTo>
                  <a:pt x="160384" y="229120"/>
                </a:lnTo>
                <a:lnTo>
                  <a:pt x="68736" y="229120"/>
                </a:lnTo>
                <a:lnTo>
                  <a:pt x="68736" y="252032"/>
                </a:lnTo>
                <a:close/>
                <a:moveTo>
                  <a:pt x="68736" y="137472"/>
                </a:moveTo>
                <a:lnTo>
                  <a:pt x="194752" y="137472"/>
                </a:lnTo>
                <a:lnTo>
                  <a:pt x="194752" y="114560"/>
                </a:lnTo>
                <a:lnTo>
                  <a:pt x="68736" y="114560"/>
                </a:lnTo>
                <a:lnTo>
                  <a:pt x="68736" y="137472"/>
                </a:lnTo>
                <a:close/>
              </a:path>
            </a:pathLst>
          </a:custGeom>
          <a:solidFill>
            <a:schemeClr val="tx1"/>
          </a:solidFill>
          <a:ln w="113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mazon Ember Display"/>
              <a:ea typeface="+mn-ea"/>
              <a:cs typeface="+mn-cs"/>
            </a:endParaRPr>
          </a:p>
        </p:txBody>
      </p:sp>
      <p:grpSp>
        <p:nvGrpSpPr>
          <p:cNvPr id="460" name="Group 459">
            <a:extLst>
              <a:ext uri="{FF2B5EF4-FFF2-40B4-BE49-F238E27FC236}">
                <a16:creationId xmlns:a16="http://schemas.microsoft.com/office/drawing/2014/main" id="{50683375-3CD1-4AF0-8632-B2BD58D2EE14}"/>
              </a:ext>
            </a:extLst>
          </p:cNvPr>
          <p:cNvGrpSpPr/>
          <p:nvPr/>
        </p:nvGrpSpPr>
        <p:grpSpPr>
          <a:xfrm>
            <a:off x="1924980" y="5041887"/>
            <a:ext cx="457486" cy="402980"/>
            <a:chOff x="1322553" y="5284199"/>
            <a:chExt cx="566928" cy="499383"/>
          </a:xfrm>
        </p:grpSpPr>
        <p:sp>
          <p:nvSpPr>
            <p:cNvPr id="461" name="Freeform: Shape 460">
              <a:extLst>
                <a:ext uri="{FF2B5EF4-FFF2-40B4-BE49-F238E27FC236}">
                  <a16:creationId xmlns:a16="http://schemas.microsoft.com/office/drawing/2014/main" id="{4FC14869-55CA-42C5-B1BA-6805CA525587}"/>
                </a:ext>
              </a:extLst>
            </p:cNvPr>
            <p:cNvSpPr/>
            <p:nvPr/>
          </p:nvSpPr>
          <p:spPr>
            <a:xfrm>
              <a:off x="1322553" y="5284199"/>
              <a:ext cx="566928" cy="369418"/>
            </a:xfrm>
            <a:custGeom>
              <a:avLst/>
              <a:gdLst>
                <a:gd name="connsiteX0" fmla="*/ 438038 w 498858"/>
                <a:gd name="connsiteY0" fmla="*/ 123274 h 325062"/>
                <a:gd name="connsiteX1" fmla="*/ 298680 w 498858"/>
                <a:gd name="connsiteY1" fmla="*/ 1617 h 325062"/>
                <a:gd name="connsiteX2" fmla="*/ 189574 w 498858"/>
                <a:gd name="connsiteY2" fmla="*/ 53434 h 325062"/>
                <a:gd name="connsiteX3" fmla="*/ 180241 w 498858"/>
                <a:gd name="connsiteY3" fmla="*/ 53112 h 325062"/>
                <a:gd name="connsiteX4" fmla="*/ 95918 w 498858"/>
                <a:gd name="connsiteY4" fmla="*/ 113941 h 325062"/>
                <a:gd name="connsiteX5" fmla="*/ 1617 w 498858"/>
                <a:gd name="connsiteY5" fmla="*/ 219828 h 325062"/>
                <a:gd name="connsiteX6" fmla="*/ 108148 w 498858"/>
                <a:gd name="connsiteY6" fmla="*/ 326358 h 325062"/>
                <a:gd name="connsiteX7" fmla="*/ 392015 w 498858"/>
                <a:gd name="connsiteY7" fmla="*/ 326358 h 325062"/>
                <a:gd name="connsiteX8" fmla="*/ 498545 w 498858"/>
                <a:gd name="connsiteY8" fmla="*/ 219828 h 325062"/>
                <a:gd name="connsiteX9" fmla="*/ 438038 w 498858"/>
                <a:gd name="connsiteY9" fmla="*/ 123274 h 32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858" h="325062">
                  <a:moveTo>
                    <a:pt x="438038" y="123274"/>
                  </a:moveTo>
                  <a:cubicBezTo>
                    <a:pt x="428705" y="54722"/>
                    <a:pt x="369807" y="1617"/>
                    <a:pt x="298680" y="1617"/>
                  </a:cubicBezTo>
                  <a:cubicBezTo>
                    <a:pt x="254587" y="1617"/>
                    <a:pt x="215322" y="21893"/>
                    <a:pt x="189574" y="53434"/>
                  </a:cubicBezTo>
                  <a:cubicBezTo>
                    <a:pt x="186356" y="53434"/>
                    <a:pt x="183459" y="53112"/>
                    <a:pt x="180241" y="53112"/>
                  </a:cubicBezTo>
                  <a:cubicBezTo>
                    <a:pt x="140976" y="53112"/>
                    <a:pt x="107826" y="78538"/>
                    <a:pt x="95918" y="113941"/>
                  </a:cubicBezTo>
                  <a:cubicBezTo>
                    <a:pt x="42813" y="120056"/>
                    <a:pt x="1617" y="165114"/>
                    <a:pt x="1617" y="219828"/>
                  </a:cubicBezTo>
                  <a:cubicBezTo>
                    <a:pt x="1617" y="278725"/>
                    <a:pt x="49250" y="326358"/>
                    <a:pt x="108148" y="326358"/>
                  </a:cubicBezTo>
                  <a:lnTo>
                    <a:pt x="392015" y="326358"/>
                  </a:lnTo>
                  <a:cubicBezTo>
                    <a:pt x="450912" y="326358"/>
                    <a:pt x="498545" y="278725"/>
                    <a:pt x="498545" y="219828"/>
                  </a:cubicBezTo>
                  <a:cubicBezTo>
                    <a:pt x="498867" y="177344"/>
                    <a:pt x="474085" y="140332"/>
                    <a:pt x="438038" y="123274"/>
                  </a:cubicBezTo>
                  <a:close/>
                </a:path>
              </a:pathLst>
            </a:custGeom>
            <a:noFill/>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grpSp>
          <p:nvGrpSpPr>
            <p:cNvPr id="462" name="Group 461">
              <a:extLst>
                <a:ext uri="{FF2B5EF4-FFF2-40B4-BE49-F238E27FC236}">
                  <a16:creationId xmlns:a16="http://schemas.microsoft.com/office/drawing/2014/main" id="{3B85A42B-9FE9-4182-854A-DB9722D98C74}"/>
                </a:ext>
              </a:extLst>
            </p:cNvPr>
            <p:cNvGrpSpPr/>
            <p:nvPr/>
          </p:nvGrpSpPr>
          <p:grpSpPr>
            <a:xfrm>
              <a:off x="1550311" y="5506571"/>
              <a:ext cx="289426" cy="277011"/>
              <a:chOff x="386915" y="4906018"/>
              <a:chExt cx="289426" cy="277011"/>
            </a:xfrm>
          </p:grpSpPr>
          <p:sp>
            <p:nvSpPr>
              <p:cNvPr id="463" name="Freeform: Shape 462">
                <a:extLst>
                  <a:ext uri="{FF2B5EF4-FFF2-40B4-BE49-F238E27FC236}">
                    <a16:creationId xmlns:a16="http://schemas.microsoft.com/office/drawing/2014/main" id="{1AAB1B5E-09D1-49F4-B188-DA233B99BDED}"/>
                  </a:ext>
                </a:extLst>
              </p:cNvPr>
              <p:cNvSpPr/>
              <p:nvPr/>
            </p:nvSpPr>
            <p:spPr>
              <a:xfrm>
                <a:off x="540534" y="4993801"/>
                <a:ext cx="36575" cy="36575"/>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64" name="Freeform: Shape 463">
                <a:extLst>
                  <a:ext uri="{FF2B5EF4-FFF2-40B4-BE49-F238E27FC236}">
                    <a16:creationId xmlns:a16="http://schemas.microsoft.com/office/drawing/2014/main" id="{C980C47B-9BEF-4F16-86B7-C5F227203725}"/>
                  </a:ext>
                </a:extLst>
              </p:cNvPr>
              <p:cNvSpPr/>
              <p:nvPr/>
            </p:nvSpPr>
            <p:spPr>
              <a:xfrm>
                <a:off x="595399" y="4933451"/>
                <a:ext cx="36575" cy="36575"/>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65" name="Freeform: Shape 464">
                <a:extLst>
                  <a:ext uri="{FF2B5EF4-FFF2-40B4-BE49-F238E27FC236}">
                    <a16:creationId xmlns:a16="http://schemas.microsoft.com/office/drawing/2014/main" id="{734B717F-6BD9-42C9-85A9-60962A136058}"/>
                  </a:ext>
                </a:extLst>
              </p:cNvPr>
              <p:cNvSpPr/>
              <p:nvPr/>
            </p:nvSpPr>
            <p:spPr>
              <a:xfrm>
                <a:off x="386915" y="4906018"/>
                <a:ext cx="36575" cy="36575"/>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66" name="Freeform: Shape 465">
                <a:extLst>
                  <a:ext uri="{FF2B5EF4-FFF2-40B4-BE49-F238E27FC236}">
                    <a16:creationId xmlns:a16="http://schemas.microsoft.com/office/drawing/2014/main" id="{B5CE8608-D22B-498D-965B-83B234B62E3D}"/>
                  </a:ext>
                </a:extLst>
              </p:cNvPr>
              <p:cNvSpPr/>
              <p:nvPr/>
            </p:nvSpPr>
            <p:spPr>
              <a:xfrm>
                <a:off x="639766" y="5025361"/>
                <a:ext cx="36575" cy="36575"/>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67" name="Freeform: Shape 466">
                <a:extLst>
                  <a:ext uri="{FF2B5EF4-FFF2-40B4-BE49-F238E27FC236}">
                    <a16:creationId xmlns:a16="http://schemas.microsoft.com/office/drawing/2014/main" id="{F05E04AC-CC4D-427C-B089-A47ED92C53D6}"/>
                  </a:ext>
                </a:extLst>
              </p:cNvPr>
              <p:cNvSpPr/>
              <p:nvPr/>
            </p:nvSpPr>
            <p:spPr>
              <a:xfrm>
                <a:off x="503142" y="5054670"/>
                <a:ext cx="36575" cy="36575"/>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68" name="Freeform: Shape 467">
                <a:extLst>
                  <a:ext uri="{FF2B5EF4-FFF2-40B4-BE49-F238E27FC236}">
                    <a16:creationId xmlns:a16="http://schemas.microsoft.com/office/drawing/2014/main" id="{72D20D4A-1F4A-487C-A0A4-DE370CEF0DE0}"/>
                  </a:ext>
                </a:extLst>
              </p:cNvPr>
              <p:cNvSpPr/>
              <p:nvPr/>
            </p:nvSpPr>
            <p:spPr>
              <a:xfrm>
                <a:off x="580139" y="5049147"/>
                <a:ext cx="36575" cy="36575"/>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69" name="Freeform: Shape 468">
                <a:extLst>
                  <a:ext uri="{FF2B5EF4-FFF2-40B4-BE49-F238E27FC236}">
                    <a16:creationId xmlns:a16="http://schemas.microsoft.com/office/drawing/2014/main" id="{149CFEB6-8685-4E00-B332-A2571CF74E13}"/>
                  </a:ext>
                </a:extLst>
              </p:cNvPr>
              <p:cNvSpPr/>
              <p:nvPr/>
            </p:nvSpPr>
            <p:spPr>
              <a:xfrm>
                <a:off x="493890" y="5146454"/>
                <a:ext cx="36575" cy="36575"/>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70" name="Freeform: Shape 469">
                <a:extLst>
                  <a:ext uri="{FF2B5EF4-FFF2-40B4-BE49-F238E27FC236}">
                    <a16:creationId xmlns:a16="http://schemas.microsoft.com/office/drawing/2014/main" id="{C48FEF9C-9910-411C-B4E2-A5A138B7654D}"/>
                  </a:ext>
                </a:extLst>
              </p:cNvPr>
              <p:cNvSpPr/>
              <p:nvPr/>
            </p:nvSpPr>
            <p:spPr>
              <a:xfrm>
                <a:off x="433540" y="5091591"/>
                <a:ext cx="36575" cy="36575"/>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71" name="Freeform: Shape 470">
                <a:extLst>
                  <a:ext uri="{FF2B5EF4-FFF2-40B4-BE49-F238E27FC236}">
                    <a16:creationId xmlns:a16="http://schemas.microsoft.com/office/drawing/2014/main" id="{573A6A96-0927-4F6D-B940-6057D61AE9AD}"/>
                  </a:ext>
                </a:extLst>
              </p:cNvPr>
              <p:cNvSpPr/>
              <p:nvPr/>
            </p:nvSpPr>
            <p:spPr>
              <a:xfrm>
                <a:off x="465862" y="4988478"/>
                <a:ext cx="36575" cy="36575"/>
              </a:xfrm>
              <a:custGeom>
                <a:avLst/>
                <a:gdLst>
                  <a:gd name="connsiteX0" fmla="*/ 29610 w 32184"/>
                  <a:gd name="connsiteY0" fmla="*/ 29610 h 32184"/>
                  <a:gd name="connsiteX1" fmla="*/ 4828 w 32184"/>
                  <a:gd name="connsiteY1" fmla="*/ 29610 h 32184"/>
                  <a:gd name="connsiteX2" fmla="*/ 4828 w 32184"/>
                  <a:gd name="connsiteY2" fmla="*/ 4828 h 32184"/>
                  <a:gd name="connsiteX3" fmla="*/ 29610 w 32184"/>
                  <a:gd name="connsiteY3" fmla="*/ 4828 h 32184"/>
                </a:gdLst>
                <a:ahLst/>
                <a:cxnLst>
                  <a:cxn ang="0">
                    <a:pos x="connsiteX0" y="connsiteY0"/>
                  </a:cxn>
                  <a:cxn ang="0">
                    <a:pos x="connsiteX1" y="connsiteY1"/>
                  </a:cxn>
                  <a:cxn ang="0">
                    <a:pos x="connsiteX2" y="connsiteY2"/>
                  </a:cxn>
                  <a:cxn ang="0">
                    <a:pos x="connsiteX3" y="connsiteY3"/>
                  </a:cxn>
                </a:cxnLst>
                <a:rect l="l" t="t" r="r" b="b"/>
                <a:pathLst>
                  <a:path w="32184" h="32184">
                    <a:moveTo>
                      <a:pt x="29610" y="29610"/>
                    </a:moveTo>
                    <a:lnTo>
                      <a:pt x="4828" y="29610"/>
                    </a:lnTo>
                    <a:lnTo>
                      <a:pt x="4828" y="4828"/>
                    </a:lnTo>
                    <a:lnTo>
                      <a:pt x="29610"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grpSp>
      </p:grpSp>
      <p:grpSp>
        <p:nvGrpSpPr>
          <p:cNvPr id="472" name="Group 471">
            <a:extLst>
              <a:ext uri="{FF2B5EF4-FFF2-40B4-BE49-F238E27FC236}">
                <a16:creationId xmlns:a16="http://schemas.microsoft.com/office/drawing/2014/main" id="{AEBA6865-02FE-4A00-A2F6-C301B4CC0584}"/>
              </a:ext>
            </a:extLst>
          </p:cNvPr>
          <p:cNvGrpSpPr/>
          <p:nvPr/>
        </p:nvGrpSpPr>
        <p:grpSpPr>
          <a:xfrm>
            <a:off x="1915218" y="5568452"/>
            <a:ext cx="477010" cy="441204"/>
            <a:chOff x="2447798" y="5284199"/>
            <a:chExt cx="591122" cy="546750"/>
          </a:xfrm>
        </p:grpSpPr>
        <p:sp>
          <p:nvSpPr>
            <p:cNvPr id="473" name="Freeform: Shape 472">
              <a:extLst>
                <a:ext uri="{FF2B5EF4-FFF2-40B4-BE49-F238E27FC236}">
                  <a16:creationId xmlns:a16="http://schemas.microsoft.com/office/drawing/2014/main" id="{E83A57B1-ABBB-4D14-8BA5-8F959DB75578}"/>
                </a:ext>
              </a:extLst>
            </p:cNvPr>
            <p:cNvSpPr/>
            <p:nvPr/>
          </p:nvSpPr>
          <p:spPr>
            <a:xfrm>
              <a:off x="2447798" y="5284199"/>
              <a:ext cx="566928" cy="369418"/>
            </a:xfrm>
            <a:custGeom>
              <a:avLst/>
              <a:gdLst>
                <a:gd name="connsiteX0" fmla="*/ 438038 w 498858"/>
                <a:gd name="connsiteY0" fmla="*/ 123274 h 325062"/>
                <a:gd name="connsiteX1" fmla="*/ 298680 w 498858"/>
                <a:gd name="connsiteY1" fmla="*/ 1617 h 325062"/>
                <a:gd name="connsiteX2" fmla="*/ 189574 w 498858"/>
                <a:gd name="connsiteY2" fmla="*/ 53434 h 325062"/>
                <a:gd name="connsiteX3" fmla="*/ 180241 w 498858"/>
                <a:gd name="connsiteY3" fmla="*/ 53112 h 325062"/>
                <a:gd name="connsiteX4" fmla="*/ 95918 w 498858"/>
                <a:gd name="connsiteY4" fmla="*/ 113941 h 325062"/>
                <a:gd name="connsiteX5" fmla="*/ 1617 w 498858"/>
                <a:gd name="connsiteY5" fmla="*/ 219828 h 325062"/>
                <a:gd name="connsiteX6" fmla="*/ 108148 w 498858"/>
                <a:gd name="connsiteY6" fmla="*/ 326358 h 325062"/>
                <a:gd name="connsiteX7" fmla="*/ 392015 w 498858"/>
                <a:gd name="connsiteY7" fmla="*/ 326358 h 325062"/>
                <a:gd name="connsiteX8" fmla="*/ 498545 w 498858"/>
                <a:gd name="connsiteY8" fmla="*/ 219828 h 325062"/>
                <a:gd name="connsiteX9" fmla="*/ 438038 w 498858"/>
                <a:gd name="connsiteY9" fmla="*/ 123274 h 32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858" h="325062">
                  <a:moveTo>
                    <a:pt x="438038" y="123274"/>
                  </a:moveTo>
                  <a:cubicBezTo>
                    <a:pt x="428705" y="54722"/>
                    <a:pt x="369807" y="1617"/>
                    <a:pt x="298680" y="1617"/>
                  </a:cubicBezTo>
                  <a:cubicBezTo>
                    <a:pt x="254587" y="1617"/>
                    <a:pt x="215322" y="21893"/>
                    <a:pt x="189574" y="53434"/>
                  </a:cubicBezTo>
                  <a:cubicBezTo>
                    <a:pt x="186356" y="53434"/>
                    <a:pt x="183459" y="53112"/>
                    <a:pt x="180241" y="53112"/>
                  </a:cubicBezTo>
                  <a:cubicBezTo>
                    <a:pt x="140976" y="53112"/>
                    <a:pt x="107826" y="78538"/>
                    <a:pt x="95918" y="113941"/>
                  </a:cubicBezTo>
                  <a:cubicBezTo>
                    <a:pt x="42813" y="120056"/>
                    <a:pt x="1617" y="165114"/>
                    <a:pt x="1617" y="219828"/>
                  </a:cubicBezTo>
                  <a:cubicBezTo>
                    <a:pt x="1617" y="278725"/>
                    <a:pt x="49250" y="326358"/>
                    <a:pt x="108148" y="326358"/>
                  </a:cubicBezTo>
                  <a:lnTo>
                    <a:pt x="392015" y="326358"/>
                  </a:lnTo>
                  <a:cubicBezTo>
                    <a:pt x="450912" y="326358"/>
                    <a:pt x="498545" y="278725"/>
                    <a:pt x="498545" y="219828"/>
                  </a:cubicBezTo>
                  <a:cubicBezTo>
                    <a:pt x="498867" y="177344"/>
                    <a:pt x="474085" y="140332"/>
                    <a:pt x="438038" y="123274"/>
                  </a:cubicBezTo>
                  <a:close/>
                </a:path>
              </a:pathLst>
            </a:custGeom>
            <a:noFill/>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grpSp>
          <p:nvGrpSpPr>
            <p:cNvPr id="474" name="Graphic 386">
              <a:extLst>
                <a:ext uri="{FF2B5EF4-FFF2-40B4-BE49-F238E27FC236}">
                  <a16:creationId xmlns:a16="http://schemas.microsoft.com/office/drawing/2014/main" id="{8150E8D0-1657-4E96-9A56-708480B26C3D}"/>
                </a:ext>
              </a:extLst>
            </p:cNvPr>
            <p:cNvGrpSpPr>
              <a:grpSpLocks noChangeAspect="1"/>
            </p:cNvGrpSpPr>
            <p:nvPr/>
          </p:nvGrpSpPr>
          <p:grpSpPr>
            <a:xfrm>
              <a:off x="2536610" y="5328639"/>
              <a:ext cx="502310" cy="502310"/>
              <a:chOff x="5556068" y="6818634"/>
              <a:chExt cx="643689" cy="643689"/>
            </a:xfrm>
          </p:grpSpPr>
          <p:sp>
            <p:nvSpPr>
              <p:cNvPr id="475" name="Freeform: Shape 474">
                <a:extLst>
                  <a:ext uri="{FF2B5EF4-FFF2-40B4-BE49-F238E27FC236}">
                    <a16:creationId xmlns:a16="http://schemas.microsoft.com/office/drawing/2014/main" id="{C32037BC-5665-4E3A-876D-BA3F1E14CF8C}"/>
                  </a:ext>
                </a:extLst>
              </p:cNvPr>
              <p:cNvSpPr/>
              <p:nvPr/>
            </p:nvSpPr>
            <p:spPr>
              <a:xfrm>
                <a:off x="5995064" y="7094133"/>
                <a:ext cx="51495" cy="32184"/>
              </a:xfrm>
              <a:custGeom>
                <a:avLst/>
                <a:gdLst>
                  <a:gd name="connsiteX0" fmla="*/ 46989 w 51495"/>
                  <a:gd name="connsiteY0" fmla="*/ 30253 h 32184"/>
                  <a:gd name="connsiteX1" fmla="*/ 16414 w 51495"/>
                  <a:gd name="connsiteY1" fmla="*/ 4828 h 32184"/>
                  <a:gd name="connsiteX2" fmla="*/ 4828 w 51495"/>
                  <a:gd name="connsiteY2" fmla="*/ 4828 h 32184"/>
                </a:gdLst>
                <a:ahLst/>
                <a:cxnLst>
                  <a:cxn ang="0">
                    <a:pos x="connsiteX0" y="connsiteY0"/>
                  </a:cxn>
                  <a:cxn ang="0">
                    <a:pos x="connsiteX1" y="connsiteY1"/>
                  </a:cxn>
                  <a:cxn ang="0">
                    <a:pos x="connsiteX2" y="connsiteY2"/>
                  </a:cxn>
                </a:cxnLst>
                <a:rect l="l" t="t" r="r" b="b"/>
                <a:pathLst>
                  <a:path w="51495" h="32184">
                    <a:moveTo>
                      <a:pt x="46989" y="30253"/>
                    </a:moveTo>
                    <a:lnTo>
                      <a:pt x="16414" y="4828"/>
                    </a:lnTo>
                    <a:lnTo>
                      <a:pt x="4828" y="4828"/>
                    </a:lnTo>
                  </a:path>
                </a:pathLst>
              </a:custGeom>
              <a:noFill/>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76" name="Freeform: Shape 475">
                <a:extLst>
                  <a:ext uri="{FF2B5EF4-FFF2-40B4-BE49-F238E27FC236}">
                    <a16:creationId xmlns:a16="http://schemas.microsoft.com/office/drawing/2014/main" id="{F1B93032-2F86-4BC2-AE97-165F82218748}"/>
                  </a:ext>
                </a:extLst>
              </p:cNvPr>
              <p:cNvSpPr/>
              <p:nvPr/>
            </p:nvSpPr>
            <p:spPr>
              <a:xfrm>
                <a:off x="5708944" y="7094133"/>
                <a:ext cx="51495" cy="32184"/>
              </a:xfrm>
              <a:custGeom>
                <a:avLst/>
                <a:gdLst>
                  <a:gd name="connsiteX0" fmla="*/ 47311 w 51495"/>
                  <a:gd name="connsiteY0" fmla="*/ 4828 h 32184"/>
                  <a:gd name="connsiteX1" fmla="*/ 35403 w 51495"/>
                  <a:gd name="connsiteY1" fmla="*/ 4828 h 32184"/>
                  <a:gd name="connsiteX2" fmla="*/ 4828 w 51495"/>
                  <a:gd name="connsiteY2" fmla="*/ 30253 h 32184"/>
                </a:gdLst>
                <a:ahLst/>
                <a:cxnLst>
                  <a:cxn ang="0">
                    <a:pos x="connsiteX0" y="connsiteY0"/>
                  </a:cxn>
                  <a:cxn ang="0">
                    <a:pos x="connsiteX1" y="connsiteY1"/>
                  </a:cxn>
                  <a:cxn ang="0">
                    <a:pos x="connsiteX2" y="connsiteY2"/>
                  </a:cxn>
                </a:cxnLst>
                <a:rect l="l" t="t" r="r" b="b"/>
                <a:pathLst>
                  <a:path w="51495" h="32184">
                    <a:moveTo>
                      <a:pt x="47311" y="4828"/>
                    </a:moveTo>
                    <a:lnTo>
                      <a:pt x="35403" y="4828"/>
                    </a:lnTo>
                    <a:lnTo>
                      <a:pt x="4828" y="30253"/>
                    </a:lnTo>
                  </a:path>
                </a:pathLst>
              </a:custGeom>
              <a:noFill/>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77" name="Freeform: Shape 476">
                <a:extLst>
                  <a:ext uri="{FF2B5EF4-FFF2-40B4-BE49-F238E27FC236}">
                    <a16:creationId xmlns:a16="http://schemas.microsoft.com/office/drawing/2014/main" id="{3B02264C-5F3C-41DB-A0BA-48A24464FA3A}"/>
                  </a:ext>
                </a:extLst>
              </p:cNvPr>
              <p:cNvSpPr/>
              <p:nvPr/>
            </p:nvSpPr>
            <p:spPr>
              <a:xfrm>
                <a:off x="5937776" y="7338413"/>
                <a:ext cx="70806" cy="9655"/>
              </a:xfrm>
              <a:custGeom>
                <a:avLst/>
                <a:gdLst>
                  <a:gd name="connsiteX0" fmla="*/ 4828 w 70805"/>
                  <a:gd name="connsiteY0" fmla="*/ 4828 h 9655"/>
                  <a:gd name="connsiteX1" fmla="*/ 66300 w 70805"/>
                  <a:gd name="connsiteY1" fmla="*/ 4828 h 9655"/>
                </a:gdLst>
                <a:ahLst/>
                <a:cxnLst>
                  <a:cxn ang="0">
                    <a:pos x="connsiteX0" y="connsiteY0"/>
                  </a:cxn>
                  <a:cxn ang="0">
                    <a:pos x="connsiteX1" y="connsiteY1"/>
                  </a:cxn>
                </a:cxnLst>
                <a:rect l="l" t="t" r="r" b="b"/>
                <a:pathLst>
                  <a:path w="70805" h="9655">
                    <a:moveTo>
                      <a:pt x="4828" y="4828"/>
                    </a:moveTo>
                    <a:lnTo>
                      <a:pt x="66300" y="4828"/>
                    </a:lnTo>
                  </a:path>
                </a:pathLst>
              </a:custGeom>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78" name="Freeform: Shape 477">
                <a:extLst>
                  <a:ext uri="{FF2B5EF4-FFF2-40B4-BE49-F238E27FC236}">
                    <a16:creationId xmlns:a16="http://schemas.microsoft.com/office/drawing/2014/main" id="{54A10F76-29BA-4F26-8186-1800713BC3C2}"/>
                  </a:ext>
                </a:extLst>
              </p:cNvPr>
              <p:cNvSpPr/>
              <p:nvPr/>
            </p:nvSpPr>
            <p:spPr>
              <a:xfrm>
                <a:off x="5693174" y="7220940"/>
                <a:ext cx="234946" cy="125519"/>
              </a:xfrm>
              <a:custGeom>
                <a:avLst/>
                <a:gdLst>
                  <a:gd name="connsiteX0" fmla="*/ 4828 w 234946"/>
                  <a:gd name="connsiteY0" fmla="*/ 4828 h 125519"/>
                  <a:gd name="connsiteX1" fmla="*/ 4828 w 234946"/>
                  <a:gd name="connsiteY1" fmla="*/ 122301 h 125519"/>
                  <a:gd name="connsiteX2" fmla="*/ 233015 w 234946"/>
                  <a:gd name="connsiteY2" fmla="*/ 122301 h 125519"/>
                </a:gdLst>
                <a:ahLst/>
                <a:cxnLst>
                  <a:cxn ang="0">
                    <a:pos x="connsiteX0" y="connsiteY0"/>
                  </a:cxn>
                  <a:cxn ang="0">
                    <a:pos x="connsiteX1" y="connsiteY1"/>
                  </a:cxn>
                  <a:cxn ang="0">
                    <a:pos x="connsiteX2" y="connsiteY2"/>
                  </a:cxn>
                </a:cxnLst>
                <a:rect l="l" t="t" r="r" b="b"/>
                <a:pathLst>
                  <a:path w="234946" h="125519">
                    <a:moveTo>
                      <a:pt x="4828" y="4828"/>
                    </a:moveTo>
                    <a:lnTo>
                      <a:pt x="4828" y="122301"/>
                    </a:lnTo>
                    <a:lnTo>
                      <a:pt x="233015" y="122301"/>
                    </a:lnTo>
                  </a:path>
                </a:pathLst>
              </a:custGeom>
              <a:noFill/>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79" name="Freeform: Shape 478">
                <a:extLst>
                  <a:ext uri="{FF2B5EF4-FFF2-40B4-BE49-F238E27FC236}">
                    <a16:creationId xmlns:a16="http://schemas.microsoft.com/office/drawing/2014/main" id="{39D7D194-54DA-4C6A-B768-4131DD5FBCD2}"/>
                  </a:ext>
                </a:extLst>
              </p:cNvPr>
              <p:cNvSpPr/>
              <p:nvPr/>
            </p:nvSpPr>
            <p:spPr>
              <a:xfrm>
                <a:off x="5693174" y="7174594"/>
                <a:ext cx="9655" cy="41840"/>
              </a:xfrm>
              <a:custGeom>
                <a:avLst/>
                <a:gdLst>
                  <a:gd name="connsiteX0" fmla="*/ 4828 w 9655"/>
                  <a:gd name="connsiteY0" fmla="*/ 4828 h 41839"/>
                  <a:gd name="connsiteX1" fmla="*/ 4828 w 9655"/>
                  <a:gd name="connsiteY1" fmla="*/ 37334 h 41839"/>
                </a:gdLst>
                <a:ahLst/>
                <a:cxnLst>
                  <a:cxn ang="0">
                    <a:pos x="connsiteX0" y="connsiteY0"/>
                  </a:cxn>
                  <a:cxn ang="0">
                    <a:pos x="connsiteX1" y="connsiteY1"/>
                  </a:cxn>
                </a:cxnLst>
                <a:rect l="l" t="t" r="r" b="b"/>
                <a:pathLst>
                  <a:path w="9655" h="41839">
                    <a:moveTo>
                      <a:pt x="4828" y="4828"/>
                    </a:moveTo>
                    <a:lnTo>
                      <a:pt x="4828" y="37334"/>
                    </a:lnTo>
                  </a:path>
                </a:pathLst>
              </a:custGeom>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0" name="Freeform: Shape 479">
                <a:extLst>
                  <a:ext uri="{FF2B5EF4-FFF2-40B4-BE49-F238E27FC236}">
                    <a16:creationId xmlns:a16="http://schemas.microsoft.com/office/drawing/2014/main" id="{BB849958-898F-430A-8521-334C80F24A10}"/>
                  </a:ext>
                </a:extLst>
              </p:cNvPr>
              <p:cNvSpPr/>
              <p:nvPr/>
            </p:nvSpPr>
            <p:spPr>
              <a:xfrm>
                <a:off x="5693174" y="7133076"/>
                <a:ext cx="366903" cy="212417"/>
              </a:xfrm>
              <a:custGeom>
                <a:avLst/>
                <a:gdLst>
                  <a:gd name="connsiteX0" fmla="*/ 327638 w 366902"/>
                  <a:gd name="connsiteY0" fmla="*/ 210164 h 212417"/>
                  <a:gd name="connsiteX1" fmla="*/ 364650 w 366902"/>
                  <a:gd name="connsiteY1" fmla="*/ 210164 h 212417"/>
                  <a:gd name="connsiteX2" fmla="*/ 364650 w 366902"/>
                  <a:gd name="connsiteY2" fmla="*/ 4828 h 212417"/>
                  <a:gd name="connsiteX3" fmla="*/ 4828 w 366902"/>
                  <a:gd name="connsiteY3" fmla="*/ 4828 h 212417"/>
                  <a:gd name="connsiteX4" fmla="*/ 4828 w 366902"/>
                  <a:gd name="connsiteY4" fmla="*/ 33150 h 212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902" h="212417">
                    <a:moveTo>
                      <a:pt x="327638" y="210164"/>
                    </a:moveTo>
                    <a:lnTo>
                      <a:pt x="364650" y="210164"/>
                    </a:lnTo>
                    <a:lnTo>
                      <a:pt x="364650" y="4828"/>
                    </a:lnTo>
                    <a:lnTo>
                      <a:pt x="4828" y="4828"/>
                    </a:lnTo>
                    <a:lnTo>
                      <a:pt x="4828" y="33150"/>
                    </a:lnTo>
                  </a:path>
                </a:pathLst>
              </a:custGeom>
              <a:noFill/>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1" name="Freeform: Shape 480">
                <a:extLst>
                  <a:ext uri="{FF2B5EF4-FFF2-40B4-BE49-F238E27FC236}">
                    <a16:creationId xmlns:a16="http://schemas.microsoft.com/office/drawing/2014/main" id="{EC7055D1-29CD-41D6-81A9-1115BD7558F2}"/>
                  </a:ext>
                </a:extLst>
              </p:cNvPr>
              <p:cNvSpPr/>
              <p:nvPr/>
            </p:nvSpPr>
            <p:spPr>
              <a:xfrm>
                <a:off x="5817728" y="7170732"/>
                <a:ext cx="122301" cy="32184"/>
              </a:xfrm>
              <a:custGeom>
                <a:avLst/>
                <a:gdLst>
                  <a:gd name="connsiteX0" fmla="*/ 4828 w 122300"/>
                  <a:gd name="connsiteY0" fmla="*/ 4828 h 32184"/>
                  <a:gd name="connsiteX1" fmla="*/ 120370 w 122300"/>
                  <a:gd name="connsiteY1" fmla="*/ 4828 h 32184"/>
                  <a:gd name="connsiteX2" fmla="*/ 120370 w 122300"/>
                  <a:gd name="connsiteY2" fmla="*/ 28322 h 32184"/>
                  <a:gd name="connsiteX3" fmla="*/ 4828 w 122300"/>
                  <a:gd name="connsiteY3" fmla="*/ 28322 h 32184"/>
                </a:gdLst>
                <a:ahLst/>
                <a:cxnLst>
                  <a:cxn ang="0">
                    <a:pos x="connsiteX0" y="connsiteY0"/>
                  </a:cxn>
                  <a:cxn ang="0">
                    <a:pos x="connsiteX1" y="connsiteY1"/>
                  </a:cxn>
                  <a:cxn ang="0">
                    <a:pos x="connsiteX2" y="connsiteY2"/>
                  </a:cxn>
                  <a:cxn ang="0">
                    <a:pos x="connsiteX3" y="connsiteY3"/>
                  </a:cxn>
                </a:cxnLst>
                <a:rect l="l" t="t" r="r" b="b"/>
                <a:pathLst>
                  <a:path w="122300" h="32184">
                    <a:moveTo>
                      <a:pt x="4828" y="4828"/>
                    </a:moveTo>
                    <a:lnTo>
                      <a:pt x="120370" y="4828"/>
                    </a:lnTo>
                    <a:lnTo>
                      <a:pt x="120370" y="28322"/>
                    </a:lnTo>
                    <a:lnTo>
                      <a:pt x="4828" y="28322"/>
                    </a:lnTo>
                    <a:close/>
                  </a:path>
                </a:pathLst>
              </a:custGeom>
              <a:noFill/>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2" name="Freeform: Shape 481">
                <a:extLst>
                  <a:ext uri="{FF2B5EF4-FFF2-40B4-BE49-F238E27FC236}">
                    <a16:creationId xmlns:a16="http://schemas.microsoft.com/office/drawing/2014/main" id="{5FD0806C-1275-4F83-9E9E-65280F45FBF1}"/>
                  </a:ext>
                </a:extLst>
              </p:cNvPr>
              <p:cNvSpPr/>
              <p:nvPr/>
            </p:nvSpPr>
            <p:spPr>
              <a:xfrm>
                <a:off x="5765267" y="6961211"/>
                <a:ext cx="186670" cy="151267"/>
              </a:xfrm>
              <a:custGeom>
                <a:avLst/>
                <a:gdLst>
                  <a:gd name="connsiteX0" fmla="*/ 4828 w 186669"/>
                  <a:gd name="connsiteY0" fmla="*/ 146761 h 151266"/>
                  <a:gd name="connsiteX1" fmla="*/ 4828 w 186669"/>
                  <a:gd name="connsiteY1" fmla="*/ 11908 h 151266"/>
                  <a:gd name="connsiteX2" fmla="*/ 11908 w 186669"/>
                  <a:gd name="connsiteY2" fmla="*/ 4828 h 151266"/>
                  <a:gd name="connsiteX3" fmla="*/ 123588 w 186669"/>
                  <a:gd name="connsiteY3" fmla="*/ 4828 h 151266"/>
                  <a:gd name="connsiteX4" fmla="*/ 183130 w 186669"/>
                  <a:gd name="connsiteY4" fmla="*/ 64369 h 151266"/>
                  <a:gd name="connsiteX5" fmla="*/ 183130 w 186669"/>
                  <a:gd name="connsiteY5" fmla="*/ 147083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69" h="151266">
                    <a:moveTo>
                      <a:pt x="4828" y="146761"/>
                    </a:moveTo>
                    <a:lnTo>
                      <a:pt x="4828" y="11908"/>
                    </a:lnTo>
                    <a:cubicBezTo>
                      <a:pt x="4828" y="8046"/>
                      <a:pt x="8046" y="4828"/>
                      <a:pt x="11908" y="4828"/>
                    </a:cubicBezTo>
                    <a:lnTo>
                      <a:pt x="123588" y="4828"/>
                    </a:lnTo>
                    <a:lnTo>
                      <a:pt x="183130" y="64369"/>
                    </a:lnTo>
                    <a:lnTo>
                      <a:pt x="183130" y="147083"/>
                    </a:lnTo>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3" name="Freeform: Shape 482">
                <a:extLst>
                  <a:ext uri="{FF2B5EF4-FFF2-40B4-BE49-F238E27FC236}">
                    <a16:creationId xmlns:a16="http://schemas.microsoft.com/office/drawing/2014/main" id="{239FAB96-EA84-4E6A-86E0-74F537B81046}"/>
                  </a:ext>
                </a:extLst>
              </p:cNvPr>
              <p:cNvSpPr/>
              <p:nvPr/>
            </p:nvSpPr>
            <p:spPr>
              <a:xfrm>
                <a:off x="5884028" y="6961211"/>
                <a:ext cx="67587" cy="67587"/>
              </a:xfrm>
              <a:custGeom>
                <a:avLst/>
                <a:gdLst>
                  <a:gd name="connsiteX0" fmla="*/ 4828 w 67587"/>
                  <a:gd name="connsiteY0" fmla="*/ 64369 h 67587"/>
                  <a:gd name="connsiteX1" fmla="*/ 64369 w 67587"/>
                  <a:gd name="connsiteY1" fmla="*/ 64369 h 67587"/>
                  <a:gd name="connsiteX2" fmla="*/ 4828 w 67587"/>
                  <a:gd name="connsiteY2" fmla="*/ 4828 h 67587"/>
                </a:gdLst>
                <a:ahLst/>
                <a:cxnLst>
                  <a:cxn ang="0">
                    <a:pos x="connsiteX0" y="connsiteY0"/>
                  </a:cxn>
                  <a:cxn ang="0">
                    <a:pos x="connsiteX1" y="connsiteY1"/>
                  </a:cxn>
                  <a:cxn ang="0">
                    <a:pos x="connsiteX2" y="connsiteY2"/>
                  </a:cxn>
                </a:cxnLst>
                <a:rect l="l" t="t" r="r" b="b"/>
                <a:pathLst>
                  <a:path w="67587" h="67587">
                    <a:moveTo>
                      <a:pt x="4828" y="64369"/>
                    </a:moveTo>
                    <a:lnTo>
                      <a:pt x="64369" y="64369"/>
                    </a:lnTo>
                    <a:lnTo>
                      <a:pt x="4828" y="4828"/>
                    </a:lnTo>
                    <a:close/>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4" name="Freeform: Shape 483">
                <a:extLst>
                  <a:ext uri="{FF2B5EF4-FFF2-40B4-BE49-F238E27FC236}">
                    <a16:creationId xmlns:a16="http://schemas.microsoft.com/office/drawing/2014/main" id="{2C3C6090-F5E9-459C-940D-2A11577BEDB3}"/>
                  </a:ext>
                </a:extLst>
              </p:cNvPr>
              <p:cNvSpPr/>
              <p:nvPr/>
            </p:nvSpPr>
            <p:spPr>
              <a:xfrm>
                <a:off x="5791658" y="7068707"/>
                <a:ext cx="135175" cy="9655"/>
              </a:xfrm>
              <a:custGeom>
                <a:avLst/>
                <a:gdLst>
                  <a:gd name="connsiteX0" fmla="*/ 4828 w 135174"/>
                  <a:gd name="connsiteY0" fmla="*/ 4828 h 9655"/>
                  <a:gd name="connsiteX1" fmla="*/ 130669 w 135174"/>
                  <a:gd name="connsiteY1" fmla="*/ 4828 h 9655"/>
                </a:gdLst>
                <a:ahLst/>
                <a:cxnLst>
                  <a:cxn ang="0">
                    <a:pos x="connsiteX0" y="connsiteY0"/>
                  </a:cxn>
                  <a:cxn ang="0">
                    <a:pos x="connsiteX1" y="connsiteY1"/>
                  </a:cxn>
                </a:cxnLst>
                <a:rect l="l" t="t" r="r" b="b"/>
                <a:pathLst>
                  <a:path w="135174" h="9655">
                    <a:moveTo>
                      <a:pt x="4828" y="4828"/>
                    </a:moveTo>
                    <a:lnTo>
                      <a:pt x="130669" y="4828"/>
                    </a:lnTo>
                  </a:path>
                </a:pathLst>
              </a:custGeom>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5" name="Freeform: Shape 484">
                <a:extLst>
                  <a:ext uri="{FF2B5EF4-FFF2-40B4-BE49-F238E27FC236}">
                    <a16:creationId xmlns:a16="http://schemas.microsoft.com/office/drawing/2014/main" id="{6D8A500B-015E-4E96-BC3A-2252156831F3}"/>
                  </a:ext>
                </a:extLst>
              </p:cNvPr>
              <p:cNvSpPr/>
              <p:nvPr/>
            </p:nvSpPr>
            <p:spPr>
              <a:xfrm>
                <a:off x="5791658" y="7033948"/>
                <a:ext cx="80461" cy="9655"/>
              </a:xfrm>
              <a:custGeom>
                <a:avLst/>
                <a:gdLst>
                  <a:gd name="connsiteX0" fmla="*/ 4828 w 80461"/>
                  <a:gd name="connsiteY0" fmla="*/ 4828 h 9655"/>
                  <a:gd name="connsiteX1" fmla="*/ 75955 w 80461"/>
                  <a:gd name="connsiteY1" fmla="*/ 4828 h 9655"/>
                </a:gdLst>
                <a:ahLst/>
                <a:cxnLst>
                  <a:cxn ang="0">
                    <a:pos x="connsiteX0" y="connsiteY0"/>
                  </a:cxn>
                  <a:cxn ang="0">
                    <a:pos x="connsiteX1" y="connsiteY1"/>
                  </a:cxn>
                </a:cxnLst>
                <a:rect l="l" t="t" r="r" b="b"/>
                <a:pathLst>
                  <a:path w="80461" h="9655">
                    <a:moveTo>
                      <a:pt x="4828" y="4828"/>
                    </a:moveTo>
                    <a:lnTo>
                      <a:pt x="75955" y="4828"/>
                    </a:lnTo>
                  </a:path>
                </a:pathLst>
              </a:custGeom>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6" name="Freeform: Shape 485">
                <a:extLst>
                  <a:ext uri="{FF2B5EF4-FFF2-40B4-BE49-F238E27FC236}">
                    <a16:creationId xmlns:a16="http://schemas.microsoft.com/office/drawing/2014/main" id="{9C59CE09-6E25-40A3-A8BD-61C7E1C0665C}"/>
                  </a:ext>
                </a:extLst>
              </p:cNvPr>
              <p:cNvSpPr/>
              <p:nvPr/>
            </p:nvSpPr>
            <p:spPr>
              <a:xfrm>
                <a:off x="5802601" y="6932889"/>
                <a:ext cx="186670" cy="180233"/>
              </a:xfrm>
              <a:custGeom>
                <a:avLst/>
                <a:gdLst>
                  <a:gd name="connsiteX0" fmla="*/ 4828 w 186669"/>
                  <a:gd name="connsiteY0" fmla="*/ 18023 h 180232"/>
                  <a:gd name="connsiteX1" fmla="*/ 4828 w 186669"/>
                  <a:gd name="connsiteY1" fmla="*/ 11908 h 180232"/>
                  <a:gd name="connsiteX2" fmla="*/ 11908 w 186669"/>
                  <a:gd name="connsiteY2" fmla="*/ 4828 h 180232"/>
                  <a:gd name="connsiteX3" fmla="*/ 123588 w 186669"/>
                  <a:gd name="connsiteY3" fmla="*/ 4828 h 180232"/>
                  <a:gd name="connsiteX4" fmla="*/ 183130 w 186669"/>
                  <a:gd name="connsiteY4" fmla="*/ 64369 h 180232"/>
                  <a:gd name="connsiteX5" fmla="*/ 183130 w 186669"/>
                  <a:gd name="connsiteY5" fmla="*/ 175405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69" h="180232">
                    <a:moveTo>
                      <a:pt x="4828" y="18023"/>
                    </a:moveTo>
                    <a:lnTo>
                      <a:pt x="4828" y="11908"/>
                    </a:lnTo>
                    <a:cubicBezTo>
                      <a:pt x="4828" y="8046"/>
                      <a:pt x="8046" y="4828"/>
                      <a:pt x="11908" y="4828"/>
                    </a:cubicBezTo>
                    <a:lnTo>
                      <a:pt x="123588" y="4828"/>
                    </a:lnTo>
                    <a:lnTo>
                      <a:pt x="183130" y="64369"/>
                    </a:lnTo>
                    <a:lnTo>
                      <a:pt x="183130" y="175405"/>
                    </a:lnTo>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7" name="Freeform: Shape 486">
                <a:extLst>
                  <a:ext uri="{FF2B5EF4-FFF2-40B4-BE49-F238E27FC236}">
                    <a16:creationId xmlns:a16="http://schemas.microsoft.com/office/drawing/2014/main" id="{847F4813-BC9E-46F2-AEE4-F1F83C1EB9BA}"/>
                  </a:ext>
                </a:extLst>
              </p:cNvPr>
              <p:cNvSpPr/>
              <p:nvPr/>
            </p:nvSpPr>
            <p:spPr>
              <a:xfrm>
                <a:off x="5921362" y="6932889"/>
                <a:ext cx="67587" cy="67587"/>
              </a:xfrm>
              <a:custGeom>
                <a:avLst/>
                <a:gdLst>
                  <a:gd name="connsiteX0" fmla="*/ 27035 w 67587"/>
                  <a:gd name="connsiteY0" fmla="*/ 64369 h 67587"/>
                  <a:gd name="connsiteX1" fmla="*/ 64369 w 67587"/>
                  <a:gd name="connsiteY1" fmla="*/ 64369 h 67587"/>
                  <a:gd name="connsiteX2" fmla="*/ 4828 w 67587"/>
                  <a:gd name="connsiteY2" fmla="*/ 4828 h 67587"/>
                  <a:gd name="connsiteX3" fmla="*/ 4828 w 67587"/>
                  <a:gd name="connsiteY3" fmla="*/ 45702 h 67587"/>
                </a:gdLst>
                <a:ahLst/>
                <a:cxnLst>
                  <a:cxn ang="0">
                    <a:pos x="connsiteX0" y="connsiteY0"/>
                  </a:cxn>
                  <a:cxn ang="0">
                    <a:pos x="connsiteX1" y="connsiteY1"/>
                  </a:cxn>
                  <a:cxn ang="0">
                    <a:pos x="connsiteX2" y="connsiteY2"/>
                  </a:cxn>
                  <a:cxn ang="0">
                    <a:pos x="connsiteX3" y="connsiteY3"/>
                  </a:cxn>
                </a:cxnLst>
                <a:rect l="l" t="t" r="r" b="b"/>
                <a:pathLst>
                  <a:path w="67587" h="67587">
                    <a:moveTo>
                      <a:pt x="27035" y="64369"/>
                    </a:moveTo>
                    <a:lnTo>
                      <a:pt x="64369" y="64369"/>
                    </a:lnTo>
                    <a:lnTo>
                      <a:pt x="4828" y="4828"/>
                    </a:lnTo>
                    <a:lnTo>
                      <a:pt x="4828" y="45702"/>
                    </a:lnTo>
                  </a:path>
                </a:pathLst>
              </a:custGeom>
              <a:noFill/>
              <a:ln w="19050" cap="flat">
                <a:solidFill>
                  <a:schemeClr val="accent3"/>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8" name="Freeform: Shape 487">
                <a:extLst>
                  <a:ext uri="{FF2B5EF4-FFF2-40B4-BE49-F238E27FC236}">
                    <a16:creationId xmlns:a16="http://schemas.microsoft.com/office/drawing/2014/main" id="{82C1CECD-2D77-4458-ACBD-05F72931A916}"/>
                  </a:ext>
                </a:extLst>
              </p:cNvPr>
              <p:cNvSpPr/>
              <p:nvPr/>
            </p:nvSpPr>
            <p:spPr>
              <a:xfrm>
                <a:off x="5791658" y="7305585"/>
                <a:ext cx="241383" cy="9655"/>
              </a:xfrm>
              <a:custGeom>
                <a:avLst/>
                <a:gdLst>
                  <a:gd name="connsiteX0" fmla="*/ 4828 w 241383"/>
                  <a:gd name="connsiteY0" fmla="*/ 4828 h 9655"/>
                  <a:gd name="connsiteX1" fmla="*/ 237843 w 241383"/>
                  <a:gd name="connsiteY1" fmla="*/ 4828 h 9655"/>
                </a:gdLst>
                <a:ahLst/>
                <a:cxnLst>
                  <a:cxn ang="0">
                    <a:pos x="connsiteX0" y="connsiteY0"/>
                  </a:cxn>
                  <a:cxn ang="0">
                    <a:pos x="connsiteX1" y="connsiteY1"/>
                  </a:cxn>
                </a:cxnLst>
                <a:rect l="l" t="t" r="r" b="b"/>
                <a:pathLst>
                  <a:path w="241383" h="9655">
                    <a:moveTo>
                      <a:pt x="4828" y="4828"/>
                    </a:moveTo>
                    <a:lnTo>
                      <a:pt x="237843" y="4828"/>
                    </a:lnTo>
                  </a:path>
                </a:pathLst>
              </a:custGeom>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sp>
            <p:nvSpPr>
              <p:cNvPr id="489" name="Freeform: Shape 488">
                <a:extLst>
                  <a:ext uri="{FF2B5EF4-FFF2-40B4-BE49-F238E27FC236}">
                    <a16:creationId xmlns:a16="http://schemas.microsoft.com/office/drawing/2014/main" id="{668CDFB6-AE89-43B0-979D-3390D77E525B}"/>
                  </a:ext>
                </a:extLst>
              </p:cNvPr>
              <p:cNvSpPr/>
              <p:nvPr/>
            </p:nvSpPr>
            <p:spPr>
              <a:xfrm>
                <a:off x="5721174" y="7305585"/>
                <a:ext cx="61150" cy="9655"/>
              </a:xfrm>
              <a:custGeom>
                <a:avLst/>
                <a:gdLst>
                  <a:gd name="connsiteX0" fmla="*/ 4828 w 61150"/>
                  <a:gd name="connsiteY0" fmla="*/ 4828 h 9655"/>
                  <a:gd name="connsiteX1" fmla="*/ 58576 w 61150"/>
                  <a:gd name="connsiteY1" fmla="*/ 4828 h 9655"/>
                </a:gdLst>
                <a:ahLst/>
                <a:cxnLst>
                  <a:cxn ang="0">
                    <a:pos x="connsiteX0" y="connsiteY0"/>
                  </a:cxn>
                  <a:cxn ang="0">
                    <a:pos x="connsiteX1" y="connsiteY1"/>
                  </a:cxn>
                </a:cxnLst>
                <a:rect l="l" t="t" r="r" b="b"/>
                <a:pathLst>
                  <a:path w="61150" h="9655">
                    <a:moveTo>
                      <a:pt x="4828" y="4828"/>
                    </a:moveTo>
                    <a:lnTo>
                      <a:pt x="58576" y="4828"/>
                    </a:lnTo>
                  </a:path>
                </a:pathLst>
              </a:custGeom>
              <a:ln w="19050" cap="flat">
                <a:solidFill>
                  <a:srgbClr val="232F3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mazon Ember Display"/>
                  <a:ea typeface="+mn-ea"/>
                  <a:cs typeface="+mn-cs"/>
                </a:endParaRPr>
              </a:p>
            </p:txBody>
          </p:sp>
        </p:grpSp>
      </p:grpSp>
      <p:sp>
        <p:nvSpPr>
          <p:cNvPr id="2" name="Title 1">
            <a:extLst>
              <a:ext uri="{FF2B5EF4-FFF2-40B4-BE49-F238E27FC236}">
                <a16:creationId xmlns:a16="http://schemas.microsoft.com/office/drawing/2014/main" id="{88FEB687-7FF0-AAB1-392C-5A0E9ED8E1E4}"/>
              </a:ext>
            </a:extLst>
          </p:cNvPr>
          <p:cNvSpPr txBox="1">
            <a:spLocks/>
          </p:cNvSpPr>
          <p:nvPr/>
        </p:nvSpPr>
        <p:spPr>
          <a:xfrm>
            <a:off x="432123" y="327148"/>
            <a:ext cx="1154804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err="1"/>
              <a:t>DataSync</a:t>
            </a:r>
            <a:r>
              <a:rPr lang="en-US" sz="4000" b="1" dirty="0"/>
              <a:t>: Migrate Data to AWS</a:t>
            </a:r>
          </a:p>
        </p:txBody>
      </p:sp>
    </p:spTree>
    <p:extLst>
      <p:ext uri="{BB962C8B-B14F-4D97-AF65-F5344CB8AC3E}">
        <p14:creationId xmlns:p14="http://schemas.microsoft.com/office/powerpoint/2010/main" val="417128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5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6"/>
                                        </p:tgtEl>
                                        <p:attrNameLst>
                                          <p:attrName>style.visibility</p:attrName>
                                        </p:attrNameLst>
                                      </p:cBhvr>
                                      <p:to>
                                        <p:strVal val="visible"/>
                                      </p:to>
                                    </p:set>
                                    <p:animEffect transition="in" filter="fade">
                                      <p:cBhvr>
                                        <p:cTn id="12" dur="500"/>
                                        <p:tgtEl>
                                          <p:spTgt spid="3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9"/>
                                        </p:tgtEl>
                                        <p:attrNameLst>
                                          <p:attrName>style.visibility</p:attrName>
                                        </p:attrNameLst>
                                      </p:cBhvr>
                                      <p:to>
                                        <p:strVal val="visible"/>
                                      </p:to>
                                    </p:set>
                                    <p:animEffect transition="in" filter="fade">
                                      <p:cBhvr>
                                        <p:cTn id="17" dur="500"/>
                                        <p:tgtEl>
                                          <p:spTgt spid="3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2"/>
                                        </p:tgtEl>
                                        <p:attrNameLst>
                                          <p:attrName>style.visibility</p:attrName>
                                        </p:attrNameLst>
                                      </p:cBhvr>
                                      <p:to>
                                        <p:strVal val="visible"/>
                                      </p:to>
                                    </p:set>
                                    <p:animEffect transition="in" filter="fade">
                                      <p:cBhvr>
                                        <p:cTn id="22" dur="5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9F23B-F966-1E95-6CD2-24F0AA37789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0280A00C-A113-0390-69DE-927773A5A763}"/>
              </a:ext>
            </a:extLst>
          </p:cNvPr>
          <p:cNvSpPr txBox="1">
            <a:spLocks/>
          </p:cNvSpPr>
          <p:nvPr/>
        </p:nvSpPr>
        <p:spPr>
          <a:xfrm>
            <a:off x="432123" y="327148"/>
            <a:ext cx="1154804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3200" b="1" dirty="0"/>
              <a:t>Simplify SQL Server HA Deployments using Amazon </a:t>
            </a:r>
            <a:r>
              <a:rPr lang="en-US" sz="3200" b="1" dirty="0" err="1"/>
              <a:t>FSxN</a:t>
            </a:r>
            <a:r>
              <a:rPr lang="en-US" sz="3200" b="1" dirty="0"/>
              <a:t> </a:t>
            </a:r>
          </a:p>
        </p:txBody>
      </p:sp>
      <p:sp>
        <p:nvSpPr>
          <p:cNvPr id="2" name="Rectangle 1">
            <a:extLst>
              <a:ext uri="{FF2B5EF4-FFF2-40B4-BE49-F238E27FC236}">
                <a16:creationId xmlns:a16="http://schemas.microsoft.com/office/drawing/2014/main" id="{4455E9A0-2BE6-4408-346C-0F500D3DD6F2}"/>
              </a:ext>
            </a:extLst>
          </p:cNvPr>
          <p:cNvSpPr/>
          <p:nvPr/>
        </p:nvSpPr>
        <p:spPr>
          <a:xfrm>
            <a:off x="501865" y="2502916"/>
            <a:ext cx="4956553" cy="1998817"/>
          </a:xfrm>
          <a:prstGeom prst="rect">
            <a:avLst/>
          </a:prstGeom>
          <a:noFill/>
        </p:spPr>
        <p:txBody>
          <a:bodyPr wrap="square">
            <a:spAutoFit/>
          </a:bodyPr>
          <a:lstStyle/>
          <a:p>
            <a:pPr marL="342900" indent="-342900" defTabSz="914327">
              <a:lnSpc>
                <a:spcPct val="150000"/>
              </a:lnSpc>
              <a:buFont typeface="Wingdings" panose="05000000000000000000" pitchFamily="2" charset="2"/>
              <a:buChar char="q"/>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Run storage assessment for your SQL DB</a:t>
            </a:r>
          </a:p>
          <a:p>
            <a:pPr marL="342900" indent="-342900" defTabSz="914327">
              <a:lnSpc>
                <a:spcPct val="150000"/>
              </a:lnSpc>
              <a:buFont typeface="Wingdings" panose="05000000000000000000" pitchFamily="2" charset="2"/>
              <a:buChar char="q"/>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Know your storage capacity and performance needs </a:t>
            </a:r>
          </a:p>
          <a:p>
            <a:pPr marL="342900" indent="-342900" defTabSz="914327">
              <a:lnSpc>
                <a:spcPct val="150000"/>
              </a:lnSpc>
              <a:buFont typeface="Wingdings" panose="05000000000000000000" pitchFamily="2" charset="2"/>
              <a:buChar char="q"/>
              <a:defRPr/>
            </a:pPr>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Map to the right fully managed file system</a:t>
            </a:r>
          </a:p>
          <a:p>
            <a:pPr marL="342900" indent="-342900" defTabSz="914327">
              <a:lnSpc>
                <a:spcPct val="150000"/>
              </a:lnSpc>
              <a:buFont typeface="Wingdings" panose="05000000000000000000" pitchFamily="2" charset="2"/>
              <a:buChar char="q"/>
              <a:defRPr/>
            </a:pPr>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Right size target file system</a:t>
            </a:r>
          </a:p>
          <a:p>
            <a:pPr marL="342900" indent="-342900" defTabSz="914327">
              <a:lnSpc>
                <a:spcPct val="150000"/>
              </a:lnSpc>
              <a:buFont typeface="Wingdings" panose="05000000000000000000" pitchFamily="2" charset="2"/>
              <a:buChar char="q"/>
              <a:defRPr/>
            </a:pPr>
            <a:r>
              <a:rPr lang="en-GB"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Directional pricing for Single-AZ &amp; Multi-AZ</a:t>
            </a:r>
          </a:p>
          <a:p>
            <a:pPr marL="342900" indent="-342900" defTabSz="914327">
              <a:lnSpc>
                <a:spcPct val="150000"/>
              </a:lnSpc>
              <a:buFont typeface="Wingdings" panose="05000000000000000000" pitchFamily="2" charset="2"/>
              <a:buChar char="q"/>
              <a:defRPr/>
            </a:pPr>
            <a:r>
              <a:rPr lang="en-GB" alt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Know your SQL backup costs </a:t>
            </a:r>
          </a:p>
        </p:txBody>
      </p:sp>
      <p:sp>
        <p:nvSpPr>
          <p:cNvPr id="4" name="TextBox 3">
            <a:extLst>
              <a:ext uri="{FF2B5EF4-FFF2-40B4-BE49-F238E27FC236}">
                <a16:creationId xmlns:a16="http://schemas.microsoft.com/office/drawing/2014/main" id="{35DC4229-72C4-47B8-82E4-0C8CF1D6EDA8}"/>
              </a:ext>
            </a:extLst>
          </p:cNvPr>
          <p:cNvSpPr txBox="1"/>
          <p:nvPr/>
        </p:nvSpPr>
        <p:spPr>
          <a:xfrm>
            <a:off x="501865" y="862679"/>
            <a:ext cx="10811898" cy="954107"/>
          </a:xfrm>
          <a:prstGeom prst="rect">
            <a:avLst/>
          </a:prstGeom>
          <a:noFill/>
        </p:spPr>
        <p:txBody>
          <a:bodyPr wrap="square">
            <a:spAutoFit/>
          </a:bodyPr>
          <a:lstStyle/>
          <a:p>
            <a:r>
              <a:rPr lang="en-GB" sz="1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FSxN</a:t>
            </a:r>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provides shared file (SMB) and block (iSCSI) storage. It provides multi-attach to multiple SQL nodes, multi-AZ deployment for HA, configurable throughput and IOPS for performance, CA shares, NetApp snapshots (SQL integration), </a:t>
            </a:r>
            <a:r>
              <a:rPr lang="en-GB" sz="1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FSx</a:t>
            </a:r>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backups to S3, replication (</a:t>
            </a:r>
            <a:r>
              <a:rPr lang="en-GB" sz="14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ie</a:t>
            </a:r>
            <a:r>
              <a:rPr lang="en-GB"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to other regions for DR), and cloning (for test/dev). You can provision up to 192GB SSD and 4 GBps of throughput per file system.</a:t>
            </a:r>
          </a:p>
        </p:txBody>
      </p:sp>
      <p:sp>
        <p:nvSpPr>
          <p:cNvPr id="7" name="TextBox 6">
            <a:extLst>
              <a:ext uri="{FF2B5EF4-FFF2-40B4-BE49-F238E27FC236}">
                <a16:creationId xmlns:a16="http://schemas.microsoft.com/office/drawing/2014/main" id="{D1B9F84A-4DCD-F2EF-2E4F-9C32FFF90F7D}"/>
              </a:ext>
            </a:extLst>
          </p:cNvPr>
          <p:cNvSpPr txBox="1"/>
          <p:nvPr/>
        </p:nvSpPr>
        <p:spPr>
          <a:xfrm>
            <a:off x="501865" y="5142534"/>
            <a:ext cx="11021125" cy="307777"/>
          </a:xfrm>
          <a:prstGeom prst="rect">
            <a:avLst/>
          </a:prstGeom>
          <a:noFill/>
        </p:spPr>
        <p:txBody>
          <a:bodyPr wrap="square">
            <a:spAutoFit/>
          </a:bodyPr>
          <a:lstStyle/>
          <a:p>
            <a:r>
              <a:rPr lang="en-GB" sz="1400" i="1" dirty="0">
                <a:latin typeface="Amazon Ember" panose="020B0603020204020204" pitchFamily="34" charset="0"/>
                <a:ea typeface="Amazon Ember" panose="020B0603020204020204" pitchFamily="34" charset="0"/>
                <a:cs typeface="Amazon Ember" panose="020B0603020204020204" pitchFamily="34" charset="0"/>
              </a:rPr>
              <a:t>Email at </a:t>
            </a:r>
            <a:r>
              <a:rPr lang="en-GB" sz="1400" i="1" dirty="0">
                <a:latin typeface="Amazon Ember" panose="020B0603020204020204" pitchFamily="34" charset="0"/>
                <a:ea typeface="Amazon Ember" panose="020B0603020204020204" pitchFamily="34" charset="0"/>
                <a:cs typeface="Amazon Ember" panose="020B0603020204020204" pitchFamily="34" charset="0"/>
                <a:hlinkClick r:id="rId3"/>
              </a:rPr>
              <a:t>migration-assessment@amazon.com</a:t>
            </a:r>
            <a:r>
              <a:rPr lang="en-GB" sz="1400" i="1" dirty="0">
                <a:latin typeface="Amazon Ember" panose="020B0603020204020204" pitchFamily="34" charset="0"/>
                <a:ea typeface="Amazon Ember" panose="020B0603020204020204" pitchFamily="34" charset="0"/>
                <a:cs typeface="Amazon Ember" panose="020B0603020204020204" pitchFamily="34" charset="0"/>
              </a:rPr>
              <a:t> for further questions and to run a storage assessment for SQL workloads</a:t>
            </a:r>
          </a:p>
        </p:txBody>
      </p:sp>
    </p:spTree>
    <p:extLst>
      <p:ext uri="{BB962C8B-B14F-4D97-AF65-F5344CB8AC3E}">
        <p14:creationId xmlns:p14="http://schemas.microsoft.com/office/powerpoint/2010/main" val="272002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4C9350-B97A-B19E-288B-57ACF106B691}"/>
              </a:ext>
            </a:extLst>
          </p:cNvPr>
          <p:cNvSpPr>
            <a:spLocks noGrp="1"/>
          </p:cNvSpPr>
          <p:nvPr>
            <p:ph type="body" sz="quarter" idx="10"/>
          </p:nvPr>
        </p:nvSpPr>
        <p:spPr>
          <a:xfrm>
            <a:off x="457200" y="1371600"/>
            <a:ext cx="11258550" cy="3867725"/>
          </a:xfrm>
        </p:spPr>
        <p:txBody>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Amazon </a:t>
            </a:r>
            <a:r>
              <a:rPr lang="en-US" sz="1200" dirty="0" err="1">
                <a:latin typeface="Amazon Ember" panose="020B0603020204020204" pitchFamily="34" charset="0"/>
                <a:ea typeface="Amazon Ember" panose="020B0603020204020204" pitchFamily="34" charset="0"/>
                <a:cs typeface="Amazon Ember" panose="020B0603020204020204" pitchFamily="34" charset="0"/>
              </a:rPr>
              <a:t>FSx</a:t>
            </a:r>
            <a:r>
              <a:rPr lang="en-US" sz="1200" dirty="0">
                <a:latin typeface="Amazon Ember" panose="020B0603020204020204" pitchFamily="34" charset="0"/>
                <a:ea typeface="Amazon Ember" panose="020B0603020204020204" pitchFamily="34" charset="0"/>
                <a:cs typeface="Amazon Ember" panose="020B0603020204020204" pitchFamily="34" charset="0"/>
              </a:rPr>
              <a:t> for NetApp ONTAP FAQs: </a:t>
            </a:r>
            <a:r>
              <a:rPr lang="en-US" sz="1200" dirty="0">
                <a:latin typeface="Amazon Ember" panose="020B0603020204020204" pitchFamily="34" charset="0"/>
                <a:ea typeface="Amazon Ember" panose="020B0603020204020204" pitchFamily="34" charset="0"/>
                <a:cs typeface="Amazon Ember" panose="020B0603020204020204" pitchFamily="34" charset="0"/>
                <a:hlinkClick r:id="rId3"/>
              </a:rPr>
              <a:t>https://aws.amazon.com/fsx/netapp-ontap/faqs/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Choosing Storage Capacity: </a:t>
            </a:r>
            <a:r>
              <a:rPr lang="en-US" sz="1200" dirty="0">
                <a:latin typeface="Amazon Ember" panose="020B0603020204020204" pitchFamily="34" charset="0"/>
                <a:ea typeface="Amazon Ember" panose="020B0603020204020204" pitchFamily="34" charset="0"/>
                <a:cs typeface="Amazon Ember" panose="020B0603020204020204" pitchFamily="34" charset="0"/>
                <a:hlinkClick r:id="rId4"/>
              </a:rPr>
              <a:t>https://docs.aws.amazon.com/fsx/latest/ONTAPGuide/choose-ssd-capacity.html</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err="1">
                <a:latin typeface="Amazon Ember" panose="020B0603020204020204" pitchFamily="34" charset="0"/>
                <a:ea typeface="Amazon Ember" panose="020B0603020204020204" pitchFamily="34" charset="0"/>
                <a:cs typeface="Amazon Ember" panose="020B0603020204020204" pitchFamily="34" charset="0"/>
              </a:rPr>
              <a:t>FSx</a:t>
            </a:r>
            <a:r>
              <a:rPr lang="en-US" sz="1200" dirty="0">
                <a:latin typeface="Amazon Ember" panose="020B0603020204020204" pitchFamily="34" charset="0"/>
                <a:ea typeface="Amazon Ember" panose="020B0603020204020204" pitchFamily="34" charset="0"/>
                <a:cs typeface="Amazon Ember" panose="020B0603020204020204" pitchFamily="34" charset="0"/>
              </a:rPr>
              <a:t> for NetApp ONTAP File Server performance: </a:t>
            </a:r>
            <a:r>
              <a:rPr lang="en-US" sz="1200" dirty="0">
                <a:latin typeface="Amazon Ember" panose="020B0603020204020204" pitchFamily="34" charset="0"/>
                <a:ea typeface="Amazon Ember" panose="020B0603020204020204" pitchFamily="34" charset="0"/>
                <a:cs typeface="Amazon Ember" panose="020B0603020204020204" pitchFamily="34" charset="0"/>
                <a:hlinkClick r:id="rId5"/>
              </a:rPr>
              <a:t>https://docs.aws.amazon.com/fsx/latest/ONTAPGuide/performance.html</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Increasing SSD storage capacity dynamically: </a:t>
            </a:r>
            <a:r>
              <a:rPr lang="en-US" sz="1200" dirty="0">
                <a:latin typeface="Amazon Ember" panose="020B0603020204020204" pitchFamily="34" charset="0"/>
                <a:ea typeface="Amazon Ember" panose="020B0603020204020204" pitchFamily="34" charset="0"/>
                <a:cs typeface="Amazon Ember" panose="020B0603020204020204" pitchFamily="34" charset="0"/>
                <a:hlinkClick r:id="rId6"/>
              </a:rPr>
              <a:t>https://docs.aws.amazon.com/fsx/latest/ONTAPGuide/increase-primary-storage.html#automate-storage-capacity-increase</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Volume data tiering</a:t>
            </a:r>
          </a:p>
          <a:p>
            <a:pPr lvl="1"/>
            <a:r>
              <a:rPr lang="en-US" sz="1200" dirty="0">
                <a:latin typeface="Amazon Ember" panose="020B0603020204020204" pitchFamily="34" charset="0"/>
                <a:ea typeface="Amazon Ember" panose="020B0603020204020204" pitchFamily="34" charset="0"/>
                <a:cs typeface="Amazon Ember" panose="020B0603020204020204" pitchFamily="34" charset="0"/>
                <a:hlinkClick r:id="rId7"/>
              </a:rPr>
              <a:t>https://docs.aws.amazon.com/fsx/latest/ONTAPGuide/volume-data-tiering.html</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lvl="1"/>
            <a:r>
              <a:rPr lang="en-US" sz="1200" dirty="0">
                <a:latin typeface="Amazon Ember" panose="020B0603020204020204" pitchFamily="34" charset="0"/>
                <a:ea typeface="Amazon Ember" panose="020B0603020204020204" pitchFamily="34" charset="0"/>
                <a:cs typeface="Amazon Ember" panose="020B0603020204020204" pitchFamily="34" charset="0"/>
                <a:hlinkClick r:id="rId8"/>
              </a:rPr>
              <a:t>https://www.netapp.com/pdf.html?item=/media/17239-tr-4598.pdf</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Migrating to </a:t>
            </a:r>
            <a:r>
              <a:rPr lang="en-US" sz="1200" dirty="0" err="1">
                <a:latin typeface="Amazon Ember" panose="020B0603020204020204" pitchFamily="34" charset="0"/>
                <a:ea typeface="Amazon Ember" panose="020B0603020204020204" pitchFamily="34" charset="0"/>
                <a:cs typeface="Amazon Ember" panose="020B0603020204020204" pitchFamily="34" charset="0"/>
              </a:rPr>
              <a:t>FSx</a:t>
            </a:r>
            <a:r>
              <a:rPr lang="en-US" sz="1200" dirty="0">
                <a:latin typeface="Amazon Ember" panose="020B0603020204020204" pitchFamily="34" charset="0"/>
                <a:ea typeface="Amazon Ember" panose="020B0603020204020204" pitchFamily="34" charset="0"/>
                <a:cs typeface="Amazon Ember" panose="020B0603020204020204" pitchFamily="34" charset="0"/>
              </a:rPr>
              <a:t> for ONTAP using NetApp </a:t>
            </a:r>
            <a:r>
              <a:rPr lang="en-US" sz="1200" dirty="0" err="1">
                <a:latin typeface="Amazon Ember" panose="020B0603020204020204" pitchFamily="34" charset="0"/>
                <a:ea typeface="Amazon Ember" panose="020B0603020204020204" pitchFamily="34" charset="0"/>
                <a:cs typeface="Amazon Ember" panose="020B0603020204020204" pitchFamily="34" charset="0"/>
              </a:rPr>
              <a:t>SnapMirror</a:t>
            </a:r>
            <a:r>
              <a:rPr lang="en-US" sz="1200" dirty="0">
                <a:latin typeface="Amazon Ember" panose="020B0603020204020204" pitchFamily="34" charset="0"/>
                <a:ea typeface="Amazon Ember" panose="020B0603020204020204" pitchFamily="34" charset="0"/>
                <a:cs typeface="Amazon Ember" panose="020B0603020204020204" pitchFamily="34" charset="0"/>
              </a:rPr>
              <a:t>: </a:t>
            </a:r>
            <a:r>
              <a:rPr lang="en-US" sz="1200" dirty="0">
                <a:latin typeface="Amazon Ember" panose="020B0603020204020204" pitchFamily="34" charset="0"/>
                <a:ea typeface="Amazon Ember" panose="020B0603020204020204" pitchFamily="34" charset="0"/>
                <a:cs typeface="Amazon Ember" panose="020B0603020204020204" pitchFamily="34" charset="0"/>
                <a:hlinkClick r:id="rId9"/>
              </a:rPr>
              <a:t>https://docs.aws.amazon.com/fsx/latest/ONTAPGuide/migrating-fsx-ontap-snapmirror.html</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Migrating to </a:t>
            </a:r>
            <a:r>
              <a:rPr lang="en-US" sz="1200" dirty="0" err="1">
                <a:latin typeface="Amazon Ember" panose="020B0603020204020204" pitchFamily="34" charset="0"/>
                <a:ea typeface="Amazon Ember" panose="020B0603020204020204" pitchFamily="34" charset="0"/>
                <a:cs typeface="Amazon Ember" panose="020B0603020204020204" pitchFamily="34" charset="0"/>
              </a:rPr>
              <a:t>FSx</a:t>
            </a:r>
            <a:r>
              <a:rPr lang="en-US" sz="1200" dirty="0">
                <a:latin typeface="Amazon Ember" panose="020B0603020204020204" pitchFamily="34" charset="0"/>
                <a:ea typeface="Amazon Ember" panose="020B0603020204020204" pitchFamily="34" charset="0"/>
                <a:cs typeface="Amazon Ember" panose="020B0603020204020204" pitchFamily="34" charset="0"/>
              </a:rPr>
              <a:t> for ONTAP using AWS </a:t>
            </a:r>
            <a:r>
              <a:rPr lang="en-US" sz="1200" dirty="0" err="1">
                <a:latin typeface="Amazon Ember" panose="020B0603020204020204" pitchFamily="34" charset="0"/>
                <a:ea typeface="Amazon Ember" panose="020B0603020204020204" pitchFamily="34" charset="0"/>
                <a:cs typeface="Amazon Ember" panose="020B0603020204020204" pitchFamily="34" charset="0"/>
              </a:rPr>
              <a:t>DataSync</a:t>
            </a:r>
            <a:r>
              <a:rPr lang="en-US" sz="1200" dirty="0">
                <a:latin typeface="Amazon Ember" panose="020B0603020204020204" pitchFamily="34" charset="0"/>
                <a:ea typeface="Amazon Ember" panose="020B0603020204020204" pitchFamily="34" charset="0"/>
                <a:cs typeface="Amazon Ember" panose="020B0603020204020204" pitchFamily="34" charset="0"/>
              </a:rPr>
              <a:t>: </a:t>
            </a:r>
            <a:r>
              <a:rPr lang="en-US" sz="1200" dirty="0">
                <a:latin typeface="Amazon Ember" panose="020B0603020204020204" pitchFamily="34" charset="0"/>
                <a:ea typeface="Amazon Ember" panose="020B0603020204020204" pitchFamily="34" charset="0"/>
                <a:cs typeface="Amazon Ember" panose="020B0603020204020204" pitchFamily="34" charset="0"/>
                <a:hlinkClick r:id="rId10"/>
              </a:rPr>
              <a:t>https://docs.aws.amazon.com/fsx/latest/ONTAPGuide/migrate-files-to-fsx-datasync.html</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Working with </a:t>
            </a:r>
            <a:r>
              <a:rPr lang="en-US" sz="1200" dirty="0" err="1">
                <a:latin typeface="Amazon Ember" panose="020B0603020204020204" pitchFamily="34" charset="0"/>
                <a:ea typeface="Amazon Ember" panose="020B0603020204020204" pitchFamily="34" charset="0"/>
                <a:cs typeface="Amazon Ember" panose="020B0603020204020204" pitchFamily="34" charset="0"/>
              </a:rPr>
              <a:t>Snaplock</a:t>
            </a:r>
            <a:r>
              <a:rPr lang="en-US" sz="1200" dirty="0">
                <a:latin typeface="Amazon Ember" panose="020B0603020204020204" pitchFamily="34" charset="0"/>
                <a:ea typeface="Amazon Ember" panose="020B0603020204020204" pitchFamily="34" charset="0"/>
                <a:cs typeface="Amazon Ember" panose="020B0603020204020204" pitchFamily="34" charset="0"/>
              </a:rPr>
              <a:t>: </a:t>
            </a:r>
          </a:p>
          <a:p>
            <a:pPr lvl="1"/>
            <a:r>
              <a:rPr lang="en-US" sz="1200" dirty="0">
                <a:latin typeface="Amazon Ember" panose="020B0603020204020204" pitchFamily="34" charset="0"/>
                <a:ea typeface="Amazon Ember" panose="020B0603020204020204" pitchFamily="34" charset="0"/>
                <a:cs typeface="Amazon Ember" panose="020B0603020204020204" pitchFamily="34" charset="0"/>
                <a:hlinkClick r:id="rId11"/>
              </a:rPr>
              <a:t>https://docs.aws.amazon.com/fsx/latest/ONTAPGuide/snaplock.html</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lvl="1"/>
            <a:r>
              <a:rPr lang="en-US" sz="1200" dirty="0">
                <a:latin typeface="Amazon Ember" panose="020B0603020204020204" pitchFamily="34" charset="0"/>
                <a:ea typeface="Amazon Ember" panose="020B0603020204020204" pitchFamily="34" charset="0"/>
                <a:cs typeface="Amazon Ember" panose="020B0603020204020204" pitchFamily="34" charset="0"/>
                <a:hlinkClick r:id="rId12"/>
              </a:rPr>
              <a:t>https://www.netapp.com/pdf.html?item=/media/6158-tr4526pdf.pdf</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Simplify Microsoft SQL high availability using </a:t>
            </a:r>
            <a:r>
              <a:rPr lang="en-US" sz="1200" dirty="0" err="1">
                <a:latin typeface="Amazon Ember" panose="020B0603020204020204" pitchFamily="34" charset="0"/>
                <a:ea typeface="Amazon Ember" panose="020B0603020204020204" pitchFamily="34" charset="0"/>
                <a:cs typeface="Amazon Ember" panose="020B0603020204020204" pitchFamily="34" charset="0"/>
              </a:rPr>
              <a:t>FSxN</a:t>
            </a:r>
            <a:r>
              <a:rPr lang="en-US" sz="1200" dirty="0">
                <a:latin typeface="Amazon Ember" panose="020B0603020204020204" pitchFamily="34" charset="0"/>
                <a:ea typeface="Amazon Ember" panose="020B0603020204020204" pitchFamily="34" charset="0"/>
                <a:cs typeface="Amazon Ember" panose="020B0603020204020204" pitchFamily="34" charset="0"/>
              </a:rPr>
              <a:t>: </a:t>
            </a:r>
            <a:r>
              <a:rPr lang="en-US" sz="1200" dirty="0">
                <a:latin typeface="Amazon Ember" panose="020B0603020204020204" pitchFamily="34" charset="0"/>
                <a:ea typeface="Amazon Ember" panose="020B0603020204020204" pitchFamily="34" charset="0"/>
                <a:cs typeface="Amazon Ember" panose="020B0603020204020204" pitchFamily="34" charset="0"/>
                <a:hlinkClick r:id="rId13"/>
              </a:rPr>
              <a:t>https://aws.amazon.com/blogs/modernizing-with-aws/sql-server-high-availability-amazon-fsx-for-netapp-ontap/</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hape">
            <a:extLst>
              <a:ext uri="{FF2B5EF4-FFF2-40B4-BE49-F238E27FC236}">
                <a16:creationId xmlns:a16="http://schemas.microsoft.com/office/drawing/2014/main" id="{71A7369B-A9ED-FB5D-47A2-145C34091DCF}"/>
              </a:ext>
            </a:extLst>
          </p:cNvPr>
          <p:cNvSpPr>
            <a:spLocks noGrp="1"/>
          </p:cNvSpPr>
          <p:nvPr>
            <p:ph type="title"/>
          </p:nvPr>
        </p:nvSpPr>
        <p:spPr>
          <a:xfrm>
            <a:off x="292396" y="346960"/>
            <a:ext cx="11718629" cy="548311"/>
          </a:xfrm>
          <a:prstGeom prst="rect">
            <a:avLst/>
          </a:prstGeom>
          <a:noFill/>
          <a:ln>
            <a:noFill/>
          </a:ln>
        </p:spPr>
        <p:txBody>
          <a:bodyPr anchor="ctr">
            <a:noAutofit/>
          </a:bodyPr>
          <a:lstStyle/>
          <a:p>
            <a:r>
              <a:rPr lang="en-US" altLang="en-US" sz="3200" dirty="0"/>
              <a:t>Amazon </a:t>
            </a:r>
            <a:r>
              <a:rPr lang="en-US" altLang="en-US" sz="3200" dirty="0" err="1"/>
              <a:t>FSxN</a:t>
            </a:r>
            <a:r>
              <a:rPr lang="en-US" altLang="en-US" sz="3200" dirty="0"/>
              <a:t> - Useful Links</a:t>
            </a:r>
          </a:p>
        </p:txBody>
      </p:sp>
    </p:spTree>
    <p:extLst>
      <p:ext uri="{BB962C8B-B14F-4D97-AF65-F5344CB8AC3E}">
        <p14:creationId xmlns:p14="http://schemas.microsoft.com/office/powerpoint/2010/main" val="4086819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286BC-4AE8-7288-A2CE-5A1931DC31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9C37A-7ECD-9F37-0359-8E6C2CBEB494}"/>
              </a:ext>
            </a:extLst>
          </p:cNvPr>
          <p:cNvSpPr>
            <a:spLocks noGrp="1"/>
          </p:cNvSpPr>
          <p:nvPr>
            <p:ph type="title"/>
          </p:nvPr>
        </p:nvSpPr>
        <p:spPr/>
        <p:txBody>
          <a:bodyPr/>
          <a:lstStyle/>
          <a:p>
            <a:r>
              <a:rPr lang="en-US" b="1" dirty="0"/>
              <a:t>Executive Summary</a:t>
            </a:r>
          </a:p>
        </p:txBody>
      </p:sp>
    </p:spTree>
    <p:extLst>
      <p:ext uri="{BB962C8B-B14F-4D97-AF65-F5344CB8AC3E}">
        <p14:creationId xmlns:p14="http://schemas.microsoft.com/office/powerpoint/2010/main" val="298896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A15817-1E2E-4313-853C-19AED264C832}"/>
              </a:ext>
            </a:extLst>
          </p:cNvPr>
          <p:cNvSpPr/>
          <p:nvPr/>
        </p:nvSpPr>
        <p:spPr>
          <a:xfrm>
            <a:off x="136838" y="1045348"/>
            <a:ext cx="11797987" cy="5221942"/>
          </a:xfrm>
          <a:prstGeom prst="rect">
            <a:avLst/>
          </a:prstGeom>
        </p:spPr>
        <p:txBody>
          <a:bodyPr wrap="square">
            <a:spAutoFit/>
          </a:bodyPr>
          <a:lstStyle/>
          <a:p>
            <a:pPr marL="342900" lvl="0" indent="-342900" fontAlgn="ctr">
              <a:spcAft>
                <a:spcPts val="800"/>
              </a:spcAft>
              <a:buSzPts val="1000"/>
              <a:buFont typeface="Wingdings" panose="05000000000000000000" pitchFamily="2" charset="2"/>
              <a:buChar char="§"/>
              <a:tabLst>
                <a:tab pos="457200" algn="l"/>
              </a:tabLst>
            </a:pPr>
            <a:r>
              <a:rPr lang="en-GB" sz="1400" dirty="0">
                <a:effectLst/>
                <a:ea typeface="Times New Roman" panose="02020603050405020304" pitchFamily="18" charset="0"/>
                <a:cs typeface="Calibri" panose="020F0502020204030204" pitchFamily="34" charset="0"/>
              </a:rPr>
              <a:t>Start with smaller EBS volume sizes, with enough capacity to meet your immediate needs. You can then expand volume sizes with Elastic Volumes if your requirements increase. Shrinking the size of a volume is a manual process. </a:t>
            </a:r>
            <a:endParaRPr lang="en-GB" sz="1400" dirty="0">
              <a:effectLst/>
              <a:ea typeface="Calibri" panose="020F0502020204030204" pitchFamily="34" charset="0"/>
              <a:cs typeface="Calibri" panose="020F0502020204030204" pitchFamily="34" charset="0"/>
            </a:endParaRPr>
          </a:p>
          <a:p>
            <a:pPr marL="342900" lvl="0" indent="-342900" fontAlgn="ctr">
              <a:spcAft>
                <a:spcPts val="800"/>
              </a:spcAft>
              <a:buSzPts val="1000"/>
              <a:buFont typeface="Wingdings" panose="05000000000000000000" pitchFamily="2" charset="2"/>
              <a:buChar char="§"/>
              <a:tabLst>
                <a:tab pos="457200" algn="l"/>
              </a:tabLst>
            </a:pPr>
            <a:r>
              <a:rPr lang="en-GB" sz="1400" dirty="0">
                <a:effectLst/>
                <a:ea typeface="Times New Roman" panose="02020603050405020304" pitchFamily="18" charset="0"/>
                <a:cs typeface="Calibri" panose="020F0502020204030204" pitchFamily="34" charset="0"/>
              </a:rPr>
              <a:t>Start with General Purpose GP3 volumes when you're uncertain if </a:t>
            </a:r>
            <a:r>
              <a:rPr lang="en-GB" sz="1400" dirty="0">
                <a:ea typeface="Times New Roman" panose="02020603050405020304" pitchFamily="18" charset="0"/>
                <a:cs typeface="Calibri" panose="020F0502020204030204" pitchFamily="34" charset="0"/>
              </a:rPr>
              <a:t>your applications require </a:t>
            </a:r>
            <a:r>
              <a:rPr lang="en-GB" sz="1400" dirty="0">
                <a:effectLst/>
                <a:ea typeface="Times New Roman" panose="02020603050405020304" pitchFamily="18" charset="0"/>
                <a:cs typeface="Calibri" panose="020F0502020204030204" pitchFamily="34" charset="0"/>
              </a:rPr>
              <a:t>higher performing IOPS or throughput volumes. GP3 volumes are estimated to be appropriate for up to 80 percent of workloads.</a:t>
            </a:r>
            <a:endParaRPr lang="en-GB" sz="1400" dirty="0">
              <a:effectLst/>
              <a:ea typeface="Calibri" panose="020F0502020204030204" pitchFamily="34" charset="0"/>
              <a:cs typeface="Calibri" panose="020F0502020204030204" pitchFamily="34" charset="0"/>
            </a:endParaRPr>
          </a:p>
          <a:p>
            <a:pPr marL="342900" lvl="0" indent="-342900" fontAlgn="ctr">
              <a:spcAft>
                <a:spcPts val="800"/>
              </a:spcAft>
              <a:buSzPts val="1000"/>
              <a:buFont typeface="Wingdings" panose="05000000000000000000" pitchFamily="2" charset="2"/>
              <a:buChar char="§"/>
              <a:tabLst>
                <a:tab pos="457200" algn="l"/>
              </a:tabLst>
            </a:pPr>
            <a:r>
              <a:rPr lang="en-GB" sz="1400" dirty="0">
                <a:effectLst/>
                <a:ea typeface="Times New Roman" panose="02020603050405020304" pitchFamily="18" charset="0"/>
                <a:cs typeface="Calibri" panose="020F0502020204030204" pitchFamily="34" charset="0"/>
              </a:rPr>
              <a:t>Start with lower provisioned IOPS levels for IO2 volumes. You can increase or decrease the provisioned IOPS level as you understand your workload </a:t>
            </a:r>
            <a:r>
              <a:rPr lang="en-GB" sz="1400" dirty="0">
                <a:ea typeface="Times New Roman" panose="02020603050405020304" pitchFamily="18" charset="0"/>
                <a:cs typeface="Calibri" panose="020F0502020204030204" pitchFamily="34" charset="0"/>
              </a:rPr>
              <a:t>performance and </a:t>
            </a:r>
            <a:r>
              <a:rPr lang="en-GB" sz="1400" dirty="0">
                <a:effectLst/>
                <a:ea typeface="Times New Roman" panose="02020603050405020304" pitchFamily="18" charset="0"/>
                <a:cs typeface="Calibri" panose="020F0502020204030204" pitchFamily="34" charset="0"/>
              </a:rPr>
              <a:t>fine-tune your volumes.</a:t>
            </a:r>
            <a:endParaRPr lang="en-GB" sz="1400" dirty="0">
              <a:ea typeface="Times New Roman" panose="02020603050405020304" pitchFamily="18" charset="0"/>
              <a:cs typeface="Calibri" panose="020F0502020204030204" pitchFamily="34" charset="0"/>
            </a:endParaRPr>
          </a:p>
          <a:p>
            <a:pPr marL="342900" lvl="0" indent="-342900" fontAlgn="ctr">
              <a:spcAft>
                <a:spcPts val="800"/>
              </a:spcAft>
              <a:buSzPts val="1000"/>
              <a:buFont typeface="Wingdings" panose="05000000000000000000" pitchFamily="2" charset="2"/>
              <a:buChar char="§"/>
              <a:tabLst>
                <a:tab pos="457200" algn="l"/>
              </a:tabLst>
            </a:pPr>
            <a:r>
              <a:rPr lang="en-GB" sz="1400" dirty="0">
                <a:effectLst/>
                <a:ea typeface="Times New Roman" panose="02020603050405020304" pitchFamily="18" charset="0"/>
                <a:cs typeface="Calibri" panose="020F0502020204030204" pitchFamily="34" charset="0"/>
              </a:rPr>
              <a:t>Use current EBS volume types. Generally, newer volume types support greater functionality at a lower cost. For example, with GP3 volumes, you can provision IOPS and throughput without expanding your volume in many cases. With GP2 volumes, you could only increase performance by increasing the volume size. Additionally, GP3 volumes cost less per GB per month than </a:t>
            </a:r>
            <a:r>
              <a:rPr lang="en-GB" sz="1400" dirty="0">
                <a:ea typeface="Times New Roman" panose="02020603050405020304" pitchFamily="18" charset="0"/>
                <a:cs typeface="Calibri" panose="020F0502020204030204" pitchFamily="34" charset="0"/>
              </a:rPr>
              <a:t>GP</a:t>
            </a:r>
            <a:r>
              <a:rPr lang="en-GB" sz="1400" dirty="0">
                <a:effectLst/>
                <a:ea typeface="Times New Roman" panose="02020603050405020304" pitchFamily="18" charset="0"/>
                <a:cs typeface="Calibri" panose="020F0502020204030204" pitchFamily="34" charset="0"/>
              </a:rPr>
              <a:t>2 volumes.</a:t>
            </a:r>
            <a:endParaRPr lang="en-GB" sz="1400" dirty="0">
              <a:effectLst/>
              <a:ea typeface="Calibri" panose="020F0502020204030204" pitchFamily="34" charset="0"/>
              <a:cs typeface="Calibri" panose="020F0502020204030204" pitchFamily="34" charset="0"/>
            </a:endParaRPr>
          </a:p>
          <a:p>
            <a:pPr marL="342900" lvl="0" indent="-342900" fontAlgn="ctr">
              <a:spcAft>
                <a:spcPts val="800"/>
              </a:spcAft>
              <a:buSzPts val="1000"/>
              <a:buFont typeface="Wingdings" panose="05000000000000000000" pitchFamily="2" charset="2"/>
              <a:buChar char="§"/>
              <a:tabLst>
                <a:tab pos="457200" algn="l"/>
              </a:tabLst>
            </a:pPr>
            <a:r>
              <a:rPr lang="en-GB" sz="1400" dirty="0">
                <a:cs typeface="Calibri" panose="020F0502020204030204" pitchFamily="34" charset="0"/>
              </a:rPr>
              <a:t>Choose the </a:t>
            </a:r>
            <a:r>
              <a:rPr lang="en-GB" sz="1400" dirty="0">
                <a:cs typeface="Calibri" panose="020F0502020204030204" pitchFamily="34" charset="0"/>
                <a:hlinkClick r:id="rId3"/>
              </a:rPr>
              <a:t>best Amazon EBS volume type</a:t>
            </a:r>
            <a:r>
              <a:rPr lang="en-GB" sz="1400" dirty="0">
                <a:cs typeface="Calibri" panose="020F0502020204030204" pitchFamily="34" charset="0"/>
              </a:rPr>
              <a:t> for your self-managed database deployment</a:t>
            </a:r>
          </a:p>
          <a:p>
            <a:pPr marL="342900" lvl="0" indent="-342900" fontAlgn="ctr">
              <a:spcAft>
                <a:spcPts val="800"/>
              </a:spcAft>
              <a:buSzPts val="1000"/>
              <a:buFont typeface="Wingdings" panose="05000000000000000000" pitchFamily="2" charset="2"/>
              <a:buChar char="§"/>
              <a:tabLst>
                <a:tab pos="457200" algn="l"/>
              </a:tabLst>
            </a:pPr>
            <a:r>
              <a:rPr lang="en-GB" sz="1400" dirty="0">
                <a:cs typeface="Calibri" panose="020F0502020204030204" pitchFamily="34" charset="0"/>
              </a:rPr>
              <a:t>RAID 5 and RAID 6 are not recommended configurations when using Amazon EBS because the parity write operations of these RAID modes consume some of the IOPS available for your volumes. Depending on the configuration of your RAID array, these RAID modes provide 20-30% fewer usable IOPS than a RAID 0 configuration. Increased cost is a factor with these RAID modes as well; when using identical volume sizes and speeds, a 2-volume RAID 0 array can outperform a 4-volume RAID 6 array that costs twice as much.</a:t>
            </a:r>
          </a:p>
          <a:p>
            <a:pPr marL="342900" lvl="0" indent="-342900" fontAlgn="ctr">
              <a:spcAft>
                <a:spcPts val="800"/>
              </a:spcAft>
              <a:buSzPts val="1000"/>
              <a:buFont typeface="Wingdings" panose="05000000000000000000" pitchFamily="2" charset="2"/>
              <a:buChar char="§"/>
              <a:tabLst>
                <a:tab pos="457200" algn="l"/>
              </a:tabLst>
            </a:pPr>
            <a:r>
              <a:rPr lang="en-GB" sz="1400" dirty="0">
                <a:cs typeface="Calibri" panose="020F0502020204030204" pitchFamily="34" charset="0"/>
              </a:rPr>
              <a:t>RAID 1 is also not recommended for use with Amazon EBS. RAID 1 requires more Amazon EC2-to-Amazon EBS bandwidth than non-RAID configurations because the data is written to multiple volumes simultaneously. In addition, RAID 1 does not provide any write performance improvement.</a:t>
            </a:r>
          </a:p>
          <a:p>
            <a:pPr marL="342900" lvl="0" indent="-342900" fontAlgn="ctr">
              <a:spcAft>
                <a:spcPts val="800"/>
              </a:spcAft>
              <a:buSzPts val="1000"/>
              <a:buFont typeface="Wingdings" panose="05000000000000000000" pitchFamily="2" charset="2"/>
              <a:buChar char="§"/>
              <a:tabLst>
                <a:tab pos="457200" algn="l"/>
              </a:tabLst>
            </a:pPr>
            <a:r>
              <a:rPr lang="en-GB" sz="1400" dirty="0">
                <a:cs typeface="Calibri" panose="020F0502020204030204" pitchFamily="34" charset="0"/>
              </a:rPr>
              <a:t>Amazon EBS  ST1 and SC1 are mapped based on performance discovery. It is assumed that the workloads have large sequential IO requirements. Please use Amazon EBS GP3 volumes for small random IO workloads. </a:t>
            </a:r>
          </a:p>
          <a:p>
            <a:pPr marL="342900" lvl="0" indent="-342900" fontAlgn="ctr">
              <a:spcAft>
                <a:spcPts val="800"/>
              </a:spcAft>
              <a:buSzPts val="1000"/>
              <a:buFont typeface="Wingdings" panose="05000000000000000000" pitchFamily="2" charset="2"/>
              <a:buChar char="§"/>
              <a:tabLst>
                <a:tab pos="457200" algn="l"/>
              </a:tabLst>
            </a:pPr>
            <a:r>
              <a:rPr lang="en-GB" sz="1400" dirty="0">
                <a:cs typeface="Calibri" panose="020F0502020204030204" pitchFamily="34" charset="0"/>
                <a:hlinkClick r:id="rId4"/>
              </a:rPr>
              <a:t>Amazon EBS Snapshots Archive</a:t>
            </a:r>
            <a:r>
              <a:rPr lang="en-GB" sz="1400" dirty="0">
                <a:cs typeface="Calibri" panose="020F0502020204030204" pitchFamily="34" charset="0"/>
              </a:rPr>
              <a:t> is a new storage tier that you can use for low-cost, long-term storage of your rarely-accessed snapshots that do not need frequent or fast retrieval.</a:t>
            </a:r>
          </a:p>
        </p:txBody>
      </p:sp>
      <p:sp>
        <p:nvSpPr>
          <p:cNvPr id="5" name="Title 1">
            <a:extLst>
              <a:ext uri="{FF2B5EF4-FFF2-40B4-BE49-F238E27FC236}">
                <a16:creationId xmlns:a16="http://schemas.microsoft.com/office/drawing/2014/main" id="{5CEDCDDE-D4A3-74AD-08AE-4EAB4CEA6C01}"/>
              </a:ext>
            </a:extLst>
          </p:cNvPr>
          <p:cNvSpPr txBox="1">
            <a:spLocks/>
          </p:cNvSpPr>
          <p:nvPr/>
        </p:nvSpPr>
        <p:spPr>
          <a:xfrm>
            <a:off x="432123" y="327148"/>
            <a:ext cx="1154804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Amazon EBS Best Practices</a:t>
            </a:r>
          </a:p>
        </p:txBody>
      </p:sp>
    </p:spTree>
    <p:extLst>
      <p:ext uri="{BB962C8B-B14F-4D97-AF65-F5344CB8AC3E}">
        <p14:creationId xmlns:p14="http://schemas.microsoft.com/office/powerpoint/2010/main" val="42583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B2D03D-1A3F-4821-9B63-312FEA718FB5}"/>
              </a:ext>
            </a:extLst>
          </p:cNvPr>
          <p:cNvGraphicFramePr>
            <a:graphicFrameLocks noGrp="1"/>
          </p:cNvGraphicFramePr>
          <p:nvPr/>
        </p:nvGraphicFramePr>
        <p:xfrm>
          <a:off x="373266" y="1425387"/>
          <a:ext cx="11445467" cy="4007225"/>
        </p:xfrm>
        <a:graphic>
          <a:graphicData uri="http://schemas.openxmlformats.org/drawingml/2006/table">
            <a:tbl>
              <a:tblPr firstRow="1" bandRow="1">
                <a:tableStyleId>{72833802-FEF1-4C79-8D5D-14CF1EAF98D9}</a:tableStyleId>
              </a:tblPr>
              <a:tblGrid>
                <a:gridCol w="828383">
                  <a:extLst>
                    <a:ext uri="{9D8B030D-6E8A-4147-A177-3AD203B41FA5}">
                      <a16:colId xmlns:a16="http://schemas.microsoft.com/office/drawing/2014/main" val="1863766635"/>
                    </a:ext>
                  </a:extLst>
                </a:gridCol>
                <a:gridCol w="2317400">
                  <a:extLst>
                    <a:ext uri="{9D8B030D-6E8A-4147-A177-3AD203B41FA5}">
                      <a16:colId xmlns:a16="http://schemas.microsoft.com/office/drawing/2014/main" val="3330422040"/>
                    </a:ext>
                  </a:extLst>
                </a:gridCol>
                <a:gridCol w="1146264">
                  <a:extLst>
                    <a:ext uri="{9D8B030D-6E8A-4147-A177-3AD203B41FA5}">
                      <a16:colId xmlns:a16="http://schemas.microsoft.com/office/drawing/2014/main" val="3159297909"/>
                    </a:ext>
                  </a:extLst>
                </a:gridCol>
                <a:gridCol w="1430684">
                  <a:extLst>
                    <a:ext uri="{9D8B030D-6E8A-4147-A177-3AD203B41FA5}">
                      <a16:colId xmlns:a16="http://schemas.microsoft.com/office/drawing/2014/main" val="1179391330"/>
                    </a:ext>
                  </a:extLst>
                </a:gridCol>
                <a:gridCol w="1430684">
                  <a:extLst>
                    <a:ext uri="{9D8B030D-6E8A-4147-A177-3AD203B41FA5}">
                      <a16:colId xmlns:a16="http://schemas.microsoft.com/office/drawing/2014/main" val="1827528571"/>
                    </a:ext>
                  </a:extLst>
                </a:gridCol>
                <a:gridCol w="1430684">
                  <a:extLst>
                    <a:ext uri="{9D8B030D-6E8A-4147-A177-3AD203B41FA5}">
                      <a16:colId xmlns:a16="http://schemas.microsoft.com/office/drawing/2014/main" val="134801610"/>
                    </a:ext>
                  </a:extLst>
                </a:gridCol>
                <a:gridCol w="1430684">
                  <a:extLst>
                    <a:ext uri="{9D8B030D-6E8A-4147-A177-3AD203B41FA5}">
                      <a16:colId xmlns:a16="http://schemas.microsoft.com/office/drawing/2014/main" val="1483714317"/>
                    </a:ext>
                  </a:extLst>
                </a:gridCol>
                <a:gridCol w="1430684">
                  <a:extLst>
                    <a:ext uri="{9D8B030D-6E8A-4147-A177-3AD203B41FA5}">
                      <a16:colId xmlns:a16="http://schemas.microsoft.com/office/drawing/2014/main" val="2739354280"/>
                    </a:ext>
                  </a:extLst>
                </a:gridCol>
              </a:tblGrid>
              <a:tr h="507038">
                <a:tc>
                  <a:txBody>
                    <a:bodyPr/>
                    <a:lstStyle/>
                    <a:p>
                      <a:pPr>
                        <a:spcAft>
                          <a:spcPts val="300"/>
                        </a:spcAft>
                      </a:pPr>
                      <a:r>
                        <a:rPr lang="en-US" sz="1200" dirty="0">
                          <a:ln>
                            <a:noFill/>
                          </a:ln>
                          <a:solidFill>
                            <a:schemeClr val="tx1"/>
                          </a:solidFill>
                        </a:rPr>
                        <a:t>Volume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spcAft>
                          <a:spcPts val="300"/>
                        </a:spcAft>
                      </a:pPr>
                      <a:r>
                        <a:rPr lang="en-US" sz="1200" dirty="0">
                          <a:ln>
                            <a:noFill/>
                          </a:ln>
                          <a:solidFill>
                            <a:schemeClr val="tx1"/>
                          </a:solidFill>
                        </a:rPr>
                        <a:t>Use </a:t>
                      </a:r>
                    </a:p>
                    <a:p>
                      <a:pPr>
                        <a:spcAft>
                          <a:spcPts val="300"/>
                        </a:spcAft>
                      </a:pPr>
                      <a:r>
                        <a:rPr lang="en-US" sz="1200" dirty="0">
                          <a:ln>
                            <a:noFill/>
                          </a:ln>
                          <a:solidFill>
                            <a:schemeClr val="tx1"/>
                          </a:solidFill>
                        </a:rPr>
                        <a:t>Case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444C8"/>
                    </a:solidFill>
                  </a:tcPr>
                </a:tc>
                <a:tc>
                  <a:txBody>
                    <a:bodyPr/>
                    <a:lstStyle/>
                    <a:p>
                      <a:pPr>
                        <a:spcAft>
                          <a:spcPts val="300"/>
                        </a:spcAft>
                      </a:pPr>
                      <a:r>
                        <a:rPr lang="en-US" sz="1200" dirty="0">
                          <a:ln>
                            <a:noFill/>
                          </a:ln>
                          <a:solidFill>
                            <a:schemeClr val="tx1"/>
                          </a:solidFill>
                        </a:rPr>
                        <a:t>Capacity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spcAft>
                          <a:spcPts val="300"/>
                        </a:spcAft>
                      </a:pPr>
                      <a:r>
                        <a:rPr lang="en-US" sz="1200" dirty="0">
                          <a:ln>
                            <a:noFill/>
                          </a:ln>
                          <a:solidFill>
                            <a:schemeClr val="tx1"/>
                          </a:solidFill>
                        </a:rPr>
                        <a:t>Latency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spcAft>
                          <a:spcPts val="300"/>
                        </a:spcAft>
                      </a:pPr>
                      <a:r>
                        <a:rPr lang="en-US" sz="1200" dirty="0">
                          <a:ln>
                            <a:noFill/>
                          </a:ln>
                          <a:solidFill>
                            <a:schemeClr val="tx1"/>
                          </a:solidFill>
                        </a:rPr>
                        <a:t>Durability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spcAft>
                          <a:spcPts val="300"/>
                        </a:spcAft>
                      </a:pPr>
                      <a:r>
                        <a:rPr lang="en-US" sz="1200" dirty="0">
                          <a:ln>
                            <a:noFill/>
                          </a:ln>
                          <a:solidFill>
                            <a:schemeClr val="tx1"/>
                          </a:solidFill>
                        </a:rPr>
                        <a:t>Max </a:t>
                      </a:r>
                    </a:p>
                    <a:p>
                      <a:pPr>
                        <a:spcAft>
                          <a:spcPts val="300"/>
                        </a:spcAft>
                      </a:pPr>
                      <a:r>
                        <a:rPr lang="en-US" sz="1200" dirty="0">
                          <a:ln>
                            <a:noFill/>
                          </a:ln>
                          <a:solidFill>
                            <a:schemeClr val="tx1"/>
                          </a:solidFill>
                        </a:rPr>
                        <a:t>IOPS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spcAft>
                          <a:spcPts val="300"/>
                        </a:spcAft>
                      </a:pPr>
                      <a:r>
                        <a:rPr lang="en-US" sz="1200" dirty="0">
                          <a:ln>
                            <a:noFill/>
                          </a:ln>
                          <a:solidFill>
                            <a:schemeClr val="tx1"/>
                          </a:solidFill>
                        </a:rPr>
                        <a:t>Max Throughput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tc>
                  <a:txBody>
                    <a:bodyPr/>
                    <a:lstStyle/>
                    <a:p>
                      <a:pPr>
                        <a:spcAft>
                          <a:spcPts val="300"/>
                        </a:spcAft>
                      </a:pPr>
                      <a:r>
                        <a:rPr lang="en-US" sz="1200" dirty="0">
                          <a:ln>
                            <a:noFill/>
                          </a:ln>
                          <a:solidFill>
                            <a:schemeClr val="tx1"/>
                          </a:solidFill>
                        </a:rPr>
                        <a:t>Other Considerations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44C8"/>
                    </a:solidFill>
                  </a:tcPr>
                </a:tc>
                <a:extLst>
                  <a:ext uri="{0D108BD9-81ED-4DB2-BD59-A6C34878D82A}">
                    <a16:rowId xmlns:a16="http://schemas.microsoft.com/office/drawing/2014/main" val="2446113467"/>
                  </a:ext>
                </a:extLst>
              </a:tr>
              <a:tr h="1416744">
                <a:tc>
                  <a:txBody>
                    <a:bodyPr/>
                    <a:lstStyle/>
                    <a:p>
                      <a:pPr>
                        <a:spcAft>
                          <a:spcPts val="300"/>
                        </a:spcAft>
                      </a:pPr>
                      <a:r>
                        <a:rPr lang="en-US" sz="1200" dirty="0">
                          <a:ln>
                            <a:noFill/>
                          </a:ln>
                        </a:rPr>
                        <a:t>Amazon </a:t>
                      </a:r>
                    </a:p>
                    <a:p>
                      <a:pPr>
                        <a:spcAft>
                          <a:spcPts val="300"/>
                        </a:spcAft>
                      </a:pPr>
                      <a:r>
                        <a:rPr lang="en-US" sz="1200" dirty="0">
                          <a:ln>
                            <a:noFill/>
                          </a:ln>
                        </a:rPr>
                        <a:t>EBS</a:t>
                      </a:r>
                    </a:p>
                    <a:p>
                      <a:pPr>
                        <a:spcAft>
                          <a:spcPts val="300"/>
                        </a:spcAft>
                      </a:pPr>
                      <a:r>
                        <a:rPr lang="en-US" sz="1200" dirty="0">
                          <a:ln>
                            <a:noFill/>
                          </a:ln>
                        </a:rPr>
                        <a:t>IO2 Block Express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b="0" i="0" kern="1200" dirty="0">
                          <a:ln>
                            <a:noFill/>
                          </a:ln>
                          <a:solidFill>
                            <a:schemeClr val="tx1"/>
                          </a:solidFill>
                          <a:effectLst/>
                          <a:latin typeface="+mn-lt"/>
                          <a:ea typeface="+mn-ea"/>
                          <a:cs typeface="+mn-cs"/>
                        </a:rPr>
                        <a:t>Mission-critical, large,  performance-sensitive workloads requiring sub-millisecond latencies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dirty="0">
                          <a:ln>
                            <a:noFill/>
                          </a:ln>
                        </a:rPr>
                        <a:t>4 GiB – 64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ln>
                            <a:noFill/>
                          </a:ln>
                          <a:solidFill>
                            <a:schemeClr val="tx1"/>
                          </a:solidFill>
                          <a:effectLst/>
                          <a:latin typeface="+mn-lt"/>
                          <a:ea typeface="+mn-ea"/>
                          <a:cs typeface="+mn-cs"/>
                        </a:rPr>
                        <a:t>Consistent sub-millisecond latency</a:t>
                      </a:r>
                    </a:p>
                    <a:p>
                      <a:pPr>
                        <a:spcAft>
                          <a:spcPts val="300"/>
                        </a:spcAft>
                      </a:pPr>
                      <a:endParaRPr lang="en-US" sz="1200" dirty="0">
                        <a:ln>
                          <a:noFill/>
                        </a:ln>
                      </a:endParaRPr>
                    </a:p>
                    <a:p>
                      <a:pPr>
                        <a:spcAft>
                          <a:spcPts val="300"/>
                        </a:spcAft>
                      </a:pPr>
                      <a:r>
                        <a:rPr lang="en-US" sz="1200" dirty="0">
                          <a:ln>
                            <a:noFill/>
                          </a:ln>
                          <a:solidFill>
                            <a:schemeClr val="tx1"/>
                          </a:solidFill>
                        </a:rPr>
                        <a:t>Lowest EBS outlier latency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dirty="0">
                          <a:ln>
                            <a:noFill/>
                          </a:ln>
                        </a:rPr>
                        <a:t>99.999% durability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b="0" i="0" kern="1200" dirty="0">
                          <a:ln>
                            <a:noFill/>
                          </a:ln>
                          <a:solidFill>
                            <a:schemeClr val="tx1"/>
                          </a:solidFill>
                          <a:effectLst/>
                          <a:latin typeface="+mn-lt"/>
                          <a:ea typeface="+mn-ea"/>
                          <a:cs typeface="+mn-cs"/>
                        </a:rPr>
                        <a:t>256,000 IOPS (16 KiB I/O)</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ln>
                          <a:noFill/>
                        </a:ln>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ln>
                            <a:noFill/>
                          </a:ln>
                          <a:solidFill>
                            <a:schemeClr val="tx1"/>
                          </a:solidFill>
                          <a:effectLst/>
                          <a:latin typeface="+mn-lt"/>
                          <a:ea typeface="+mn-ea"/>
                          <a:cs typeface="+mn-cs"/>
                        </a:rPr>
                        <a:t>Sustained IOPS performance</a:t>
                      </a:r>
                    </a:p>
                    <a:p>
                      <a:pPr>
                        <a:spcAft>
                          <a:spcPts val="300"/>
                        </a:spcAft>
                      </a:pPr>
                      <a:endParaRPr lang="en-US" sz="1200" b="0" i="0" kern="1200" dirty="0">
                        <a:ln>
                          <a:noFill/>
                        </a:ln>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dirty="0">
                          <a:ln>
                            <a:noFill/>
                          </a:ln>
                        </a:rPr>
                        <a:t>4000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dirty="0">
                          <a:ln>
                            <a:noFill/>
                          </a:ln>
                        </a:rPr>
                        <a:t>Multi Attach</a:t>
                      </a:r>
                    </a:p>
                    <a:p>
                      <a:pPr>
                        <a:spcAft>
                          <a:spcPts val="300"/>
                        </a:spcAft>
                      </a:pPr>
                      <a:endParaRPr lang="en-US" sz="1200" dirty="0">
                        <a:ln>
                          <a:noFill/>
                        </a:ln>
                      </a:endParaRPr>
                    </a:p>
                    <a:p>
                      <a:pPr>
                        <a:spcAft>
                          <a:spcPts val="300"/>
                        </a:spcAft>
                      </a:pPr>
                      <a:r>
                        <a:rPr lang="en-US" sz="1200" dirty="0">
                          <a:ln>
                            <a:noFill/>
                          </a:ln>
                        </a:rPr>
                        <a:t>Persistent Reservation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5974203"/>
                  </a:ext>
                </a:extLst>
              </a:tr>
              <a:tr h="2083443">
                <a:tc>
                  <a:txBody>
                    <a:bodyPr/>
                    <a:lstStyle/>
                    <a:p>
                      <a:pPr>
                        <a:spcAft>
                          <a:spcPts val="300"/>
                        </a:spcAft>
                      </a:pPr>
                      <a:r>
                        <a:rPr lang="en-US" sz="1200" dirty="0">
                          <a:ln>
                            <a:noFill/>
                          </a:ln>
                        </a:rPr>
                        <a:t>Amazon</a:t>
                      </a:r>
                    </a:p>
                    <a:p>
                      <a:pPr>
                        <a:spcAft>
                          <a:spcPts val="300"/>
                        </a:spcAft>
                      </a:pPr>
                      <a:r>
                        <a:rPr lang="en-US" sz="1200" dirty="0">
                          <a:ln>
                            <a:noFill/>
                          </a:ln>
                        </a:rPr>
                        <a:t>EBS</a:t>
                      </a:r>
                    </a:p>
                    <a:p>
                      <a:pPr>
                        <a:spcAft>
                          <a:spcPts val="300"/>
                        </a:spcAft>
                      </a:pPr>
                      <a:r>
                        <a:rPr lang="en-US" sz="1200" dirty="0">
                          <a:ln>
                            <a:noFill/>
                          </a:ln>
                        </a:rPr>
                        <a:t>GP3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b="0" i="0" kern="1200" dirty="0">
                          <a:ln>
                            <a:noFill/>
                          </a:ln>
                          <a:solidFill>
                            <a:schemeClr val="tx1"/>
                          </a:solidFill>
                          <a:effectLst/>
                          <a:latin typeface="+mn-lt"/>
                          <a:ea typeface="+mn-ea"/>
                          <a:cs typeface="+mn-cs"/>
                        </a:rPr>
                        <a:t>-Transactional workloads</a:t>
                      </a:r>
                    </a:p>
                    <a:p>
                      <a:pPr>
                        <a:spcAft>
                          <a:spcPts val="300"/>
                        </a:spcAft>
                      </a:pPr>
                      <a:r>
                        <a:rPr lang="en-US" sz="1200" b="0" i="0" kern="1200" dirty="0">
                          <a:ln>
                            <a:noFill/>
                          </a:ln>
                          <a:solidFill>
                            <a:schemeClr val="tx1"/>
                          </a:solidFill>
                          <a:effectLst/>
                          <a:latin typeface="+mn-lt"/>
                          <a:ea typeface="+mn-ea"/>
                          <a:cs typeface="+mn-cs"/>
                        </a:rPr>
                        <a:t>-Virtual desktops</a:t>
                      </a:r>
                    </a:p>
                    <a:p>
                      <a:pPr>
                        <a:spcAft>
                          <a:spcPts val="300"/>
                        </a:spcAft>
                      </a:pPr>
                      <a:r>
                        <a:rPr lang="en-US" sz="1200" b="0" i="0" kern="1200" dirty="0">
                          <a:ln>
                            <a:noFill/>
                          </a:ln>
                          <a:solidFill>
                            <a:schemeClr val="tx1"/>
                          </a:solidFill>
                          <a:effectLst/>
                          <a:latin typeface="+mn-lt"/>
                          <a:ea typeface="+mn-ea"/>
                          <a:cs typeface="+mn-cs"/>
                        </a:rPr>
                        <a:t>-Medium-sized, single-instance databases</a:t>
                      </a:r>
                    </a:p>
                    <a:p>
                      <a:pPr>
                        <a:spcAft>
                          <a:spcPts val="300"/>
                        </a:spcAft>
                      </a:pPr>
                      <a:r>
                        <a:rPr lang="en-US" sz="1200" b="0" i="0" kern="1200" dirty="0">
                          <a:ln>
                            <a:noFill/>
                          </a:ln>
                          <a:solidFill>
                            <a:schemeClr val="tx1"/>
                          </a:solidFill>
                          <a:effectLst/>
                          <a:latin typeface="+mn-lt"/>
                          <a:ea typeface="+mn-ea"/>
                          <a:cs typeface="+mn-cs"/>
                        </a:rPr>
                        <a:t>-Low-latency interactive applications</a:t>
                      </a:r>
                    </a:p>
                    <a:p>
                      <a:pPr>
                        <a:spcAft>
                          <a:spcPts val="300"/>
                        </a:spcAft>
                      </a:pPr>
                      <a:r>
                        <a:rPr lang="en-US" sz="1200" b="0" i="0" kern="1200" dirty="0">
                          <a:ln>
                            <a:noFill/>
                          </a:ln>
                          <a:solidFill>
                            <a:schemeClr val="tx1"/>
                          </a:solidFill>
                          <a:effectLst/>
                          <a:latin typeface="+mn-lt"/>
                          <a:ea typeface="+mn-ea"/>
                          <a:cs typeface="+mn-cs"/>
                        </a:rPr>
                        <a:t>-Boot volumes</a:t>
                      </a:r>
                    </a:p>
                    <a:p>
                      <a:pPr>
                        <a:spcAft>
                          <a:spcPts val="300"/>
                        </a:spcAft>
                      </a:pPr>
                      <a:r>
                        <a:rPr lang="en-US" sz="1200" b="0" i="0" kern="1200" dirty="0">
                          <a:ln>
                            <a:noFill/>
                          </a:ln>
                          <a:solidFill>
                            <a:schemeClr val="tx1"/>
                          </a:solidFill>
                          <a:effectLst/>
                          <a:latin typeface="+mn-lt"/>
                          <a:ea typeface="+mn-ea"/>
                          <a:cs typeface="+mn-cs"/>
                        </a:rPr>
                        <a:t>-Development and test environments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dirty="0">
                          <a:ln>
                            <a:noFill/>
                          </a:ln>
                        </a:rPr>
                        <a:t>1 GiB – 16 TiB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dirty="0">
                          <a:ln>
                            <a:noFill/>
                          </a:ln>
                        </a:rPr>
                        <a:t>Single digit millisecond Latency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dirty="0">
                          <a:ln>
                            <a:noFill/>
                          </a:ln>
                        </a:rPr>
                        <a:t>99.8%-99.9% durability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dirty="0">
                          <a:ln>
                            <a:noFill/>
                          </a:ln>
                        </a:rPr>
                        <a:t>16,000 (16 KiB 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spcAft>
                          <a:spcPts val="300"/>
                        </a:spcAft>
                      </a:pPr>
                      <a:r>
                        <a:rPr lang="en-US" sz="1200" dirty="0">
                          <a:ln>
                            <a:noFill/>
                          </a:ln>
                        </a:rPr>
                        <a:t>1000 MiB/s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ln>
                            <a:noFill/>
                          </a:ln>
                        </a:rPr>
                        <a:t>If striping gp3 volumes to achieve increased I/O and throughput performance relative to IO2, additional management of RAID 0 volumes</a:t>
                      </a:r>
                    </a:p>
                    <a:p>
                      <a:pPr>
                        <a:spcAft>
                          <a:spcPts val="300"/>
                        </a:spcAft>
                      </a:pPr>
                      <a:endParaRPr lang="en-US" sz="1200" dirty="0">
                        <a:ln>
                          <a:no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678111"/>
                  </a:ext>
                </a:extLst>
              </a:tr>
            </a:tbl>
          </a:graphicData>
        </a:graphic>
      </p:graphicFrame>
      <p:sp>
        <p:nvSpPr>
          <p:cNvPr id="3" name="Title 1">
            <a:extLst>
              <a:ext uri="{FF2B5EF4-FFF2-40B4-BE49-F238E27FC236}">
                <a16:creationId xmlns:a16="http://schemas.microsoft.com/office/drawing/2014/main" id="{57EA4AE9-135E-0BA3-C40E-0D4576DA410E}"/>
              </a:ext>
            </a:extLst>
          </p:cNvPr>
          <p:cNvSpPr txBox="1">
            <a:spLocks/>
          </p:cNvSpPr>
          <p:nvPr/>
        </p:nvSpPr>
        <p:spPr>
          <a:xfrm>
            <a:off x="432123" y="327148"/>
            <a:ext cx="1154804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Amazon EBS – IO2 BX vs GP3</a:t>
            </a:r>
          </a:p>
        </p:txBody>
      </p:sp>
    </p:spTree>
    <p:extLst>
      <p:ext uri="{BB962C8B-B14F-4D97-AF65-F5344CB8AC3E}">
        <p14:creationId xmlns:p14="http://schemas.microsoft.com/office/powerpoint/2010/main" val="361008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AB596-AEAD-48C4-64C3-FA7E8D12B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DB039-C0A1-9405-737E-315A14E75823}"/>
              </a:ext>
            </a:extLst>
          </p:cNvPr>
          <p:cNvSpPr>
            <a:spLocks noGrp="1"/>
          </p:cNvSpPr>
          <p:nvPr>
            <p:ph type="title"/>
          </p:nvPr>
        </p:nvSpPr>
        <p:spPr>
          <a:xfrm>
            <a:off x="609600" y="2718036"/>
            <a:ext cx="8226056" cy="1421928"/>
          </a:xfrm>
        </p:spPr>
        <p:txBody>
          <a:bodyPr/>
          <a:lstStyle/>
          <a:p>
            <a:r>
              <a:rPr lang="en-US" b="1" dirty="0"/>
              <a:t>Other Resources</a:t>
            </a:r>
          </a:p>
        </p:txBody>
      </p:sp>
    </p:spTree>
    <p:extLst>
      <p:ext uri="{BB962C8B-B14F-4D97-AF65-F5344CB8AC3E}">
        <p14:creationId xmlns:p14="http://schemas.microsoft.com/office/powerpoint/2010/main" val="415119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22D25D9-F7EE-4C2B-810C-87E708460EB8}"/>
              </a:ext>
            </a:extLst>
          </p:cNvPr>
          <p:cNvGraphicFramePr>
            <a:graphicFrameLocks noGrp="1"/>
          </p:cNvGraphicFramePr>
          <p:nvPr>
            <p:extLst>
              <p:ext uri="{D42A27DB-BD31-4B8C-83A1-F6EECF244321}">
                <p14:modId xmlns:p14="http://schemas.microsoft.com/office/powerpoint/2010/main" val="1314764092"/>
              </p:ext>
            </p:extLst>
          </p:nvPr>
        </p:nvGraphicFramePr>
        <p:xfrm>
          <a:off x="586352" y="1228338"/>
          <a:ext cx="11019295" cy="4401324"/>
        </p:xfrm>
        <a:graphic>
          <a:graphicData uri="http://schemas.openxmlformats.org/drawingml/2006/table">
            <a:tbl>
              <a:tblPr>
                <a:tableStyleId>{5C22544A-7EE6-4342-B048-85BDC9FD1C3A}</a:tableStyleId>
              </a:tblPr>
              <a:tblGrid>
                <a:gridCol w="1429341">
                  <a:extLst>
                    <a:ext uri="{9D8B030D-6E8A-4147-A177-3AD203B41FA5}">
                      <a16:colId xmlns:a16="http://schemas.microsoft.com/office/drawing/2014/main" val="1642813661"/>
                    </a:ext>
                  </a:extLst>
                </a:gridCol>
                <a:gridCol w="9589954">
                  <a:extLst>
                    <a:ext uri="{9D8B030D-6E8A-4147-A177-3AD203B41FA5}">
                      <a16:colId xmlns:a16="http://schemas.microsoft.com/office/drawing/2014/main" val="461563474"/>
                    </a:ext>
                  </a:extLst>
                </a:gridCol>
              </a:tblGrid>
              <a:tr h="439121">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Right-Sizing</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A key mechanism and process of matching instance types and sizes to your workload performance and capacity requirements at the lowest possible cost. It’s also the process of looking at deployed instances and identifying opportunities to eliminate or downsize without compromising capacity or other requirements, which results in lower costs.</a:t>
                      </a:r>
                    </a:p>
                  </a:txBody>
                  <a:tcPr marL="142875" marR="7938" marT="7938" marB="0" anchor="ctr">
                    <a:noFill/>
                  </a:tcPr>
                </a:tc>
                <a:extLst>
                  <a:ext uri="{0D108BD9-81ED-4DB2-BD59-A6C34878D82A}">
                    <a16:rowId xmlns:a16="http://schemas.microsoft.com/office/drawing/2014/main" val="3793569136"/>
                  </a:ext>
                </a:extLst>
              </a:tr>
              <a:tr h="299803">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NURI</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No Upfront Reserved Instances – a purchase option for AWS Reserved Instances (https://aws.amazon.com/aws-cost-management/aws-cost-optimization/reserved-instances/)</a:t>
                      </a:r>
                    </a:p>
                  </a:txBody>
                  <a:tcPr marL="142875" marR="7938" marT="7938" marB="0" anchor="ctr">
                    <a:noFill/>
                  </a:tcPr>
                </a:tc>
                <a:extLst>
                  <a:ext uri="{0D108BD9-81ED-4DB2-BD59-A6C34878D82A}">
                    <a16:rowId xmlns:a16="http://schemas.microsoft.com/office/drawing/2014/main" val="2721096763"/>
                  </a:ext>
                </a:extLst>
              </a:tr>
              <a:tr h="402811">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Shared Tenancy</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Shared tenancy is the default tenancy for Amazon EC2 instances that launch in a virtual private cloud (VPC). It means that multiple EC2 instances from different customers may reside on the same piece of physical hardware. You can change the default tenancy of a virtual private cloud (VPC) from default (shared) to a Dedicated Host. </a:t>
                      </a:r>
                    </a:p>
                  </a:txBody>
                  <a:tcPr marL="142875" marR="7938" marT="7938" marB="0" anchor="ctr">
                    <a:noFill/>
                  </a:tcPr>
                </a:tc>
                <a:extLst>
                  <a:ext uri="{0D108BD9-81ED-4DB2-BD59-A6C34878D82A}">
                    <a16:rowId xmlns:a16="http://schemas.microsoft.com/office/drawing/2014/main" val="1315145373"/>
                  </a:ext>
                </a:extLst>
              </a:tr>
              <a:tr h="577443">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Dedicated Host</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Dedicated hosts allow you to use your eligible software licenses from vendors such as Microsoft and Oracle on Amazon EC2, so that you get the flexibility and cost effectiveness of using your own licenses, but with the resiliency, simplicity and elasticity of AWS. An Amazon EC2 Dedicated Host is a physical server fully dedicated for your use, so you can help address corporate compliance requirements. You can use your existing per-socket, per-core or per-VM software licenses.</a:t>
                      </a:r>
                    </a:p>
                  </a:txBody>
                  <a:tcPr marL="142875" marR="7938" marT="7938" marB="0" anchor="ctr">
                    <a:noFill/>
                  </a:tcPr>
                </a:tc>
                <a:extLst>
                  <a:ext uri="{0D108BD9-81ED-4DB2-BD59-A6C34878D82A}">
                    <a16:rowId xmlns:a16="http://schemas.microsoft.com/office/drawing/2014/main" val="3508017564"/>
                  </a:ext>
                </a:extLst>
              </a:tr>
              <a:tr h="272196">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Mixed Tenancy</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An EC2 deployment strategy to combine both Shared (Default) tenancy along with Dedicated Hosts.</a:t>
                      </a:r>
                    </a:p>
                  </a:txBody>
                  <a:tcPr marL="142875" marR="7938" marT="7938" marB="0" anchor="ctr">
                    <a:noFill/>
                  </a:tcPr>
                </a:tc>
                <a:extLst>
                  <a:ext uri="{0D108BD9-81ED-4DB2-BD59-A6C34878D82A}">
                    <a16:rowId xmlns:a16="http://schemas.microsoft.com/office/drawing/2014/main" val="4132548183"/>
                  </a:ext>
                </a:extLst>
              </a:tr>
              <a:tr h="455949">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BYOL</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If you’ve already purchased Microsoft software, you have the option to bring your own licenses (BYOL) to the AWS Cloud (subject to Microsoft license terms). With the BYOL experience, customers can easily bring and manage their existing licenses for Microsoft Windows Server and SQL Server to AWS.</a:t>
                      </a:r>
                    </a:p>
                  </a:txBody>
                  <a:tcPr marL="142875" marR="7938" marT="7938" marB="0" anchor="ctr">
                    <a:noFill/>
                  </a:tcPr>
                </a:tc>
                <a:extLst>
                  <a:ext uri="{0D108BD9-81ED-4DB2-BD59-A6C34878D82A}">
                    <a16:rowId xmlns:a16="http://schemas.microsoft.com/office/drawing/2014/main" val="2925830279"/>
                  </a:ext>
                </a:extLst>
              </a:tr>
              <a:tr h="480313">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LI</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License Included - allows you access to fully compliant Microsoft software licenses bundled with Amazon EC2 or Amazon RDS instances and pay for them as you go with no upfront costs or long-term investments. You can choose from Amazon Machine Images (AMIs) with just Microsoft Windows Server, or with Windows Server and Microsoft SQL Server pre-installed.</a:t>
                      </a:r>
                    </a:p>
                  </a:txBody>
                  <a:tcPr marL="142875" marR="7938" marT="7938" marB="0" anchor="ctr">
                    <a:noFill/>
                  </a:tcPr>
                </a:tc>
                <a:extLst>
                  <a:ext uri="{0D108BD9-81ED-4DB2-BD59-A6C34878D82A}">
                    <a16:rowId xmlns:a16="http://schemas.microsoft.com/office/drawing/2014/main" val="569590562"/>
                  </a:ext>
                </a:extLst>
              </a:tr>
              <a:tr h="430306">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Inactive Servers</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Inactive servers are servers that are powered off or have 0 uptime. Often these are machines that can be excluded from migration scope as they may not need to move to AWS.</a:t>
                      </a:r>
                    </a:p>
                  </a:txBody>
                  <a:tcPr marL="142875" marR="7938" marT="7938" marB="0" anchor="ctr">
                    <a:noFill/>
                  </a:tcPr>
                </a:tc>
                <a:extLst>
                  <a:ext uri="{0D108BD9-81ED-4DB2-BD59-A6C34878D82A}">
                    <a16:rowId xmlns:a16="http://schemas.microsoft.com/office/drawing/2014/main" val="4189493817"/>
                  </a:ext>
                </a:extLst>
              </a:tr>
              <a:tr h="353913">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EC2</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Amazon Elastic Compute Cloud - over 600 instance types and choice of the latest processor, storage, networking, operating system, and purchase model to help you best match the needs of your workload (</a:t>
                      </a: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hlinkClick r:id="rId3"/>
                        </a:rPr>
                        <a:t>https://aws.amazon.com/ec2/</a:t>
                      </a: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marL="142875" marR="7938" marT="7938" marB="0" anchor="ctr">
                    <a:noFill/>
                  </a:tcPr>
                </a:tc>
                <a:extLst>
                  <a:ext uri="{0D108BD9-81ED-4DB2-BD59-A6C34878D82A}">
                    <a16:rowId xmlns:a16="http://schemas.microsoft.com/office/drawing/2014/main" val="3902436484"/>
                  </a:ext>
                </a:extLst>
              </a:tr>
              <a:tr h="229823">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EBS</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Amazon Elastic Block Store - an easy-to-use, scalable, high-performance block-storage service designed for Amazon EC2 (</a:t>
                      </a: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hlinkClick r:id="rId4"/>
                        </a:rPr>
                        <a:t>https://aws.amazon.com/ebs/</a:t>
                      </a: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a:t>
                      </a:r>
                    </a:p>
                  </a:txBody>
                  <a:tcPr marL="142875" marR="7938" marT="7938" marB="0" anchor="ctr">
                    <a:noFill/>
                  </a:tcPr>
                </a:tc>
                <a:extLst>
                  <a:ext uri="{0D108BD9-81ED-4DB2-BD59-A6C34878D82A}">
                    <a16:rowId xmlns:a16="http://schemas.microsoft.com/office/drawing/2014/main" val="950014829"/>
                  </a:ext>
                </a:extLst>
              </a:tr>
              <a:tr h="229823">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SSD</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Solid-state storage device</a:t>
                      </a:r>
                    </a:p>
                  </a:txBody>
                  <a:tcPr marL="142875" marR="7938" marT="7938" marB="0" anchor="ctr">
                    <a:noFill/>
                  </a:tcPr>
                </a:tc>
                <a:extLst>
                  <a:ext uri="{0D108BD9-81ED-4DB2-BD59-A6C34878D82A}">
                    <a16:rowId xmlns:a16="http://schemas.microsoft.com/office/drawing/2014/main" val="205476587"/>
                  </a:ext>
                </a:extLst>
              </a:tr>
              <a:tr h="229823">
                <a:tc>
                  <a:txBody>
                    <a:bodyPr/>
                    <a:lstStyle/>
                    <a:p>
                      <a:pPr algn="ctr" fontAlgn="ctr"/>
                      <a:r>
                        <a:rPr lang="en-US" sz="11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HDD</a:t>
                      </a:r>
                    </a:p>
                  </a:txBody>
                  <a:tcPr marL="7938" marR="7938" marT="7938" marB="0" anchor="ctr">
                    <a:solidFill>
                      <a:srgbClr val="2444C8"/>
                    </a:solidFill>
                  </a:tcPr>
                </a:tc>
                <a:tc>
                  <a:txBody>
                    <a:bodyPr/>
                    <a:lstStyle/>
                    <a:p>
                      <a:pPr algn="l" fontAlgn="ctr"/>
                      <a:r>
                        <a:rPr lang="en-US" sz="900" b="0" i="0" u="none" strike="noStrike" dirty="0">
                          <a:solidFill>
                            <a:schemeClr val="tx1"/>
                          </a:solidFill>
                          <a:effectLst/>
                          <a:latin typeface="Amazon Ember Medium" panose="020B0603020204020204" pitchFamily="34" charset="0"/>
                          <a:ea typeface="Amazon Ember Medium" panose="020B0603020204020204" pitchFamily="34" charset="0"/>
                          <a:cs typeface="Amazon Ember Medium" panose="020B0603020204020204" pitchFamily="34" charset="0"/>
                        </a:rPr>
                        <a:t>Hard disk drive</a:t>
                      </a:r>
                    </a:p>
                  </a:txBody>
                  <a:tcPr marL="142875" marR="7938" marT="7938" marB="0" anchor="ctr">
                    <a:noFill/>
                  </a:tcPr>
                </a:tc>
                <a:extLst>
                  <a:ext uri="{0D108BD9-81ED-4DB2-BD59-A6C34878D82A}">
                    <a16:rowId xmlns:a16="http://schemas.microsoft.com/office/drawing/2014/main" val="4183159279"/>
                  </a:ext>
                </a:extLst>
              </a:tr>
            </a:tbl>
          </a:graphicData>
        </a:graphic>
      </p:graphicFrame>
      <p:sp>
        <p:nvSpPr>
          <p:cNvPr id="6" name="Title 1">
            <a:extLst>
              <a:ext uri="{FF2B5EF4-FFF2-40B4-BE49-F238E27FC236}">
                <a16:creationId xmlns:a16="http://schemas.microsoft.com/office/drawing/2014/main" id="{0961F028-FE1C-2DD1-44B2-AC7C377D7AE3}"/>
              </a:ext>
            </a:extLst>
          </p:cNvPr>
          <p:cNvSpPr txBox="1">
            <a:spLocks/>
          </p:cNvSpPr>
          <p:nvPr/>
        </p:nvSpPr>
        <p:spPr>
          <a:xfrm>
            <a:off x="432123" y="327148"/>
            <a:ext cx="11548041"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4000" dirty="0"/>
              <a:t>Glossary</a:t>
            </a:r>
          </a:p>
        </p:txBody>
      </p:sp>
    </p:spTree>
    <p:extLst>
      <p:ext uri="{BB962C8B-B14F-4D97-AF65-F5344CB8AC3E}">
        <p14:creationId xmlns:p14="http://schemas.microsoft.com/office/powerpoint/2010/main" val="1747400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FF17B-52D4-CD68-EB9B-2DE7CD18FEB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D4EEC69-60B7-957A-2E2A-9E52D7D67DE8}"/>
              </a:ext>
              <a:ext uri="{C183D7F6-B498-43B3-948B-1728B52AA6E4}">
                <adec:decorative xmlns:adec="http://schemas.microsoft.com/office/drawing/2017/decorative" val="1"/>
              </a:ext>
            </a:extLst>
          </p:cNvPr>
          <p:cNvCxnSpPr>
            <a:cxnSpLocks/>
          </p:cNvCxnSpPr>
          <p:nvPr/>
        </p:nvCxnSpPr>
        <p:spPr>
          <a:xfrm>
            <a:off x="8179735" y="1807897"/>
            <a:ext cx="0" cy="3960000"/>
          </a:xfrm>
          <a:prstGeom prst="line">
            <a:avLst/>
          </a:prstGeom>
          <a:gradFill flip="none" rotWithShape="1">
            <a:gsLst>
              <a:gs pos="0">
                <a:schemeClr val="bg2"/>
              </a:gs>
              <a:gs pos="46000">
                <a:schemeClr val="bg1"/>
              </a:gs>
            </a:gsLst>
            <a:lin ang="5400000" scaled="1"/>
            <a:tileRect/>
          </a:gradFill>
          <a:ln w="19050">
            <a:gradFill flip="none" rotWithShape="1">
              <a:gsLst>
                <a:gs pos="0">
                  <a:schemeClr val="bg2">
                    <a:lumMod val="90000"/>
                    <a:lumOff val="10000"/>
                    <a:alpha val="0"/>
                  </a:schemeClr>
                </a:gs>
                <a:gs pos="15000">
                  <a:schemeClr val="accent1"/>
                </a:gs>
                <a:gs pos="50370">
                  <a:schemeClr val="accent2"/>
                </a:gs>
                <a:gs pos="85000">
                  <a:schemeClr val="accent1"/>
                </a:gs>
                <a:gs pos="100000">
                  <a:schemeClr val="bg2">
                    <a:lumMod val="90000"/>
                    <a:lumOff val="10000"/>
                    <a:alpha val="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cxnSp>
      <p:cxnSp>
        <p:nvCxnSpPr>
          <p:cNvPr id="161" name="Straight Connector 160">
            <a:extLst>
              <a:ext uri="{FF2B5EF4-FFF2-40B4-BE49-F238E27FC236}">
                <a16:creationId xmlns:a16="http://schemas.microsoft.com/office/drawing/2014/main" id="{E0C6BF90-81E8-2DC2-A0DC-6B6C3BCBE3B5}"/>
              </a:ext>
              <a:ext uri="{C183D7F6-B498-43B3-948B-1728B52AA6E4}">
                <adec:decorative xmlns:adec="http://schemas.microsoft.com/office/drawing/2017/decorative" val="1"/>
              </a:ext>
            </a:extLst>
          </p:cNvPr>
          <p:cNvCxnSpPr>
            <a:cxnSpLocks/>
          </p:cNvCxnSpPr>
          <p:nvPr/>
        </p:nvCxnSpPr>
        <p:spPr>
          <a:xfrm>
            <a:off x="4343999" y="1807897"/>
            <a:ext cx="0" cy="3960000"/>
          </a:xfrm>
          <a:prstGeom prst="line">
            <a:avLst/>
          </a:prstGeom>
          <a:gradFill flip="none" rotWithShape="1">
            <a:gsLst>
              <a:gs pos="0">
                <a:schemeClr val="bg2"/>
              </a:gs>
              <a:gs pos="46000">
                <a:schemeClr val="bg1"/>
              </a:gs>
            </a:gsLst>
            <a:lin ang="5400000" scaled="1"/>
            <a:tileRect/>
          </a:gradFill>
          <a:ln w="19050">
            <a:gradFill flip="none" rotWithShape="1">
              <a:gsLst>
                <a:gs pos="0">
                  <a:schemeClr val="bg2">
                    <a:lumMod val="90000"/>
                    <a:lumOff val="10000"/>
                    <a:alpha val="0"/>
                  </a:schemeClr>
                </a:gs>
                <a:gs pos="15000">
                  <a:schemeClr val="accent1"/>
                </a:gs>
                <a:gs pos="50370">
                  <a:schemeClr val="accent2"/>
                </a:gs>
                <a:gs pos="85000">
                  <a:schemeClr val="accent1"/>
                </a:gs>
                <a:gs pos="100000">
                  <a:schemeClr val="bg2">
                    <a:lumMod val="90000"/>
                    <a:lumOff val="10000"/>
                    <a:alpha val="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cxnSp>
      <p:grpSp>
        <p:nvGrpSpPr>
          <p:cNvPr id="272" name="Group 271">
            <a:extLst>
              <a:ext uri="{FF2B5EF4-FFF2-40B4-BE49-F238E27FC236}">
                <a16:creationId xmlns:a16="http://schemas.microsoft.com/office/drawing/2014/main" id="{7CF984E7-C15E-D19B-7FE5-C70E70E7C634}"/>
              </a:ext>
            </a:extLst>
          </p:cNvPr>
          <p:cNvGrpSpPr/>
          <p:nvPr/>
        </p:nvGrpSpPr>
        <p:grpSpPr>
          <a:xfrm>
            <a:off x="797657" y="1528225"/>
            <a:ext cx="2581468" cy="1698315"/>
            <a:chOff x="797657" y="2171700"/>
            <a:chExt cx="2581468" cy="1698315"/>
          </a:xfrm>
        </p:grpSpPr>
        <p:sp>
          <p:nvSpPr>
            <p:cNvPr id="14" name="Oval 13">
              <a:extLst>
                <a:ext uri="{FF2B5EF4-FFF2-40B4-BE49-F238E27FC236}">
                  <a16:creationId xmlns:a16="http://schemas.microsoft.com/office/drawing/2014/main" id="{C0BF3A04-DC8D-83C6-64A3-8FB4DAA88B9B}"/>
                </a:ext>
                <a:ext uri="{C183D7F6-B498-43B3-948B-1728B52AA6E4}">
                  <adec:decorative xmlns:adec="http://schemas.microsoft.com/office/drawing/2017/decorative" val="1"/>
                </a:ext>
              </a:extLst>
            </p:cNvPr>
            <p:cNvSpPr/>
            <p:nvPr/>
          </p:nvSpPr>
          <p:spPr>
            <a:xfrm>
              <a:off x="1621025" y="2171700"/>
              <a:ext cx="934732" cy="934732"/>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ndParaRPr>
            </a:p>
          </p:txBody>
        </p:sp>
        <p:sp>
          <p:nvSpPr>
            <p:cNvPr id="17" name="Text Placeholder 4">
              <a:extLst>
                <a:ext uri="{FF2B5EF4-FFF2-40B4-BE49-F238E27FC236}">
                  <a16:creationId xmlns:a16="http://schemas.microsoft.com/office/drawing/2014/main" id="{B3EBC39D-5104-D7FB-8D5C-6E0D4F10D26D}"/>
                </a:ext>
              </a:extLst>
            </p:cNvPr>
            <p:cNvSpPr txBox="1">
              <a:spLocks/>
            </p:cNvSpPr>
            <p:nvPr/>
          </p:nvSpPr>
          <p:spPr>
            <a:xfrm>
              <a:off x="797657" y="3562238"/>
              <a:ext cx="2581468" cy="307777"/>
            </a:xfrm>
            <a:prstGeom prst="rect">
              <a:avLst/>
            </a:prstGeom>
          </p:spPr>
          <p:txBody>
            <a:bodyPr wrap="square" lIns="0" tIns="0" rIns="0" bIns="0">
              <a:spAutoFit/>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
                  <a:srgbClr val="FFFFFF"/>
                </a:buClr>
                <a:buSzPct val="90000"/>
                <a:buFont typeface="Amazon Ember Display" panose="020F0603020204020204" pitchFamily="34" charset="0"/>
                <a:buNone/>
                <a:tabLst/>
                <a:defRPr/>
              </a:pPr>
              <a:r>
                <a:rPr kumimoji="0" lang="en-US" sz="2000" b="1" i="0" u="none" strike="noStrike" kern="1200" cap="none" spc="0" normalizeH="0" baseline="0" noProof="0" dirty="0">
                  <a:ln>
                    <a:noFill/>
                  </a:ln>
                  <a:solidFill>
                    <a:schemeClr val="accent1"/>
                  </a:solidFill>
                  <a:effectLst/>
                  <a:uLnTx/>
                  <a:uFillTx/>
                  <a:latin typeface="Amazon Ember Display"/>
                  <a:ea typeface="+mn-ea"/>
                  <a:cs typeface="+mn-cs"/>
                </a:rPr>
                <a:t>Scope</a:t>
              </a:r>
            </a:p>
          </p:txBody>
        </p:sp>
        <p:grpSp>
          <p:nvGrpSpPr>
            <p:cNvPr id="179" name="Graphic 226">
              <a:extLst>
                <a:ext uri="{FF2B5EF4-FFF2-40B4-BE49-F238E27FC236}">
                  <a16:creationId xmlns:a16="http://schemas.microsoft.com/office/drawing/2014/main" id="{64671D33-6FE1-C522-04F5-C5696CE5C21A}"/>
                </a:ext>
              </a:extLst>
            </p:cNvPr>
            <p:cNvGrpSpPr>
              <a:grpSpLocks noChangeAspect="1"/>
            </p:cNvGrpSpPr>
            <p:nvPr/>
          </p:nvGrpSpPr>
          <p:grpSpPr>
            <a:xfrm>
              <a:off x="1720085" y="2270760"/>
              <a:ext cx="736612" cy="736612"/>
              <a:chOff x="6243642" y="1619250"/>
              <a:chExt cx="457200" cy="457200"/>
            </a:xfrm>
          </p:grpSpPr>
          <p:sp>
            <p:nvSpPr>
              <p:cNvPr id="180" name="Freeform: Shape 179">
                <a:extLst>
                  <a:ext uri="{FF2B5EF4-FFF2-40B4-BE49-F238E27FC236}">
                    <a16:creationId xmlns:a16="http://schemas.microsoft.com/office/drawing/2014/main" id="{25F20AF2-638F-0631-CB70-36122888CEED}"/>
                  </a:ext>
                </a:extLst>
              </p:cNvPr>
              <p:cNvSpPr/>
              <p:nvPr/>
            </p:nvSpPr>
            <p:spPr>
              <a:xfrm>
                <a:off x="6480380" y="1778469"/>
                <a:ext cx="52920" cy="60944"/>
              </a:xfrm>
              <a:custGeom>
                <a:avLst/>
                <a:gdLst>
                  <a:gd name="connsiteX0" fmla="*/ 0 w 52920"/>
                  <a:gd name="connsiteY0" fmla="*/ 60945 h 60944"/>
                  <a:gd name="connsiteX1" fmla="*/ 52921 w 52920"/>
                  <a:gd name="connsiteY1" fmla="*/ 0 h 60944"/>
                </a:gdLst>
                <a:ahLst/>
                <a:cxnLst>
                  <a:cxn ang="0">
                    <a:pos x="connsiteX0" y="connsiteY0"/>
                  </a:cxn>
                  <a:cxn ang="0">
                    <a:pos x="connsiteX1" y="connsiteY1"/>
                  </a:cxn>
                </a:cxnLst>
                <a:rect l="l" t="t" r="r" b="b"/>
                <a:pathLst>
                  <a:path w="52920" h="60944">
                    <a:moveTo>
                      <a:pt x="0" y="60945"/>
                    </a:moveTo>
                    <a:lnTo>
                      <a:pt x="52921" y="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81" name="Freeform: Shape 180">
                <a:extLst>
                  <a:ext uri="{FF2B5EF4-FFF2-40B4-BE49-F238E27FC236}">
                    <a16:creationId xmlns:a16="http://schemas.microsoft.com/office/drawing/2014/main" id="{6EDF65F5-15B9-0AB0-E28B-B4F6D93D7240}"/>
                  </a:ext>
                </a:extLst>
              </p:cNvPr>
              <p:cNvSpPr/>
              <p:nvPr/>
            </p:nvSpPr>
            <p:spPr>
              <a:xfrm>
                <a:off x="6480380" y="1856399"/>
                <a:ext cx="52829" cy="60876"/>
              </a:xfrm>
              <a:custGeom>
                <a:avLst/>
                <a:gdLst>
                  <a:gd name="connsiteX0" fmla="*/ 0 w 52829"/>
                  <a:gd name="connsiteY0" fmla="*/ 0 h 60876"/>
                  <a:gd name="connsiteX1" fmla="*/ 52829 w 52829"/>
                  <a:gd name="connsiteY1" fmla="*/ 60876 h 60876"/>
                </a:gdLst>
                <a:ahLst/>
                <a:cxnLst>
                  <a:cxn ang="0">
                    <a:pos x="connsiteX0" y="connsiteY0"/>
                  </a:cxn>
                  <a:cxn ang="0">
                    <a:pos x="connsiteX1" y="connsiteY1"/>
                  </a:cxn>
                </a:cxnLst>
                <a:rect l="l" t="t" r="r" b="b"/>
                <a:pathLst>
                  <a:path w="52829" h="60876">
                    <a:moveTo>
                      <a:pt x="0" y="0"/>
                    </a:moveTo>
                    <a:lnTo>
                      <a:pt x="52829" y="60876"/>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82" name="Freeform: Shape 181">
                <a:extLst>
                  <a:ext uri="{FF2B5EF4-FFF2-40B4-BE49-F238E27FC236}">
                    <a16:creationId xmlns:a16="http://schemas.microsoft.com/office/drawing/2014/main" id="{AD94AA6F-4AB3-47E8-8A67-2F62B74C9804}"/>
                  </a:ext>
                </a:extLst>
              </p:cNvPr>
              <p:cNvSpPr/>
              <p:nvPr/>
            </p:nvSpPr>
            <p:spPr>
              <a:xfrm>
                <a:off x="6483900" y="1847827"/>
                <a:ext cx="78089" cy="91"/>
              </a:xfrm>
              <a:custGeom>
                <a:avLst/>
                <a:gdLst>
                  <a:gd name="connsiteX0" fmla="*/ 78090 w 78089"/>
                  <a:gd name="connsiteY0" fmla="*/ 0 h 91"/>
                  <a:gd name="connsiteX1" fmla="*/ 0 w 78089"/>
                  <a:gd name="connsiteY1" fmla="*/ 91 h 91"/>
                </a:gdLst>
                <a:ahLst/>
                <a:cxnLst>
                  <a:cxn ang="0">
                    <a:pos x="connsiteX0" y="connsiteY0"/>
                  </a:cxn>
                  <a:cxn ang="0">
                    <a:pos x="connsiteX1" y="connsiteY1"/>
                  </a:cxn>
                </a:cxnLst>
                <a:rect l="l" t="t" r="r" b="b"/>
                <a:pathLst>
                  <a:path w="78089" h="91">
                    <a:moveTo>
                      <a:pt x="78090" y="0"/>
                    </a:moveTo>
                    <a:lnTo>
                      <a:pt x="0" y="91"/>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83" name="Freeform: Shape 182">
                <a:extLst>
                  <a:ext uri="{FF2B5EF4-FFF2-40B4-BE49-F238E27FC236}">
                    <a16:creationId xmlns:a16="http://schemas.microsoft.com/office/drawing/2014/main" id="{B0A80E11-DC6A-FE16-FBBB-60685DE03C1F}"/>
                  </a:ext>
                </a:extLst>
              </p:cNvPr>
              <p:cNvSpPr/>
              <p:nvPr/>
            </p:nvSpPr>
            <p:spPr>
              <a:xfrm>
                <a:off x="6529712" y="175789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84" name="Freeform: Shape 183">
                <a:extLst>
                  <a:ext uri="{FF2B5EF4-FFF2-40B4-BE49-F238E27FC236}">
                    <a16:creationId xmlns:a16="http://schemas.microsoft.com/office/drawing/2014/main" id="{76F69A5E-172E-17ED-E37F-C08CB50847AC}"/>
                  </a:ext>
                </a:extLst>
              </p:cNvPr>
              <p:cNvSpPr/>
              <p:nvPr/>
            </p:nvSpPr>
            <p:spPr>
              <a:xfrm>
                <a:off x="6585170" y="1787019"/>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85" name="Freeform: Shape 184">
                <a:extLst>
                  <a:ext uri="{FF2B5EF4-FFF2-40B4-BE49-F238E27FC236}">
                    <a16:creationId xmlns:a16="http://schemas.microsoft.com/office/drawing/2014/main" id="{BCCF5306-08AA-2507-01E4-1680AC3F5DF5}"/>
                  </a:ext>
                </a:extLst>
              </p:cNvPr>
              <p:cNvSpPr/>
              <p:nvPr/>
            </p:nvSpPr>
            <p:spPr>
              <a:xfrm>
                <a:off x="6585170" y="189322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2"/>
                      <a:pt x="11979" y="598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86" name="Freeform: Shape 185">
                <a:extLst>
                  <a:ext uri="{FF2B5EF4-FFF2-40B4-BE49-F238E27FC236}">
                    <a16:creationId xmlns:a16="http://schemas.microsoft.com/office/drawing/2014/main" id="{DBA33208-7020-1D55-7F3C-756C8712C85C}"/>
                  </a:ext>
                </a:extLst>
              </p:cNvPr>
              <p:cNvSpPr/>
              <p:nvPr/>
            </p:nvSpPr>
            <p:spPr>
              <a:xfrm>
                <a:off x="6561853" y="183580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87" name="Freeform: Shape 186">
                <a:extLst>
                  <a:ext uri="{FF2B5EF4-FFF2-40B4-BE49-F238E27FC236}">
                    <a16:creationId xmlns:a16="http://schemas.microsoft.com/office/drawing/2014/main" id="{36C49D10-5E24-ADBA-5800-CF729031FD95}"/>
                  </a:ext>
                </a:extLst>
              </p:cNvPr>
              <p:cNvSpPr/>
              <p:nvPr/>
            </p:nvSpPr>
            <p:spPr>
              <a:xfrm>
                <a:off x="6529712" y="1913686"/>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88" name="Freeform: Shape 187">
                <a:extLst>
                  <a:ext uri="{FF2B5EF4-FFF2-40B4-BE49-F238E27FC236}">
                    <a16:creationId xmlns:a16="http://schemas.microsoft.com/office/drawing/2014/main" id="{40034839-8620-FE23-0B0F-29F44E8C99FC}"/>
                  </a:ext>
                </a:extLst>
              </p:cNvPr>
              <p:cNvSpPr/>
              <p:nvPr/>
            </p:nvSpPr>
            <p:spPr>
              <a:xfrm>
                <a:off x="6546399" y="1781007"/>
                <a:ext cx="22905" cy="55709"/>
              </a:xfrm>
              <a:custGeom>
                <a:avLst/>
                <a:gdLst>
                  <a:gd name="connsiteX0" fmla="*/ 22906 w 22905"/>
                  <a:gd name="connsiteY0" fmla="*/ 55710 h 55709"/>
                  <a:gd name="connsiteX1" fmla="*/ 0 w 22905"/>
                  <a:gd name="connsiteY1" fmla="*/ 0 h 55709"/>
                </a:gdLst>
                <a:ahLst/>
                <a:cxnLst>
                  <a:cxn ang="0">
                    <a:pos x="connsiteX0" y="connsiteY0"/>
                  </a:cxn>
                  <a:cxn ang="0">
                    <a:pos x="connsiteX1" y="connsiteY1"/>
                  </a:cxn>
                </a:cxnLst>
                <a:rect l="l" t="t" r="r" b="b"/>
                <a:pathLst>
                  <a:path w="22905" h="55709">
                    <a:moveTo>
                      <a:pt x="22906" y="55710"/>
                    </a:moveTo>
                    <a:lnTo>
                      <a:pt x="0" y="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89" name="Freeform: Shape 188">
                <a:extLst>
                  <a:ext uri="{FF2B5EF4-FFF2-40B4-BE49-F238E27FC236}">
                    <a16:creationId xmlns:a16="http://schemas.microsoft.com/office/drawing/2014/main" id="{251EAFC4-9F71-49D2-9911-3DCCBAB8BED0}"/>
                  </a:ext>
                </a:extLst>
              </p:cNvPr>
              <p:cNvSpPr/>
              <p:nvPr/>
            </p:nvSpPr>
            <p:spPr>
              <a:xfrm>
                <a:off x="6546491" y="1858937"/>
                <a:ext cx="22814" cy="55366"/>
              </a:xfrm>
              <a:custGeom>
                <a:avLst/>
                <a:gdLst>
                  <a:gd name="connsiteX0" fmla="*/ 0 w 22814"/>
                  <a:gd name="connsiteY0" fmla="*/ 55367 h 55366"/>
                  <a:gd name="connsiteX1" fmla="*/ 22814 w 22814"/>
                  <a:gd name="connsiteY1" fmla="*/ 0 h 55366"/>
                </a:gdLst>
                <a:ahLst/>
                <a:cxnLst>
                  <a:cxn ang="0">
                    <a:pos x="connsiteX0" y="connsiteY0"/>
                  </a:cxn>
                  <a:cxn ang="0">
                    <a:pos x="connsiteX1" y="connsiteY1"/>
                  </a:cxn>
                </a:cxnLst>
                <a:rect l="l" t="t" r="r" b="b"/>
                <a:pathLst>
                  <a:path w="22814" h="55366">
                    <a:moveTo>
                      <a:pt x="0" y="55367"/>
                    </a:moveTo>
                    <a:lnTo>
                      <a:pt x="22814" y="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0" name="Freeform: Shape 189">
                <a:extLst>
                  <a:ext uri="{FF2B5EF4-FFF2-40B4-BE49-F238E27FC236}">
                    <a16:creationId xmlns:a16="http://schemas.microsoft.com/office/drawing/2014/main" id="{F7625624-77B7-F9EF-A6E0-4DA24E052DB3}"/>
                  </a:ext>
                </a:extLst>
              </p:cNvPr>
              <p:cNvSpPr/>
              <p:nvPr/>
            </p:nvSpPr>
            <p:spPr>
              <a:xfrm>
                <a:off x="6585901" y="1847827"/>
                <a:ext cx="28963" cy="2286"/>
              </a:xfrm>
              <a:custGeom>
                <a:avLst/>
                <a:gdLst>
                  <a:gd name="connsiteX0" fmla="*/ 0 w 28963"/>
                  <a:gd name="connsiteY0" fmla="*/ 0 h 2286"/>
                  <a:gd name="connsiteX1" fmla="*/ 28964 w 28963"/>
                  <a:gd name="connsiteY1" fmla="*/ 0 h 2286"/>
                </a:gdLst>
                <a:ahLst/>
                <a:cxnLst>
                  <a:cxn ang="0">
                    <a:pos x="connsiteX0" y="connsiteY0"/>
                  </a:cxn>
                  <a:cxn ang="0">
                    <a:pos x="connsiteX1" y="connsiteY1"/>
                  </a:cxn>
                </a:cxnLst>
                <a:rect l="l" t="t" r="r" b="b"/>
                <a:pathLst>
                  <a:path w="28963" h="2286">
                    <a:moveTo>
                      <a:pt x="0" y="0"/>
                    </a:moveTo>
                    <a:lnTo>
                      <a:pt x="28964" y="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1" name="Freeform: Shape 190">
                <a:extLst>
                  <a:ext uri="{FF2B5EF4-FFF2-40B4-BE49-F238E27FC236}">
                    <a16:creationId xmlns:a16="http://schemas.microsoft.com/office/drawing/2014/main" id="{3E657DA6-B7B5-2632-F607-E717568EEC66}"/>
                  </a:ext>
                </a:extLst>
              </p:cNvPr>
              <p:cNvSpPr/>
              <p:nvPr/>
            </p:nvSpPr>
            <p:spPr>
              <a:xfrm>
                <a:off x="6549966" y="1934032"/>
                <a:ext cx="20322" cy="20322"/>
              </a:xfrm>
              <a:custGeom>
                <a:avLst/>
                <a:gdLst>
                  <a:gd name="connsiteX0" fmla="*/ 0 w 20322"/>
                  <a:gd name="connsiteY0" fmla="*/ 0 h 20322"/>
                  <a:gd name="connsiteX1" fmla="*/ 20323 w 20322"/>
                  <a:gd name="connsiteY1" fmla="*/ 20323 h 20322"/>
                </a:gdLst>
                <a:ahLst/>
                <a:cxnLst>
                  <a:cxn ang="0">
                    <a:pos x="connsiteX0" y="connsiteY0"/>
                  </a:cxn>
                  <a:cxn ang="0">
                    <a:pos x="connsiteX1" y="connsiteY1"/>
                  </a:cxn>
                </a:cxnLst>
                <a:rect l="l" t="t" r="r" b="b"/>
                <a:pathLst>
                  <a:path w="20322" h="20322">
                    <a:moveTo>
                      <a:pt x="0" y="0"/>
                    </a:moveTo>
                    <a:lnTo>
                      <a:pt x="20323" y="20323"/>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2" name="Freeform: Shape 191">
                <a:extLst>
                  <a:ext uri="{FF2B5EF4-FFF2-40B4-BE49-F238E27FC236}">
                    <a16:creationId xmlns:a16="http://schemas.microsoft.com/office/drawing/2014/main" id="{54EBDC72-E078-0445-1E53-E42A000CF8A0}"/>
                  </a:ext>
                </a:extLst>
              </p:cNvPr>
              <p:cNvSpPr/>
              <p:nvPr/>
            </p:nvSpPr>
            <p:spPr>
              <a:xfrm>
                <a:off x="6548754" y="1739447"/>
                <a:ext cx="23568" cy="23545"/>
              </a:xfrm>
              <a:custGeom>
                <a:avLst/>
                <a:gdLst>
                  <a:gd name="connsiteX0" fmla="*/ 0 w 23568"/>
                  <a:gd name="connsiteY0" fmla="*/ 23546 h 23545"/>
                  <a:gd name="connsiteX1" fmla="*/ 23569 w 23568"/>
                  <a:gd name="connsiteY1" fmla="*/ 0 h 23545"/>
                </a:gdLst>
                <a:ahLst/>
                <a:cxnLst>
                  <a:cxn ang="0">
                    <a:pos x="connsiteX0" y="connsiteY0"/>
                  </a:cxn>
                  <a:cxn ang="0">
                    <a:pos x="connsiteX1" y="connsiteY1"/>
                  </a:cxn>
                </a:cxnLst>
                <a:rect l="l" t="t" r="r" b="b"/>
                <a:pathLst>
                  <a:path w="23568" h="23545">
                    <a:moveTo>
                      <a:pt x="0" y="23546"/>
                    </a:moveTo>
                    <a:lnTo>
                      <a:pt x="23569" y="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3" name="Freeform: Shape 192">
                <a:extLst>
                  <a:ext uri="{FF2B5EF4-FFF2-40B4-BE49-F238E27FC236}">
                    <a16:creationId xmlns:a16="http://schemas.microsoft.com/office/drawing/2014/main" id="{B14A4073-FA0E-333D-0F96-F9321492C558}"/>
                  </a:ext>
                </a:extLst>
              </p:cNvPr>
              <p:cNvSpPr/>
              <p:nvPr/>
            </p:nvSpPr>
            <p:spPr>
              <a:xfrm>
                <a:off x="6513298" y="1715147"/>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4" name="Freeform: Shape 193">
                <a:extLst>
                  <a:ext uri="{FF2B5EF4-FFF2-40B4-BE49-F238E27FC236}">
                    <a16:creationId xmlns:a16="http://schemas.microsoft.com/office/drawing/2014/main" id="{D322A0D5-86F7-391F-B88F-D61869EB2B62}"/>
                  </a:ext>
                </a:extLst>
              </p:cNvPr>
              <p:cNvSpPr/>
              <p:nvPr/>
            </p:nvSpPr>
            <p:spPr>
              <a:xfrm>
                <a:off x="6513298" y="1965098"/>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5" name="Freeform: Shape 194">
                <a:extLst>
                  <a:ext uri="{FF2B5EF4-FFF2-40B4-BE49-F238E27FC236}">
                    <a16:creationId xmlns:a16="http://schemas.microsoft.com/office/drawing/2014/main" id="{DB8E9B6C-5F47-C498-1A50-F33C65448C22}"/>
                  </a:ext>
                </a:extLst>
              </p:cNvPr>
              <p:cNvSpPr/>
              <p:nvPr/>
            </p:nvSpPr>
            <p:spPr>
              <a:xfrm>
                <a:off x="6459851"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6" name="Freeform: Shape 195">
                <a:extLst>
                  <a:ext uri="{FF2B5EF4-FFF2-40B4-BE49-F238E27FC236}">
                    <a16:creationId xmlns:a16="http://schemas.microsoft.com/office/drawing/2014/main" id="{85B5DE70-A64F-E918-C277-20F33BAA56F0}"/>
                  </a:ext>
                </a:extLst>
              </p:cNvPr>
              <p:cNvSpPr/>
              <p:nvPr/>
            </p:nvSpPr>
            <p:spPr>
              <a:xfrm>
                <a:off x="6411182" y="1856285"/>
                <a:ext cx="52920" cy="60944"/>
              </a:xfrm>
              <a:custGeom>
                <a:avLst/>
                <a:gdLst>
                  <a:gd name="connsiteX0" fmla="*/ 52921 w 52920"/>
                  <a:gd name="connsiteY0" fmla="*/ 0 h 60944"/>
                  <a:gd name="connsiteX1" fmla="*/ 0 w 52920"/>
                  <a:gd name="connsiteY1" fmla="*/ 60945 h 60944"/>
                </a:gdLst>
                <a:ahLst/>
                <a:cxnLst>
                  <a:cxn ang="0">
                    <a:pos x="connsiteX0" y="connsiteY0"/>
                  </a:cxn>
                  <a:cxn ang="0">
                    <a:pos x="connsiteX1" y="connsiteY1"/>
                  </a:cxn>
                </a:cxnLst>
                <a:rect l="l" t="t" r="r" b="b"/>
                <a:pathLst>
                  <a:path w="52920" h="60944">
                    <a:moveTo>
                      <a:pt x="52921" y="0"/>
                    </a:moveTo>
                    <a:lnTo>
                      <a:pt x="0" y="60945"/>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7" name="Freeform: Shape 196">
                <a:extLst>
                  <a:ext uri="{FF2B5EF4-FFF2-40B4-BE49-F238E27FC236}">
                    <a16:creationId xmlns:a16="http://schemas.microsoft.com/office/drawing/2014/main" id="{9209ACE4-EDBD-FCFE-D5E0-B31CFD94FCD8}"/>
                  </a:ext>
                </a:extLst>
              </p:cNvPr>
              <p:cNvSpPr/>
              <p:nvPr/>
            </p:nvSpPr>
            <p:spPr>
              <a:xfrm>
                <a:off x="6411274" y="1778424"/>
                <a:ext cx="52829" cy="60327"/>
              </a:xfrm>
              <a:custGeom>
                <a:avLst/>
                <a:gdLst>
                  <a:gd name="connsiteX0" fmla="*/ 52829 w 52829"/>
                  <a:gd name="connsiteY0" fmla="*/ 60328 h 60327"/>
                  <a:gd name="connsiteX1" fmla="*/ 0 w 52829"/>
                  <a:gd name="connsiteY1" fmla="*/ 0 h 60327"/>
                </a:gdLst>
                <a:ahLst/>
                <a:cxnLst>
                  <a:cxn ang="0">
                    <a:pos x="connsiteX0" y="connsiteY0"/>
                  </a:cxn>
                  <a:cxn ang="0">
                    <a:pos x="connsiteX1" y="connsiteY1"/>
                  </a:cxn>
                </a:cxnLst>
                <a:rect l="l" t="t" r="r" b="b"/>
                <a:pathLst>
                  <a:path w="52829" h="60327">
                    <a:moveTo>
                      <a:pt x="52829" y="60328"/>
                    </a:moveTo>
                    <a:lnTo>
                      <a:pt x="0" y="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8" name="Freeform: Shape 197">
                <a:extLst>
                  <a:ext uri="{FF2B5EF4-FFF2-40B4-BE49-F238E27FC236}">
                    <a16:creationId xmlns:a16="http://schemas.microsoft.com/office/drawing/2014/main" id="{700F3CCA-24A5-87A1-AB50-3658A3EB4499}"/>
                  </a:ext>
                </a:extLst>
              </p:cNvPr>
              <p:cNvSpPr/>
              <p:nvPr/>
            </p:nvSpPr>
            <p:spPr>
              <a:xfrm>
                <a:off x="6382493" y="1847781"/>
                <a:ext cx="77381" cy="91"/>
              </a:xfrm>
              <a:custGeom>
                <a:avLst/>
                <a:gdLst>
                  <a:gd name="connsiteX0" fmla="*/ 0 w 77381"/>
                  <a:gd name="connsiteY0" fmla="*/ 91 h 91"/>
                  <a:gd name="connsiteX1" fmla="*/ 77381 w 77381"/>
                  <a:gd name="connsiteY1" fmla="*/ 0 h 91"/>
                </a:gdLst>
                <a:ahLst/>
                <a:cxnLst>
                  <a:cxn ang="0">
                    <a:pos x="connsiteX0" y="connsiteY0"/>
                  </a:cxn>
                  <a:cxn ang="0">
                    <a:pos x="connsiteX1" y="connsiteY1"/>
                  </a:cxn>
                </a:cxnLst>
                <a:rect l="l" t="t" r="r" b="b"/>
                <a:pathLst>
                  <a:path w="77381" h="91">
                    <a:moveTo>
                      <a:pt x="0" y="91"/>
                    </a:moveTo>
                    <a:lnTo>
                      <a:pt x="77381" y="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199" name="Freeform: Shape 198">
                <a:extLst>
                  <a:ext uri="{FF2B5EF4-FFF2-40B4-BE49-F238E27FC236}">
                    <a16:creationId xmlns:a16="http://schemas.microsoft.com/office/drawing/2014/main" id="{44D2D821-DCAF-00E0-BD20-7DEAF7FF2A72}"/>
                  </a:ext>
                </a:extLst>
              </p:cNvPr>
              <p:cNvSpPr/>
              <p:nvPr/>
            </p:nvSpPr>
            <p:spPr>
              <a:xfrm>
                <a:off x="6390723" y="191375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0" name="Freeform: Shape 199">
                <a:extLst>
                  <a:ext uri="{FF2B5EF4-FFF2-40B4-BE49-F238E27FC236}">
                    <a16:creationId xmlns:a16="http://schemas.microsoft.com/office/drawing/2014/main" id="{AB2E9A01-2AAB-7DB2-B9DD-86C0CB4BE98D}"/>
                  </a:ext>
                </a:extLst>
              </p:cNvPr>
              <p:cNvSpPr/>
              <p:nvPr/>
            </p:nvSpPr>
            <p:spPr>
              <a:xfrm>
                <a:off x="6347334" y="1896701"/>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1" name="Freeform: Shape 200">
                <a:extLst>
                  <a:ext uri="{FF2B5EF4-FFF2-40B4-BE49-F238E27FC236}">
                    <a16:creationId xmlns:a16="http://schemas.microsoft.com/office/drawing/2014/main" id="{1BD1650C-EBC6-5A04-773F-9A61E56BA3E6}"/>
                  </a:ext>
                </a:extLst>
              </p:cNvPr>
              <p:cNvSpPr/>
              <p:nvPr/>
            </p:nvSpPr>
            <p:spPr>
              <a:xfrm>
                <a:off x="6347334" y="1790494"/>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2" y="0"/>
                      <a:pt x="5989" y="0"/>
                    </a:cubicBezTo>
                    <a:cubicBezTo>
                      <a:pt x="9297" y="0"/>
                      <a:pt x="11979" y="2681"/>
                      <a:pt x="11979" y="598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2" name="Freeform: Shape 201">
                <a:extLst>
                  <a:ext uri="{FF2B5EF4-FFF2-40B4-BE49-F238E27FC236}">
                    <a16:creationId xmlns:a16="http://schemas.microsoft.com/office/drawing/2014/main" id="{09D8E591-B7B5-6280-6974-E011F9D530C3}"/>
                  </a:ext>
                </a:extLst>
              </p:cNvPr>
              <p:cNvSpPr/>
              <p:nvPr/>
            </p:nvSpPr>
            <p:spPr>
              <a:xfrm>
                <a:off x="6358582" y="183584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3" name="Freeform: Shape 202">
                <a:extLst>
                  <a:ext uri="{FF2B5EF4-FFF2-40B4-BE49-F238E27FC236}">
                    <a16:creationId xmlns:a16="http://schemas.microsoft.com/office/drawing/2014/main" id="{FC8BE52C-0DAB-7CBA-A3A7-AB7B80BED4DE}"/>
                  </a:ext>
                </a:extLst>
              </p:cNvPr>
              <p:cNvSpPr/>
              <p:nvPr/>
            </p:nvSpPr>
            <p:spPr>
              <a:xfrm>
                <a:off x="6390723" y="175796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4" name="Freeform: Shape 203">
                <a:extLst>
                  <a:ext uri="{FF2B5EF4-FFF2-40B4-BE49-F238E27FC236}">
                    <a16:creationId xmlns:a16="http://schemas.microsoft.com/office/drawing/2014/main" id="{0D323DA6-9504-2062-8695-F6B25B2FF162}"/>
                  </a:ext>
                </a:extLst>
              </p:cNvPr>
              <p:cNvSpPr/>
              <p:nvPr/>
            </p:nvSpPr>
            <p:spPr>
              <a:xfrm>
                <a:off x="6413834" y="1930351"/>
                <a:ext cx="116837" cy="16276"/>
              </a:xfrm>
              <a:custGeom>
                <a:avLst/>
                <a:gdLst>
                  <a:gd name="connsiteX0" fmla="*/ 0 w 116837"/>
                  <a:gd name="connsiteY0" fmla="*/ 46 h 16276"/>
                  <a:gd name="connsiteX1" fmla="*/ 39411 w 116837"/>
                  <a:gd name="connsiteY1" fmla="*/ 16276 h 16276"/>
                  <a:gd name="connsiteX2" fmla="*/ 78273 w 116837"/>
                  <a:gd name="connsiteY2" fmla="*/ 16276 h 16276"/>
                  <a:gd name="connsiteX3" fmla="*/ 116837 w 116837"/>
                  <a:gd name="connsiteY3" fmla="*/ 0 h 16276"/>
                </a:gdLst>
                <a:ahLst/>
                <a:cxnLst>
                  <a:cxn ang="0">
                    <a:pos x="connsiteX0" y="connsiteY0"/>
                  </a:cxn>
                  <a:cxn ang="0">
                    <a:pos x="connsiteX1" y="connsiteY1"/>
                  </a:cxn>
                  <a:cxn ang="0">
                    <a:pos x="connsiteX2" y="connsiteY2"/>
                  </a:cxn>
                  <a:cxn ang="0">
                    <a:pos x="connsiteX3" y="connsiteY3"/>
                  </a:cxn>
                </a:cxnLst>
                <a:rect l="l" t="t" r="r" b="b"/>
                <a:pathLst>
                  <a:path w="116837" h="16276">
                    <a:moveTo>
                      <a:pt x="0" y="46"/>
                    </a:moveTo>
                    <a:lnTo>
                      <a:pt x="39411" y="16276"/>
                    </a:lnTo>
                    <a:lnTo>
                      <a:pt x="78273" y="16276"/>
                    </a:lnTo>
                    <a:lnTo>
                      <a:pt x="116837" y="0"/>
                    </a:lnTo>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5" name="Freeform: Shape 204">
                <a:extLst>
                  <a:ext uri="{FF2B5EF4-FFF2-40B4-BE49-F238E27FC236}">
                    <a16:creationId xmlns:a16="http://schemas.microsoft.com/office/drawing/2014/main" id="{AFF641FE-A15B-05D4-B5A0-55FC362B446B}"/>
                  </a:ext>
                </a:extLst>
              </p:cNvPr>
              <p:cNvSpPr/>
              <p:nvPr/>
            </p:nvSpPr>
            <p:spPr>
              <a:xfrm>
                <a:off x="6375178" y="1858982"/>
                <a:ext cx="22905" cy="55709"/>
              </a:xfrm>
              <a:custGeom>
                <a:avLst/>
                <a:gdLst>
                  <a:gd name="connsiteX0" fmla="*/ 0 w 22905"/>
                  <a:gd name="connsiteY0" fmla="*/ 0 h 55709"/>
                  <a:gd name="connsiteX1" fmla="*/ 22906 w 22905"/>
                  <a:gd name="connsiteY1" fmla="*/ 55710 h 55709"/>
                </a:gdLst>
                <a:ahLst/>
                <a:cxnLst>
                  <a:cxn ang="0">
                    <a:pos x="connsiteX0" y="connsiteY0"/>
                  </a:cxn>
                  <a:cxn ang="0">
                    <a:pos x="connsiteX1" y="connsiteY1"/>
                  </a:cxn>
                </a:cxnLst>
                <a:rect l="l" t="t" r="r" b="b"/>
                <a:pathLst>
                  <a:path w="22905" h="55709">
                    <a:moveTo>
                      <a:pt x="0" y="0"/>
                    </a:moveTo>
                    <a:lnTo>
                      <a:pt x="22906" y="5571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6" name="Freeform: Shape 205">
                <a:extLst>
                  <a:ext uri="{FF2B5EF4-FFF2-40B4-BE49-F238E27FC236}">
                    <a16:creationId xmlns:a16="http://schemas.microsoft.com/office/drawing/2014/main" id="{CA01B49E-939E-81BD-50EA-BD3E91A3FCA3}"/>
                  </a:ext>
                </a:extLst>
              </p:cNvPr>
              <p:cNvSpPr/>
              <p:nvPr/>
            </p:nvSpPr>
            <p:spPr>
              <a:xfrm>
                <a:off x="6375178" y="1781395"/>
                <a:ext cx="22814" cy="55366"/>
              </a:xfrm>
              <a:custGeom>
                <a:avLst/>
                <a:gdLst>
                  <a:gd name="connsiteX0" fmla="*/ 22814 w 22814"/>
                  <a:gd name="connsiteY0" fmla="*/ 0 h 55366"/>
                  <a:gd name="connsiteX1" fmla="*/ 0 w 22814"/>
                  <a:gd name="connsiteY1" fmla="*/ 55367 h 55366"/>
                </a:gdLst>
                <a:ahLst/>
                <a:cxnLst>
                  <a:cxn ang="0">
                    <a:pos x="connsiteX0" y="connsiteY0"/>
                  </a:cxn>
                  <a:cxn ang="0">
                    <a:pos x="connsiteX1" y="connsiteY1"/>
                  </a:cxn>
                </a:cxnLst>
                <a:rect l="l" t="t" r="r" b="b"/>
                <a:pathLst>
                  <a:path w="22814" h="55366">
                    <a:moveTo>
                      <a:pt x="22814" y="0"/>
                    </a:moveTo>
                    <a:lnTo>
                      <a:pt x="0" y="55367"/>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7" name="Freeform: Shape 206">
                <a:extLst>
                  <a:ext uri="{FF2B5EF4-FFF2-40B4-BE49-F238E27FC236}">
                    <a16:creationId xmlns:a16="http://schemas.microsoft.com/office/drawing/2014/main" id="{8F1B42CF-8B51-F348-C2D3-761764A771BB}"/>
                  </a:ext>
                </a:extLst>
              </p:cNvPr>
              <p:cNvSpPr/>
              <p:nvPr/>
            </p:nvSpPr>
            <p:spPr>
              <a:xfrm>
                <a:off x="6413811" y="1749071"/>
                <a:ext cx="116837" cy="16276"/>
              </a:xfrm>
              <a:custGeom>
                <a:avLst/>
                <a:gdLst>
                  <a:gd name="connsiteX0" fmla="*/ 116837 w 116837"/>
                  <a:gd name="connsiteY0" fmla="*/ 16231 h 16276"/>
                  <a:gd name="connsiteX1" fmla="*/ 77427 w 116837"/>
                  <a:gd name="connsiteY1" fmla="*/ 0 h 16276"/>
                  <a:gd name="connsiteX2" fmla="*/ 38565 w 116837"/>
                  <a:gd name="connsiteY2" fmla="*/ 0 h 16276"/>
                  <a:gd name="connsiteX3" fmla="*/ 0 w 116837"/>
                  <a:gd name="connsiteY3" fmla="*/ 16276 h 16276"/>
                </a:gdLst>
                <a:ahLst/>
                <a:cxnLst>
                  <a:cxn ang="0">
                    <a:pos x="connsiteX0" y="connsiteY0"/>
                  </a:cxn>
                  <a:cxn ang="0">
                    <a:pos x="connsiteX1" y="connsiteY1"/>
                  </a:cxn>
                  <a:cxn ang="0">
                    <a:pos x="connsiteX2" y="connsiteY2"/>
                  </a:cxn>
                  <a:cxn ang="0">
                    <a:pos x="connsiteX3" y="connsiteY3"/>
                  </a:cxn>
                </a:cxnLst>
                <a:rect l="l" t="t" r="r" b="b"/>
                <a:pathLst>
                  <a:path w="116837" h="16276">
                    <a:moveTo>
                      <a:pt x="116837" y="16231"/>
                    </a:moveTo>
                    <a:lnTo>
                      <a:pt x="77427" y="0"/>
                    </a:lnTo>
                    <a:lnTo>
                      <a:pt x="38565" y="0"/>
                    </a:lnTo>
                    <a:lnTo>
                      <a:pt x="0" y="16276"/>
                    </a:lnTo>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8" name="Freeform: Shape 207">
                <a:extLst>
                  <a:ext uri="{FF2B5EF4-FFF2-40B4-BE49-F238E27FC236}">
                    <a16:creationId xmlns:a16="http://schemas.microsoft.com/office/drawing/2014/main" id="{188F98FF-A72F-90BD-ECC5-3EA1C65CA739}"/>
                  </a:ext>
                </a:extLst>
              </p:cNvPr>
              <p:cNvSpPr/>
              <p:nvPr/>
            </p:nvSpPr>
            <p:spPr>
              <a:xfrm>
                <a:off x="6329618" y="1847872"/>
                <a:ext cx="28963" cy="2286"/>
              </a:xfrm>
              <a:custGeom>
                <a:avLst/>
                <a:gdLst>
                  <a:gd name="connsiteX0" fmla="*/ 28964 w 28963"/>
                  <a:gd name="connsiteY0" fmla="*/ 0 h 2286"/>
                  <a:gd name="connsiteX1" fmla="*/ 0 w 28963"/>
                  <a:gd name="connsiteY1" fmla="*/ 0 h 2286"/>
                </a:gdLst>
                <a:ahLst/>
                <a:cxnLst>
                  <a:cxn ang="0">
                    <a:pos x="connsiteX0" y="connsiteY0"/>
                  </a:cxn>
                  <a:cxn ang="0">
                    <a:pos x="connsiteX1" y="connsiteY1"/>
                  </a:cxn>
                </a:cxnLst>
                <a:rect l="l" t="t" r="r" b="b"/>
                <a:pathLst>
                  <a:path w="28963" h="2286">
                    <a:moveTo>
                      <a:pt x="28964" y="0"/>
                    </a:moveTo>
                    <a:lnTo>
                      <a:pt x="0" y="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09" name="Freeform: Shape 208">
                <a:extLst>
                  <a:ext uri="{FF2B5EF4-FFF2-40B4-BE49-F238E27FC236}">
                    <a16:creationId xmlns:a16="http://schemas.microsoft.com/office/drawing/2014/main" id="{A1849ADF-5384-7E47-CA3D-CE06BDA33304}"/>
                  </a:ext>
                </a:extLst>
              </p:cNvPr>
              <p:cNvSpPr/>
              <p:nvPr/>
            </p:nvSpPr>
            <p:spPr>
              <a:xfrm>
                <a:off x="6374195" y="1741345"/>
                <a:ext cx="20322" cy="20322"/>
              </a:xfrm>
              <a:custGeom>
                <a:avLst/>
                <a:gdLst>
                  <a:gd name="connsiteX0" fmla="*/ 20323 w 20322"/>
                  <a:gd name="connsiteY0" fmla="*/ 20323 h 20322"/>
                  <a:gd name="connsiteX1" fmla="*/ 0 w 20322"/>
                  <a:gd name="connsiteY1" fmla="*/ 0 h 20322"/>
                </a:gdLst>
                <a:ahLst/>
                <a:cxnLst>
                  <a:cxn ang="0">
                    <a:pos x="connsiteX0" y="connsiteY0"/>
                  </a:cxn>
                  <a:cxn ang="0">
                    <a:pos x="connsiteX1" y="connsiteY1"/>
                  </a:cxn>
                </a:cxnLst>
                <a:rect l="l" t="t" r="r" b="b"/>
                <a:pathLst>
                  <a:path w="20322" h="20322">
                    <a:moveTo>
                      <a:pt x="20323" y="20323"/>
                    </a:moveTo>
                    <a:lnTo>
                      <a:pt x="0" y="0"/>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10" name="Freeform: Shape 209">
                <a:extLst>
                  <a:ext uri="{FF2B5EF4-FFF2-40B4-BE49-F238E27FC236}">
                    <a16:creationId xmlns:a16="http://schemas.microsoft.com/office/drawing/2014/main" id="{75722935-3EB7-2470-656D-AE5C8B6D125E}"/>
                  </a:ext>
                </a:extLst>
              </p:cNvPr>
              <p:cNvSpPr/>
              <p:nvPr/>
            </p:nvSpPr>
            <p:spPr>
              <a:xfrm>
                <a:off x="6372160" y="1932706"/>
                <a:ext cx="23568" cy="23545"/>
              </a:xfrm>
              <a:custGeom>
                <a:avLst/>
                <a:gdLst>
                  <a:gd name="connsiteX0" fmla="*/ 23569 w 23568"/>
                  <a:gd name="connsiteY0" fmla="*/ 0 h 23545"/>
                  <a:gd name="connsiteX1" fmla="*/ 0 w 23568"/>
                  <a:gd name="connsiteY1" fmla="*/ 23546 h 23545"/>
                </a:gdLst>
                <a:ahLst/>
                <a:cxnLst>
                  <a:cxn ang="0">
                    <a:pos x="connsiteX0" y="connsiteY0"/>
                  </a:cxn>
                  <a:cxn ang="0">
                    <a:pos x="connsiteX1" y="connsiteY1"/>
                  </a:cxn>
                </a:cxnLst>
                <a:rect l="l" t="t" r="r" b="b"/>
                <a:pathLst>
                  <a:path w="23568" h="23545">
                    <a:moveTo>
                      <a:pt x="23569" y="0"/>
                    </a:moveTo>
                    <a:lnTo>
                      <a:pt x="0" y="23546"/>
                    </a:lnTo>
                  </a:path>
                </a:pathLst>
              </a:custGeom>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11" name="Freeform: Shape 210">
                <a:extLst>
                  <a:ext uri="{FF2B5EF4-FFF2-40B4-BE49-F238E27FC236}">
                    <a16:creationId xmlns:a16="http://schemas.microsoft.com/office/drawing/2014/main" id="{7437C269-74F6-E32D-B9A6-E874AA5AEEF8}"/>
                  </a:ext>
                </a:extLst>
              </p:cNvPr>
              <p:cNvSpPr/>
              <p:nvPr/>
            </p:nvSpPr>
            <p:spPr>
              <a:xfrm>
                <a:off x="6419206" y="1968573"/>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1"/>
                      <a:pt x="2681" y="0"/>
                      <a:pt x="5989" y="0"/>
                    </a:cubicBezTo>
                    <a:cubicBezTo>
                      <a:pt x="9297" y="0"/>
                      <a:pt x="11979" y="2682"/>
                      <a:pt x="11979" y="598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12" name="Freeform: Shape 211">
                <a:extLst>
                  <a:ext uri="{FF2B5EF4-FFF2-40B4-BE49-F238E27FC236}">
                    <a16:creationId xmlns:a16="http://schemas.microsoft.com/office/drawing/2014/main" id="{1677985E-A34D-AD6D-8572-AF77E0A82A77}"/>
                  </a:ext>
                </a:extLst>
              </p:cNvPr>
              <p:cNvSpPr/>
              <p:nvPr/>
            </p:nvSpPr>
            <p:spPr>
              <a:xfrm>
                <a:off x="6419206" y="1718622"/>
                <a:ext cx="11978" cy="11978"/>
              </a:xfrm>
              <a:custGeom>
                <a:avLst/>
                <a:gdLst>
                  <a:gd name="connsiteX0" fmla="*/ 11979 w 11978"/>
                  <a:gd name="connsiteY0" fmla="*/ 5989 h 11978"/>
                  <a:gd name="connsiteX1" fmla="*/ 5989 w 11978"/>
                  <a:gd name="connsiteY1" fmla="*/ 11979 h 11978"/>
                  <a:gd name="connsiteX2" fmla="*/ 0 w 11978"/>
                  <a:gd name="connsiteY2" fmla="*/ 5989 h 11978"/>
                  <a:gd name="connsiteX3" fmla="*/ 5989 w 11978"/>
                  <a:gd name="connsiteY3" fmla="*/ 0 h 11978"/>
                  <a:gd name="connsiteX4" fmla="*/ 11979 w 11978"/>
                  <a:gd name="connsiteY4" fmla="*/ 5989 h 1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8" h="11978">
                    <a:moveTo>
                      <a:pt x="11979" y="5989"/>
                    </a:moveTo>
                    <a:cubicBezTo>
                      <a:pt x="11979" y="9297"/>
                      <a:pt x="9297" y="11979"/>
                      <a:pt x="5989" y="11979"/>
                    </a:cubicBezTo>
                    <a:cubicBezTo>
                      <a:pt x="2682" y="11979"/>
                      <a:pt x="0" y="9297"/>
                      <a:pt x="0" y="5989"/>
                    </a:cubicBezTo>
                    <a:cubicBezTo>
                      <a:pt x="0" y="2682"/>
                      <a:pt x="2681" y="0"/>
                      <a:pt x="5989" y="0"/>
                    </a:cubicBezTo>
                    <a:cubicBezTo>
                      <a:pt x="9297" y="0"/>
                      <a:pt x="11979" y="2682"/>
                      <a:pt x="11979" y="598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13" name="Freeform: Shape 212">
                <a:extLst>
                  <a:ext uri="{FF2B5EF4-FFF2-40B4-BE49-F238E27FC236}">
                    <a16:creationId xmlns:a16="http://schemas.microsoft.com/office/drawing/2014/main" id="{D98407B3-DB70-3C77-E2A7-206A11592CAB}"/>
                  </a:ext>
                </a:extLst>
              </p:cNvPr>
              <p:cNvSpPr/>
              <p:nvPr/>
            </p:nvSpPr>
            <p:spPr>
              <a:xfrm>
                <a:off x="6567111" y="1720588"/>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14" name="Freeform: Shape 213">
                <a:extLst>
                  <a:ext uri="{FF2B5EF4-FFF2-40B4-BE49-F238E27FC236}">
                    <a16:creationId xmlns:a16="http://schemas.microsoft.com/office/drawing/2014/main" id="{5853601D-C293-ACA0-DC2A-8EC23CC06530}"/>
                  </a:ext>
                </a:extLst>
              </p:cNvPr>
              <p:cNvSpPr/>
              <p:nvPr/>
            </p:nvSpPr>
            <p:spPr>
              <a:xfrm>
                <a:off x="6614819" y="1835894"/>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15" name="Freeform: Shape 214">
                <a:extLst>
                  <a:ext uri="{FF2B5EF4-FFF2-40B4-BE49-F238E27FC236}">
                    <a16:creationId xmlns:a16="http://schemas.microsoft.com/office/drawing/2014/main" id="{E68E2345-466D-D157-93E4-437C50A327D8}"/>
                  </a:ext>
                </a:extLst>
              </p:cNvPr>
              <p:cNvSpPr/>
              <p:nvPr/>
            </p:nvSpPr>
            <p:spPr>
              <a:xfrm>
                <a:off x="6567019" y="195108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4" y="24049"/>
                      <a:pt x="0" y="18665"/>
                      <a:pt x="0" y="12024"/>
                    </a:cubicBezTo>
                    <a:cubicBezTo>
                      <a:pt x="0" y="5383"/>
                      <a:pt x="5384"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16" name="Freeform: Shape 215">
                <a:extLst>
                  <a:ext uri="{FF2B5EF4-FFF2-40B4-BE49-F238E27FC236}">
                    <a16:creationId xmlns:a16="http://schemas.microsoft.com/office/drawing/2014/main" id="{43F23B4D-87CD-6535-FA0F-C7EEF6830437}"/>
                  </a:ext>
                </a:extLst>
              </p:cNvPr>
              <p:cNvSpPr/>
              <p:nvPr/>
            </p:nvSpPr>
            <p:spPr>
              <a:xfrm>
                <a:off x="6353324" y="1951062"/>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4"/>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17" name="Freeform: Shape 216">
                <a:extLst>
                  <a:ext uri="{FF2B5EF4-FFF2-40B4-BE49-F238E27FC236}">
                    <a16:creationId xmlns:a16="http://schemas.microsoft.com/office/drawing/2014/main" id="{F0BE42EA-65B9-53E8-BBE1-D6F7C4379237}"/>
                  </a:ext>
                </a:extLst>
              </p:cNvPr>
              <p:cNvSpPr/>
              <p:nvPr/>
            </p:nvSpPr>
            <p:spPr>
              <a:xfrm>
                <a:off x="6305615" y="1835757"/>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4"/>
                      <a:pt x="5383"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18" name="Freeform: Shape 217">
                <a:extLst>
                  <a:ext uri="{FF2B5EF4-FFF2-40B4-BE49-F238E27FC236}">
                    <a16:creationId xmlns:a16="http://schemas.microsoft.com/office/drawing/2014/main" id="{3B9ED4ED-9299-98B7-B740-70E3C81EB5E1}"/>
                  </a:ext>
                </a:extLst>
              </p:cNvPr>
              <p:cNvSpPr/>
              <p:nvPr/>
            </p:nvSpPr>
            <p:spPr>
              <a:xfrm>
                <a:off x="6353415" y="1720565"/>
                <a:ext cx="24048" cy="24048"/>
              </a:xfrm>
              <a:custGeom>
                <a:avLst/>
                <a:gdLst>
                  <a:gd name="connsiteX0" fmla="*/ 24049 w 24048"/>
                  <a:gd name="connsiteY0" fmla="*/ 12024 h 24048"/>
                  <a:gd name="connsiteX1" fmla="*/ 12024 w 24048"/>
                  <a:gd name="connsiteY1" fmla="*/ 24049 h 24048"/>
                  <a:gd name="connsiteX2" fmla="*/ 0 w 24048"/>
                  <a:gd name="connsiteY2" fmla="*/ 12024 h 24048"/>
                  <a:gd name="connsiteX3" fmla="*/ 12024 w 24048"/>
                  <a:gd name="connsiteY3" fmla="*/ 0 h 24048"/>
                  <a:gd name="connsiteX4" fmla="*/ 24049 w 24048"/>
                  <a:gd name="connsiteY4" fmla="*/ 12024 h 24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8" h="24048">
                    <a:moveTo>
                      <a:pt x="24049" y="12024"/>
                    </a:moveTo>
                    <a:cubicBezTo>
                      <a:pt x="24049" y="18665"/>
                      <a:pt x="18665" y="24049"/>
                      <a:pt x="12024" y="24049"/>
                    </a:cubicBezTo>
                    <a:cubicBezTo>
                      <a:pt x="5383" y="24049"/>
                      <a:pt x="0" y="18665"/>
                      <a:pt x="0" y="12024"/>
                    </a:cubicBezTo>
                    <a:cubicBezTo>
                      <a:pt x="0" y="5383"/>
                      <a:pt x="5383" y="0"/>
                      <a:pt x="12024" y="0"/>
                    </a:cubicBezTo>
                    <a:cubicBezTo>
                      <a:pt x="18665" y="0"/>
                      <a:pt x="24049" y="5383"/>
                      <a:pt x="24049" y="12024"/>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grpSp>
      </p:grpSp>
      <p:grpSp>
        <p:nvGrpSpPr>
          <p:cNvPr id="275" name="Group 274">
            <a:extLst>
              <a:ext uri="{FF2B5EF4-FFF2-40B4-BE49-F238E27FC236}">
                <a16:creationId xmlns:a16="http://schemas.microsoft.com/office/drawing/2014/main" id="{F34AA47F-95EF-0C44-2B32-2ED5FAD99FB1}"/>
              </a:ext>
            </a:extLst>
          </p:cNvPr>
          <p:cNvGrpSpPr/>
          <p:nvPr/>
        </p:nvGrpSpPr>
        <p:grpSpPr>
          <a:xfrm>
            <a:off x="8806870" y="1528225"/>
            <a:ext cx="2581468" cy="1698315"/>
            <a:chOff x="8806870" y="2171700"/>
            <a:chExt cx="2581468" cy="1698315"/>
          </a:xfrm>
        </p:grpSpPr>
        <p:sp>
          <p:nvSpPr>
            <p:cNvPr id="143" name="Oval 142">
              <a:extLst>
                <a:ext uri="{FF2B5EF4-FFF2-40B4-BE49-F238E27FC236}">
                  <a16:creationId xmlns:a16="http://schemas.microsoft.com/office/drawing/2014/main" id="{DDA6DA21-006E-647B-A9ED-7E33DE578276}"/>
                </a:ext>
                <a:ext uri="{C183D7F6-B498-43B3-948B-1728B52AA6E4}">
                  <adec:decorative xmlns:adec="http://schemas.microsoft.com/office/drawing/2017/decorative" val="1"/>
                </a:ext>
              </a:extLst>
            </p:cNvPr>
            <p:cNvSpPr/>
            <p:nvPr/>
          </p:nvSpPr>
          <p:spPr>
            <a:xfrm>
              <a:off x="9630238" y="2171700"/>
              <a:ext cx="934732" cy="934732"/>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ndParaRPr>
            </a:p>
          </p:txBody>
        </p:sp>
        <p:sp>
          <p:nvSpPr>
            <p:cNvPr id="145" name="Text Placeholder 10">
              <a:extLst>
                <a:ext uri="{FF2B5EF4-FFF2-40B4-BE49-F238E27FC236}">
                  <a16:creationId xmlns:a16="http://schemas.microsoft.com/office/drawing/2014/main" id="{681ADFAC-CDB2-1431-95DB-FA2BC9C4CA3F}"/>
                </a:ext>
              </a:extLst>
            </p:cNvPr>
            <p:cNvSpPr txBox="1">
              <a:spLocks/>
            </p:cNvSpPr>
            <p:nvPr/>
          </p:nvSpPr>
          <p:spPr>
            <a:xfrm>
              <a:off x="8806870" y="3562238"/>
              <a:ext cx="2581468" cy="307777"/>
            </a:xfrm>
            <a:prstGeom prst="rect">
              <a:avLst/>
            </a:prstGeom>
          </p:spPr>
          <p:txBody>
            <a:bodyPr wrap="square" lIns="0" tIns="0" rIns="0" bIns="0">
              <a:spAutoFit/>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a:lnSpc>
                  <a:spcPct val="100000"/>
                </a:lnSpc>
                <a:buClr>
                  <a:srgbClr val="FFFFFF"/>
                </a:buClr>
                <a:buNone/>
                <a:defRPr/>
              </a:pPr>
              <a:r>
                <a:rPr lang="en-US" sz="2000" b="1" dirty="0">
                  <a:solidFill>
                    <a:schemeClr val="accent1"/>
                  </a:solidFill>
                  <a:latin typeface="Amazon Ember Display"/>
                </a:rPr>
                <a:t>Next Steps</a:t>
              </a:r>
            </a:p>
          </p:txBody>
        </p:sp>
        <p:grpSp>
          <p:nvGrpSpPr>
            <p:cNvPr id="242" name="Graphic 8">
              <a:extLst>
                <a:ext uri="{FF2B5EF4-FFF2-40B4-BE49-F238E27FC236}">
                  <a16:creationId xmlns:a16="http://schemas.microsoft.com/office/drawing/2014/main" id="{D7991D52-55E3-DCA4-4E50-A66A94F9CA1D}"/>
                </a:ext>
              </a:extLst>
            </p:cNvPr>
            <p:cNvGrpSpPr>
              <a:grpSpLocks noChangeAspect="1"/>
            </p:cNvGrpSpPr>
            <p:nvPr/>
          </p:nvGrpSpPr>
          <p:grpSpPr>
            <a:xfrm>
              <a:off x="9729298" y="2270760"/>
              <a:ext cx="736612" cy="736612"/>
              <a:chOff x="2176368" y="2200274"/>
              <a:chExt cx="457200" cy="457200"/>
            </a:xfrm>
          </p:grpSpPr>
          <p:sp>
            <p:nvSpPr>
              <p:cNvPr id="243" name="Freeform: Shape 242">
                <a:extLst>
                  <a:ext uri="{FF2B5EF4-FFF2-40B4-BE49-F238E27FC236}">
                    <a16:creationId xmlns:a16="http://schemas.microsoft.com/office/drawing/2014/main" id="{644D39E7-15E9-114E-F5A9-9C971341A204}"/>
                  </a:ext>
                </a:extLst>
              </p:cNvPr>
              <p:cNvSpPr/>
              <p:nvPr/>
            </p:nvSpPr>
            <p:spPr>
              <a:xfrm>
                <a:off x="2446893" y="2412049"/>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44" name="Freeform: Shape 243">
                <a:extLst>
                  <a:ext uri="{FF2B5EF4-FFF2-40B4-BE49-F238E27FC236}">
                    <a16:creationId xmlns:a16="http://schemas.microsoft.com/office/drawing/2014/main" id="{05926DDE-1172-8C12-20E5-20815CB8856E}"/>
                  </a:ext>
                </a:extLst>
              </p:cNvPr>
              <p:cNvSpPr/>
              <p:nvPr/>
            </p:nvSpPr>
            <p:spPr>
              <a:xfrm>
                <a:off x="2477502" y="2454500"/>
                <a:ext cx="67962" cy="48326"/>
              </a:xfrm>
              <a:custGeom>
                <a:avLst/>
                <a:gdLst>
                  <a:gd name="connsiteX0" fmla="*/ 0 w 67962"/>
                  <a:gd name="connsiteY0" fmla="*/ 28712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712"/>
                    </a:moveTo>
                    <a:lnTo>
                      <a:pt x="19637" y="48326"/>
                    </a:lnTo>
                    <a:lnTo>
                      <a:pt x="67963" y="0"/>
                    </a:lnTo>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45" name="Freeform: Shape 244">
                <a:extLst>
                  <a:ext uri="{FF2B5EF4-FFF2-40B4-BE49-F238E27FC236}">
                    <a16:creationId xmlns:a16="http://schemas.microsoft.com/office/drawing/2014/main" id="{61A55729-A7E8-F74A-DCBF-93B45ABC6ABB}"/>
                  </a:ext>
                </a:extLst>
              </p:cNvPr>
              <p:cNvSpPr/>
              <p:nvPr/>
            </p:nvSpPr>
            <p:spPr>
              <a:xfrm>
                <a:off x="2218567" y="2352178"/>
                <a:ext cx="218770" cy="230405"/>
              </a:xfrm>
              <a:custGeom>
                <a:avLst/>
                <a:gdLst>
                  <a:gd name="connsiteX0" fmla="*/ 187909 w 218770"/>
                  <a:gd name="connsiteY0" fmla="*/ 173165 h 230405"/>
                  <a:gd name="connsiteX1" fmla="*/ 182469 w 218770"/>
                  <a:gd name="connsiteY1" fmla="*/ 162512 h 230405"/>
                  <a:gd name="connsiteX2" fmla="*/ 193693 w 218770"/>
                  <a:gd name="connsiteY2" fmla="*/ 139835 h 230405"/>
                  <a:gd name="connsiteX3" fmla="*/ 215318 w 218770"/>
                  <a:gd name="connsiteY3" fmla="*/ 136268 h 230405"/>
                  <a:gd name="connsiteX4" fmla="*/ 218770 w 218770"/>
                  <a:gd name="connsiteY4" fmla="*/ 108379 h 230405"/>
                  <a:gd name="connsiteX5" fmla="*/ 196299 w 218770"/>
                  <a:gd name="connsiteY5" fmla="*/ 101133 h 230405"/>
                  <a:gd name="connsiteX6" fmla="*/ 188184 w 218770"/>
                  <a:gd name="connsiteY6" fmla="*/ 77061 h 230405"/>
                  <a:gd name="connsiteX7" fmla="*/ 208575 w 218770"/>
                  <a:gd name="connsiteY7" fmla="*/ 47617 h 230405"/>
                  <a:gd name="connsiteX8" fmla="*/ 204003 w 218770"/>
                  <a:gd name="connsiteY8" fmla="*/ 42268 h 230405"/>
                  <a:gd name="connsiteX9" fmla="*/ 199202 w 218770"/>
                  <a:gd name="connsiteY9" fmla="*/ 36919 h 230405"/>
                  <a:gd name="connsiteX10" fmla="*/ 194630 w 218770"/>
                  <a:gd name="connsiteY10" fmla="*/ 31547 h 230405"/>
                  <a:gd name="connsiteX11" fmla="*/ 162695 w 218770"/>
                  <a:gd name="connsiteY11" fmla="*/ 47869 h 230405"/>
                  <a:gd name="connsiteX12" fmla="*/ 139835 w 218770"/>
                  <a:gd name="connsiteY12" fmla="*/ 36439 h 230405"/>
                  <a:gd name="connsiteX13" fmla="*/ 133457 w 218770"/>
                  <a:gd name="connsiteY13" fmla="*/ 1394 h 230405"/>
                  <a:gd name="connsiteX14" fmla="*/ 126347 w 218770"/>
                  <a:gd name="connsiteY14" fmla="*/ 937 h 230405"/>
                  <a:gd name="connsiteX15" fmla="*/ 119238 w 218770"/>
                  <a:gd name="connsiteY15" fmla="*/ 457 h 230405"/>
                  <a:gd name="connsiteX16" fmla="*/ 112151 w 218770"/>
                  <a:gd name="connsiteY16" fmla="*/ 0 h 230405"/>
                  <a:gd name="connsiteX17" fmla="*/ 101224 w 218770"/>
                  <a:gd name="connsiteY17" fmla="*/ 33924 h 230405"/>
                  <a:gd name="connsiteX18" fmla="*/ 76924 w 218770"/>
                  <a:gd name="connsiteY18" fmla="*/ 42131 h 230405"/>
                  <a:gd name="connsiteX19" fmla="*/ 47640 w 218770"/>
                  <a:gd name="connsiteY19" fmla="*/ 21831 h 230405"/>
                  <a:gd name="connsiteX20" fmla="*/ 42291 w 218770"/>
                  <a:gd name="connsiteY20" fmla="*/ 26403 h 230405"/>
                  <a:gd name="connsiteX21" fmla="*/ 36942 w 218770"/>
                  <a:gd name="connsiteY21" fmla="*/ 30975 h 230405"/>
                  <a:gd name="connsiteX22" fmla="*/ 31570 w 218770"/>
                  <a:gd name="connsiteY22" fmla="*/ 35547 h 230405"/>
                  <a:gd name="connsiteX23" fmla="*/ 47846 w 218770"/>
                  <a:gd name="connsiteY23" fmla="*/ 67551 h 230405"/>
                  <a:gd name="connsiteX24" fmla="*/ 36416 w 218770"/>
                  <a:gd name="connsiteY24" fmla="*/ 90548 h 230405"/>
                  <a:gd name="connsiteX25" fmla="*/ 1349 w 218770"/>
                  <a:gd name="connsiteY25" fmla="*/ 96904 h 230405"/>
                  <a:gd name="connsiteX26" fmla="*/ 937 w 218770"/>
                  <a:gd name="connsiteY26" fmla="*/ 104127 h 230405"/>
                  <a:gd name="connsiteX27" fmla="*/ 480 w 218770"/>
                  <a:gd name="connsiteY27" fmla="*/ 111237 h 230405"/>
                  <a:gd name="connsiteX28" fmla="*/ 0 w 218770"/>
                  <a:gd name="connsiteY28" fmla="*/ 118323 h 230405"/>
                  <a:gd name="connsiteX29" fmla="*/ 33970 w 218770"/>
                  <a:gd name="connsiteY29" fmla="*/ 129273 h 230405"/>
                  <a:gd name="connsiteX30" fmla="*/ 42222 w 218770"/>
                  <a:gd name="connsiteY30" fmla="*/ 153459 h 230405"/>
                  <a:gd name="connsiteX31" fmla="*/ 21808 w 218770"/>
                  <a:gd name="connsiteY31" fmla="*/ 182789 h 230405"/>
                  <a:gd name="connsiteX32" fmla="*/ 26495 w 218770"/>
                  <a:gd name="connsiteY32" fmla="*/ 188138 h 230405"/>
                  <a:gd name="connsiteX33" fmla="*/ 31067 w 218770"/>
                  <a:gd name="connsiteY33" fmla="*/ 193487 h 230405"/>
                  <a:gd name="connsiteX34" fmla="*/ 35776 w 218770"/>
                  <a:gd name="connsiteY34" fmla="*/ 198836 h 230405"/>
                  <a:gd name="connsiteX35" fmla="*/ 67643 w 218770"/>
                  <a:gd name="connsiteY35" fmla="*/ 182491 h 230405"/>
                  <a:gd name="connsiteX36" fmla="*/ 90503 w 218770"/>
                  <a:gd name="connsiteY36" fmla="*/ 193716 h 230405"/>
                  <a:gd name="connsiteX37" fmla="*/ 96904 w 218770"/>
                  <a:gd name="connsiteY37" fmla="*/ 229012 h 230405"/>
                  <a:gd name="connsiteX38" fmla="*/ 104013 w 218770"/>
                  <a:gd name="connsiteY38" fmla="*/ 229469 h 230405"/>
                  <a:gd name="connsiteX39" fmla="*/ 111100 w 218770"/>
                  <a:gd name="connsiteY39" fmla="*/ 229949 h 230405"/>
                  <a:gd name="connsiteX40" fmla="*/ 118209 w 218770"/>
                  <a:gd name="connsiteY40" fmla="*/ 230406 h 230405"/>
                  <a:gd name="connsiteX41" fmla="*/ 129205 w 218770"/>
                  <a:gd name="connsiteY41" fmla="*/ 196116 h 230405"/>
                  <a:gd name="connsiteX42" fmla="*/ 153162 w 218770"/>
                  <a:gd name="connsiteY42" fmla="*/ 187978 h 230405"/>
                  <a:gd name="connsiteX43" fmla="*/ 182720 w 218770"/>
                  <a:gd name="connsiteY43" fmla="*/ 208552 h 230405"/>
                  <a:gd name="connsiteX44" fmla="*/ 188069 w 218770"/>
                  <a:gd name="connsiteY44" fmla="*/ 203843 h 230405"/>
                  <a:gd name="connsiteX45" fmla="*/ 190835 w 218770"/>
                  <a:gd name="connsiteY45" fmla="*/ 201419 h 23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770" h="230405">
                    <a:moveTo>
                      <a:pt x="187909" y="173165"/>
                    </a:moveTo>
                    <a:lnTo>
                      <a:pt x="182469" y="162512"/>
                    </a:lnTo>
                    <a:cubicBezTo>
                      <a:pt x="187365" y="155581"/>
                      <a:pt x="191153" y="147932"/>
                      <a:pt x="193693" y="139835"/>
                    </a:cubicBezTo>
                    <a:lnTo>
                      <a:pt x="215318" y="136268"/>
                    </a:lnTo>
                    <a:moveTo>
                      <a:pt x="218770" y="108379"/>
                    </a:moveTo>
                    <a:lnTo>
                      <a:pt x="196299" y="101133"/>
                    </a:lnTo>
                    <a:cubicBezTo>
                      <a:pt x="194856" y="92736"/>
                      <a:pt x="192118" y="84616"/>
                      <a:pt x="188184" y="77061"/>
                    </a:cubicBezTo>
                    <a:lnTo>
                      <a:pt x="208575" y="47617"/>
                    </a:lnTo>
                    <a:lnTo>
                      <a:pt x="204003" y="42268"/>
                    </a:lnTo>
                    <a:lnTo>
                      <a:pt x="199202" y="36919"/>
                    </a:lnTo>
                    <a:lnTo>
                      <a:pt x="194630" y="31547"/>
                    </a:lnTo>
                    <a:lnTo>
                      <a:pt x="162695" y="47869"/>
                    </a:lnTo>
                    <a:cubicBezTo>
                      <a:pt x="155719" y="42888"/>
                      <a:pt x="148005" y="39031"/>
                      <a:pt x="139835" y="36439"/>
                    </a:cubicBezTo>
                    <a:lnTo>
                      <a:pt x="133457" y="1394"/>
                    </a:lnTo>
                    <a:lnTo>
                      <a:pt x="126347" y="937"/>
                    </a:lnTo>
                    <a:lnTo>
                      <a:pt x="119238" y="457"/>
                    </a:lnTo>
                    <a:lnTo>
                      <a:pt x="112151" y="0"/>
                    </a:lnTo>
                    <a:lnTo>
                      <a:pt x="101224" y="33924"/>
                    </a:lnTo>
                    <a:cubicBezTo>
                      <a:pt x="92743" y="35366"/>
                      <a:pt x="84542" y="38136"/>
                      <a:pt x="76924" y="42131"/>
                    </a:cubicBezTo>
                    <a:lnTo>
                      <a:pt x="47640" y="21831"/>
                    </a:lnTo>
                    <a:lnTo>
                      <a:pt x="42291" y="26403"/>
                    </a:lnTo>
                    <a:lnTo>
                      <a:pt x="36942" y="30975"/>
                    </a:lnTo>
                    <a:lnTo>
                      <a:pt x="31570" y="35547"/>
                    </a:lnTo>
                    <a:lnTo>
                      <a:pt x="47846" y="67551"/>
                    </a:lnTo>
                    <a:cubicBezTo>
                      <a:pt x="42844" y="74564"/>
                      <a:pt x="38985" y="82326"/>
                      <a:pt x="36416" y="90548"/>
                    </a:cubicBezTo>
                    <a:lnTo>
                      <a:pt x="1349" y="96904"/>
                    </a:lnTo>
                    <a:lnTo>
                      <a:pt x="937" y="104127"/>
                    </a:lnTo>
                    <a:lnTo>
                      <a:pt x="480" y="111237"/>
                    </a:lnTo>
                    <a:lnTo>
                      <a:pt x="0" y="118323"/>
                    </a:lnTo>
                    <a:lnTo>
                      <a:pt x="33970" y="129273"/>
                    </a:lnTo>
                    <a:cubicBezTo>
                      <a:pt x="35453" y="137713"/>
                      <a:pt x="38237" y="145872"/>
                      <a:pt x="42222" y="153459"/>
                    </a:cubicBezTo>
                    <a:lnTo>
                      <a:pt x="21808" y="182789"/>
                    </a:lnTo>
                    <a:lnTo>
                      <a:pt x="26495" y="188138"/>
                    </a:lnTo>
                    <a:lnTo>
                      <a:pt x="31067" y="193487"/>
                    </a:lnTo>
                    <a:lnTo>
                      <a:pt x="35776" y="198836"/>
                    </a:lnTo>
                    <a:lnTo>
                      <a:pt x="67643" y="182491"/>
                    </a:lnTo>
                    <a:cubicBezTo>
                      <a:pt x="74626" y="187409"/>
                      <a:pt x="82341" y="191196"/>
                      <a:pt x="90503" y="193716"/>
                    </a:cubicBezTo>
                    <a:lnTo>
                      <a:pt x="96904" y="229012"/>
                    </a:lnTo>
                    <a:lnTo>
                      <a:pt x="104013" y="229469"/>
                    </a:lnTo>
                    <a:lnTo>
                      <a:pt x="111100" y="229949"/>
                    </a:lnTo>
                    <a:lnTo>
                      <a:pt x="118209" y="230406"/>
                    </a:lnTo>
                    <a:lnTo>
                      <a:pt x="129205" y="196116"/>
                    </a:lnTo>
                    <a:cubicBezTo>
                      <a:pt x="137565" y="194664"/>
                      <a:pt x="145648" y="191919"/>
                      <a:pt x="153162" y="187978"/>
                    </a:cubicBezTo>
                    <a:lnTo>
                      <a:pt x="182720" y="208552"/>
                    </a:lnTo>
                    <a:lnTo>
                      <a:pt x="188069" y="203843"/>
                    </a:lnTo>
                    <a:lnTo>
                      <a:pt x="190835" y="201419"/>
                    </a:lnTo>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46" name="Freeform: Shape 245">
                <a:extLst>
                  <a:ext uri="{FF2B5EF4-FFF2-40B4-BE49-F238E27FC236}">
                    <a16:creationId xmlns:a16="http://schemas.microsoft.com/office/drawing/2014/main" id="{48BDA6F8-AE88-8DC3-48CF-67B26D2095A7}"/>
                  </a:ext>
                </a:extLst>
              </p:cNvPr>
              <p:cNvSpPr/>
              <p:nvPr/>
            </p:nvSpPr>
            <p:spPr>
              <a:xfrm>
                <a:off x="2287856" y="2421467"/>
                <a:ext cx="91851" cy="91851"/>
              </a:xfrm>
              <a:custGeom>
                <a:avLst/>
                <a:gdLst>
                  <a:gd name="connsiteX0" fmla="*/ 91851 w 91851"/>
                  <a:gd name="connsiteY0" fmla="*/ 45926 h 91851"/>
                  <a:gd name="connsiteX1" fmla="*/ 45926 w 91851"/>
                  <a:gd name="connsiteY1" fmla="*/ 91851 h 91851"/>
                  <a:gd name="connsiteX2" fmla="*/ 0 w 91851"/>
                  <a:gd name="connsiteY2" fmla="*/ 45926 h 91851"/>
                  <a:gd name="connsiteX3" fmla="*/ 45926 w 91851"/>
                  <a:gd name="connsiteY3" fmla="*/ 0 h 91851"/>
                  <a:gd name="connsiteX4" fmla="*/ 91851 w 91851"/>
                  <a:gd name="connsiteY4" fmla="*/ 45926 h 91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1" h="91851">
                    <a:moveTo>
                      <a:pt x="91851" y="45926"/>
                    </a:moveTo>
                    <a:cubicBezTo>
                      <a:pt x="91851" y="71290"/>
                      <a:pt x="71290" y="91851"/>
                      <a:pt x="45926" y="91851"/>
                    </a:cubicBezTo>
                    <a:cubicBezTo>
                      <a:pt x="20562" y="91851"/>
                      <a:pt x="0" y="71290"/>
                      <a:pt x="0" y="45926"/>
                    </a:cubicBezTo>
                    <a:cubicBezTo>
                      <a:pt x="0" y="20562"/>
                      <a:pt x="20562" y="0"/>
                      <a:pt x="45926" y="0"/>
                    </a:cubicBezTo>
                    <a:cubicBezTo>
                      <a:pt x="71290" y="0"/>
                      <a:pt x="91851" y="20562"/>
                      <a:pt x="91851" y="45926"/>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47" name="Freeform: Shape 246">
                <a:extLst>
                  <a:ext uri="{FF2B5EF4-FFF2-40B4-BE49-F238E27FC236}">
                    <a16:creationId xmlns:a16="http://schemas.microsoft.com/office/drawing/2014/main" id="{B5B49CB2-D8AF-D959-03D3-C340EE49CCDE}"/>
                  </a:ext>
                </a:extLst>
              </p:cNvPr>
              <p:cNvSpPr/>
              <p:nvPr/>
            </p:nvSpPr>
            <p:spPr>
              <a:xfrm>
                <a:off x="2444241" y="2275254"/>
                <a:ext cx="147126" cy="133045"/>
              </a:xfrm>
              <a:custGeom>
                <a:avLst/>
                <a:gdLst>
                  <a:gd name="connsiteX0" fmla="*/ 88743 w 147126"/>
                  <a:gd name="connsiteY0" fmla="*/ 123764 h 133045"/>
                  <a:gd name="connsiteX1" fmla="*/ 97887 w 147126"/>
                  <a:gd name="connsiteY1" fmla="*/ 120038 h 133045"/>
                  <a:gd name="connsiteX2" fmla="*/ 116700 w 147126"/>
                  <a:gd name="connsiteY2" fmla="*/ 133045 h 133045"/>
                  <a:gd name="connsiteX3" fmla="*/ 120106 w 147126"/>
                  <a:gd name="connsiteY3" fmla="*/ 130051 h 133045"/>
                  <a:gd name="connsiteX4" fmla="*/ 123535 w 147126"/>
                  <a:gd name="connsiteY4" fmla="*/ 127056 h 133045"/>
                  <a:gd name="connsiteX5" fmla="*/ 126964 w 147126"/>
                  <a:gd name="connsiteY5" fmla="*/ 124061 h 133045"/>
                  <a:gd name="connsiteX6" fmla="*/ 116472 w 147126"/>
                  <a:gd name="connsiteY6" fmla="*/ 103624 h 133045"/>
                  <a:gd name="connsiteX7" fmla="*/ 123650 w 147126"/>
                  <a:gd name="connsiteY7" fmla="*/ 89154 h 133045"/>
                  <a:gd name="connsiteX8" fmla="*/ 146213 w 147126"/>
                  <a:gd name="connsiteY8" fmla="*/ 85039 h 133045"/>
                  <a:gd name="connsiteX9" fmla="*/ 146510 w 147126"/>
                  <a:gd name="connsiteY9" fmla="*/ 80467 h 133045"/>
                  <a:gd name="connsiteX10" fmla="*/ 146830 w 147126"/>
                  <a:gd name="connsiteY10" fmla="*/ 75895 h 133045"/>
                  <a:gd name="connsiteX11" fmla="*/ 147127 w 147126"/>
                  <a:gd name="connsiteY11" fmla="*/ 71323 h 133045"/>
                  <a:gd name="connsiteX12" fmla="*/ 125319 w 147126"/>
                  <a:gd name="connsiteY12" fmla="*/ 64465 h 133045"/>
                  <a:gd name="connsiteX13" fmla="*/ 120129 w 147126"/>
                  <a:gd name="connsiteY13" fmla="*/ 49080 h 133045"/>
                  <a:gd name="connsiteX14" fmla="*/ 133159 w 147126"/>
                  <a:gd name="connsiteY14" fmla="*/ 30267 h 133045"/>
                  <a:gd name="connsiteX15" fmla="*/ 130165 w 147126"/>
                  <a:gd name="connsiteY15" fmla="*/ 26861 h 133045"/>
                  <a:gd name="connsiteX16" fmla="*/ 127170 w 147126"/>
                  <a:gd name="connsiteY16" fmla="*/ 23432 h 133045"/>
                  <a:gd name="connsiteX17" fmla="*/ 124176 w 147126"/>
                  <a:gd name="connsiteY17" fmla="*/ 20025 h 133045"/>
                  <a:gd name="connsiteX18" fmla="*/ 103853 w 147126"/>
                  <a:gd name="connsiteY18" fmla="*/ 30427 h 133045"/>
                  <a:gd name="connsiteX19" fmla="*/ 89245 w 147126"/>
                  <a:gd name="connsiteY19" fmla="*/ 23317 h 133045"/>
                  <a:gd name="connsiteX20" fmla="*/ 85176 w 147126"/>
                  <a:gd name="connsiteY20" fmla="*/ 892 h 133045"/>
                  <a:gd name="connsiteX21" fmla="*/ 80604 w 147126"/>
                  <a:gd name="connsiteY21" fmla="*/ 594 h 133045"/>
                  <a:gd name="connsiteX22" fmla="*/ 76032 w 147126"/>
                  <a:gd name="connsiteY22" fmla="*/ 297 h 133045"/>
                  <a:gd name="connsiteX23" fmla="*/ 71460 w 147126"/>
                  <a:gd name="connsiteY23" fmla="*/ 0 h 133045"/>
                  <a:gd name="connsiteX24" fmla="*/ 64488 w 147126"/>
                  <a:gd name="connsiteY24" fmla="*/ 21671 h 133045"/>
                  <a:gd name="connsiteX25" fmla="*/ 48966 w 147126"/>
                  <a:gd name="connsiteY25" fmla="*/ 26906 h 133045"/>
                  <a:gd name="connsiteX26" fmla="*/ 30267 w 147126"/>
                  <a:gd name="connsiteY26" fmla="*/ 13945 h 133045"/>
                  <a:gd name="connsiteX27" fmla="*/ 27021 w 147126"/>
                  <a:gd name="connsiteY27" fmla="*/ 16848 h 133045"/>
                  <a:gd name="connsiteX28" fmla="*/ 23592 w 147126"/>
                  <a:gd name="connsiteY28" fmla="*/ 19842 h 133045"/>
                  <a:gd name="connsiteX29" fmla="*/ 20163 w 147126"/>
                  <a:gd name="connsiteY29" fmla="*/ 22837 h 133045"/>
                  <a:gd name="connsiteX30" fmla="*/ 30541 w 147126"/>
                  <a:gd name="connsiteY30" fmla="*/ 43091 h 133045"/>
                  <a:gd name="connsiteX31" fmla="*/ 23294 w 147126"/>
                  <a:gd name="connsiteY31" fmla="*/ 57790 h 133045"/>
                  <a:gd name="connsiteX32" fmla="*/ 892 w 147126"/>
                  <a:gd name="connsiteY32" fmla="*/ 61836 h 133045"/>
                  <a:gd name="connsiteX33" fmla="*/ 594 w 147126"/>
                  <a:gd name="connsiteY33" fmla="*/ 66408 h 133045"/>
                  <a:gd name="connsiteX34" fmla="*/ 297 w 147126"/>
                  <a:gd name="connsiteY34" fmla="*/ 70980 h 133045"/>
                  <a:gd name="connsiteX35" fmla="*/ 0 w 147126"/>
                  <a:gd name="connsiteY35" fmla="*/ 75552 h 133045"/>
                  <a:gd name="connsiteX36" fmla="*/ 21694 w 147126"/>
                  <a:gd name="connsiteY36" fmla="*/ 82410 h 133045"/>
                  <a:gd name="connsiteX37" fmla="*/ 26952 w 147126"/>
                  <a:gd name="connsiteY37" fmla="*/ 97864 h 133045"/>
                  <a:gd name="connsiteX38" fmla="*/ 13945 w 147126"/>
                  <a:gd name="connsiteY38" fmla="*/ 116632 h 133045"/>
                  <a:gd name="connsiteX39" fmla="*/ 16939 w 147126"/>
                  <a:gd name="connsiteY39" fmla="*/ 120038 h 133045"/>
                  <a:gd name="connsiteX40" fmla="*/ 19934 w 147126"/>
                  <a:gd name="connsiteY40" fmla="*/ 123467 h 133045"/>
                  <a:gd name="connsiteX41" fmla="*/ 22929 w 147126"/>
                  <a:gd name="connsiteY41" fmla="*/ 126896 h 133045"/>
                  <a:gd name="connsiteX42" fmla="*/ 43297 w 147126"/>
                  <a:gd name="connsiteY42" fmla="*/ 116449 h 13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126" h="133045">
                    <a:moveTo>
                      <a:pt x="88743" y="123764"/>
                    </a:moveTo>
                    <a:cubicBezTo>
                      <a:pt x="91904" y="122824"/>
                      <a:pt x="94967" y="121576"/>
                      <a:pt x="97887" y="120038"/>
                    </a:cubicBezTo>
                    <a:lnTo>
                      <a:pt x="116700" y="133045"/>
                    </a:lnTo>
                    <a:lnTo>
                      <a:pt x="120106" y="130051"/>
                    </a:lnTo>
                    <a:lnTo>
                      <a:pt x="123535" y="127056"/>
                    </a:lnTo>
                    <a:lnTo>
                      <a:pt x="126964" y="124061"/>
                    </a:lnTo>
                    <a:lnTo>
                      <a:pt x="116472" y="103624"/>
                    </a:lnTo>
                    <a:cubicBezTo>
                      <a:pt x="119606" y="99205"/>
                      <a:pt x="122027" y="94323"/>
                      <a:pt x="123650" y="89154"/>
                    </a:cubicBezTo>
                    <a:lnTo>
                      <a:pt x="146213" y="85039"/>
                    </a:lnTo>
                    <a:lnTo>
                      <a:pt x="146510" y="80467"/>
                    </a:lnTo>
                    <a:lnTo>
                      <a:pt x="146830" y="75895"/>
                    </a:lnTo>
                    <a:lnTo>
                      <a:pt x="147127" y="71323"/>
                    </a:lnTo>
                    <a:lnTo>
                      <a:pt x="125319" y="64465"/>
                    </a:lnTo>
                    <a:cubicBezTo>
                      <a:pt x="124400" y="59098"/>
                      <a:pt x="122651" y="53907"/>
                      <a:pt x="120129" y="49080"/>
                    </a:cubicBezTo>
                    <a:lnTo>
                      <a:pt x="133159" y="30267"/>
                    </a:lnTo>
                    <a:lnTo>
                      <a:pt x="130165" y="26861"/>
                    </a:lnTo>
                    <a:lnTo>
                      <a:pt x="127170" y="23432"/>
                    </a:lnTo>
                    <a:lnTo>
                      <a:pt x="124176" y="20025"/>
                    </a:lnTo>
                    <a:lnTo>
                      <a:pt x="103853" y="30427"/>
                    </a:lnTo>
                    <a:cubicBezTo>
                      <a:pt x="99379" y="27318"/>
                      <a:pt x="94453" y="24920"/>
                      <a:pt x="89245" y="23317"/>
                    </a:cubicBezTo>
                    <a:lnTo>
                      <a:pt x="85176" y="892"/>
                    </a:lnTo>
                    <a:lnTo>
                      <a:pt x="80604" y="594"/>
                    </a:lnTo>
                    <a:lnTo>
                      <a:pt x="76032" y="297"/>
                    </a:lnTo>
                    <a:lnTo>
                      <a:pt x="71460" y="0"/>
                    </a:lnTo>
                    <a:lnTo>
                      <a:pt x="64488" y="21671"/>
                    </a:lnTo>
                    <a:cubicBezTo>
                      <a:pt x="59070" y="22583"/>
                      <a:pt x="53831" y="24350"/>
                      <a:pt x="48966" y="26906"/>
                    </a:cubicBezTo>
                    <a:lnTo>
                      <a:pt x="30267" y="13945"/>
                    </a:lnTo>
                    <a:lnTo>
                      <a:pt x="27021" y="16848"/>
                    </a:lnTo>
                    <a:lnTo>
                      <a:pt x="23592" y="19842"/>
                    </a:lnTo>
                    <a:lnTo>
                      <a:pt x="20163" y="22837"/>
                    </a:lnTo>
                    <a:lnTo>
                      <a:pt x="30541" y="43091"/>
                    </a:lnTo>
                    <a:cubicBezTo>
                      <a:pt x="27361" y="47575"/>
                      <a:pt x="24915" y="52537"/>
                      <a:pt x="23294" y="57790"/>
                    </a:cubicBezTo>
                    <a:lnTo>
                      <a:pt x="892" y="61836"/>
                    </a:lnTo>
                    <a:lnTo>
                      <a:pt x="594" y="66408"/>
                    </a:lnTo>
                    <a:lnTo>
                      <a:pt x="297" y="70980"/>
                    </a:lnTo>
                    <a:lnTo>
                      <a:pt x="0" y="75552"/>
                    </a:lnTo>
                    <a:lnTo>
                      <a:pt x="21694" y="82410"/>
                    </a:lnTo>
                    <a:cubicBezTo>
                      <a:pt x="22625" y="87805"/>
                      <a:pt x="24401" y="93020"/>
                      <a:pt x="26952" y="97864"/>
                    </a:cubicBezTo>
                    <a:lnTo>
                      <a:pt x="13945" y="116632"/>
                    </a:lnTo>
                    <a:lnTo>
                      <a:pt x="16939" y="120038"/>
                    </a:lnTo>
                    <a:lnTo>
                      <a:pt x="19934" y="123467"/>
                    </a:lnTo>
                    <a:lnTo>
                      <a:pt x="22929" y="126896"/>
                    </a:lnTo>
                    <a:lnTo>
                      <a:pt x="43297" y="116449"/>
                    </a:lnTo>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48" name="Freeform: Shape 247">
                <a:extLst>
                  <a:ext uri="{FF2B5EF4-FFF2-40B4-BE49-F238E27FC236}">
                    <a16:creationId xmlns:a16="http://schemas.microsoft.com/office/drawing/2014/main" id="{7625E1AA-E655-D5F2-778A-C351AB7B0938}"/>
                  </a:ext>
                </a:extLst>
              </p:cNvPr>
              <p:cNvSpPr/>
              <p:nvPr/>
            </p:nvSpPr>
            <p:spPr>
              <a:xfrm>
                <a:off x="2488452" y="2319420"/>
                <a:ext cx="58658" cy="58658"/>
              </a:xfrm>
              <a:custGeom>
                <a:avLst/>
                <a:gdLst>
                  <a:gd name="connsiteX0" fmla="*/ 58659 w 58658"/>
                  <a:gd name="connsiteY0" fmla="*/ 29329 h 58658"/>
                  <a:gd name="connsiteX1" fmla="*/ 29329 w 58658"/>
                  <a:gd name="connsiteY1" fmla="*/ 58659 h 58658"/>
                  <a:gd name="connsiteX2" fmla="*/ 0 w 58658"/>
                  <a:gd name="connsiteY2" fmla="*/ 29329 h 58658"/>
                  <a:gd name="connsiteX3" fmla="*/ 29329 w 58658"/>
                  <a:gd name="connsiteY3" fmla="*/ 0 h 58658"/>
                  <a:gd name="connsiteX4" fmla="*/ 58659 w 58658"/>
                  <a:gd name="connsiteY4" fmla="*/ 29329 h 58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8" h="58658">
                    <a:moveTo>
                      <a:pt x="58659" y="29329"/>
                    </a:moveTo>
                    <a:cubicBezTo>
                      <a:pt x="58659" y="45528"/>
                      <a:pt x="45528" y="58659"/>
                      <a:pt x="29329" y="58659"/>
                    </a:cubicBezTo>
                    <a:cubicBezTo>
                      <a:pt x="13131" y="58659"/>
                      <a:pt x="0" y="45528"/>
                      <a:pt x="0" y="29329"/>
                    </a:cubicBezTo>
                    <a:cubicBezTo>
                      <a:pt x="0" y="13131"/>
                      <a:pt x="13131" y="0"/>
                      <a:pt x="29329" y="0"/>
                    </a:cubicBezTo>
                    <a:cubicBezTo>
                      <a:pt x="45528" y="0"/>
                      <a:pt x="58659" y="13131"/>
                      <a:pt x="58659" y="2932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49" name="Freeform: Shape 248">
                <a:extLst>
                  <a:ext uri="{FF2B5EF4-FFF2-40B4-BE49-F238E27FC236}">
                    <a16:creationId xmlns:a16="http://schemas.microsoft.com/office/drawing/2014/main" id="{2EB18F2C-7270-3F91-0DB0-585614CDEAC8}"/>
                  </a:ext>
                </a:extLst>
              </p:cNvPr>
              <p:cNvSpPr/>
              <p:nvPr/>
            </p:nvSpPr>
            <p:spPr>
              <a:xfrm>
                <a:off x="2321163" y="2454774"/>
                <a:ext cx="25237" cy="25237"/>
              </a:xfrm>
              <a:custGeom>
                <a:avLst/>
                <a:gdLst>
                  <a:gd name="connsiteX0" fmla="*/ 25237 w 25237"/>
                  <a:gd name="connsiteY0" fmla="*/ 12619 h 25237"/>
                  <a:gd name="connsiteX1" fmla="*/ 12619 w 25237"/>
                  <a:gd name="connsiteY1" fmla="*/ 25237 h 25237"/>
                  <a:gd name="connsiteX2" fmla="*/ 0 w 25237"/>
                  <a:gd name="connsiteY2" fmla="*/ 12619 h 25237"/>
                  <a:gd name="connsiteX3" fmla="*/ 12619 w 25237"/>
                  <a:gd name="connsiteY3" fmla="*/ 0 h 25237"/>
                  <a:gd name="connsiteX4" fmla="*/ 25237 w 25237"/>
                  <a:gd name="connsiteY4" fmla="*/ 12619 h 25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7" h="25237">
                    <a:moveTo>
                      <a:pt x="25237" y="12619"/>
                    </a:moveTo>
                    <a:cubicBezTo>
                      <a:pt x="25237" y="19588"/>
                      <a:pt x="19588" y="25237"/>
                      <a:pt x="12619" y="25237"/>
                    </a:cubicBezTo>
                    <a:cubicBezTo>
                      <a:pt x="5650" y="25237"/>
                      <a:pt x="0" y="19588"/>
                      <a:pt x="0" y="12619"/>
                    </a:cubicBezTo>
                    <a:cubicBezTo>
                      <a:pt x="0" y="5650"/>
                      <a:pt x="5650" y="0"/>
                      <a:pt x="12619" y="0"/>
                    </a:cubicBezTo>
                    <a:cubicBezTo>
                      <a:pt x="19588" y="0"/>
                      <a:pt x="25237" y="5650"/>
                      <a:pt x="25237" y="12619"/>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sp>
            <p:nvSpPr>
              <p:cNvPr id="250" name="Freeform: Shape 249">
                <a:extLst>
                  <a:ext uri="{FF2B5EF4-FFF2-40B4-BE49-F238E27FC236}">
                    <a16:creationId xmlns:a16="http://schemas.microsoft.com/office/drawing/2014/main" id="{9801D5E2-332B-618F-0689-6E7979D454E6}"/>
                  </a:ext>
                </a:extLst>
              </p:cNvPr>
              <p:cNvSpPr/>
              <p:nvPr/>
            </p:nvSpPr>
            <p:spPr>
              <a:xfrm>
                <a:off x="2508775" y="2339742"/>
                <a:ext cx="18013" cy="18013"/>
              </a:xfrm>
              <a:custGeom>
                <a:avLst/>
                <a:gdLst>
                  <a:gd name="connsiteX0" fmla="*/ 18014 w 18013"/>
                  <a:gd name="connsiteY0" fmla="*/ 9007 h 18013"/>
                  <a:gd name="connsiteX1" fmla="*/ 9007 w 18013"/>
                  <a:gd name="connsiteY1" fmla="*/ 18014 h 18013"/>
                  <a:gd name="connsiteX2" fmla="*/ 0 w 18013"/>
                  <a:gd name="connsiteY2" fmla="*/ 9007 h 18013"/>
                  <a:gd name="connsiteX3" fmla="*/ 9007 w 18013"/>
                  <a:gd name="connsiteY3" fmla="*/ 0 h 18013"/>
                  <a:gd name="connsiteX4" fmla="*/ 18014 w 18013"/>
                  <a:gd name="connsiteY4" fmla="*/ 9007 h 18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3" h="18013">
                    <a:moveTo>
                      <a:pt x="18014" y="9007"/>
                    </a:moveTo>
                    <a:cubicBezTo>
                      <a:pt x="18014" y="13981"/>
                      <a:pt x="13981" y="18014"/>
                      <a:pt x="9007" y="18014"/>
                    </a:cubicBezTo>
                    <a:cubicBezTo>
                      <a:pt x="4032" y="18014"/>
                      <a:pt x="0" y="13981"/>
                      <a:pt x="0" y="9007"/>
                    </a:cubicBezTo>
                    <a:cubicBezTo>
                      <a:pt x="0" y="4032"/>
                      <a:pt x="4032" y="0"/>
                      <a:pt x="9007" y="0"/>
                    </a:cubicBezTo>
                    <a:cubicBezTo>
                      <a:pt x="13981" y="0"/>
                      <a:pt x="18014" y="4033"/>
                      <a:pt x="18014" y="9007"/>
                    </a:cubicBezTo>
                    <a:close/>
                  </a:path>
                </a:pathLst>
              </a:custGeom>
              <a:noFill/>
              <a:ln w="15875" cap="flat">
                <a:solidFill>
                  <a:schemeClr val="tx1"/>
                </a:solidFill>
                <a:prstDash val="solid"/>
                <a:round/>
              </a:ln>
            </p:spPr>
            <p:txBody>
              <a:bodyPr rtlCol="0" anchor="ctr"/>
              <a:lstStyle/>
              <a:p>
                <a:pPr defTabSz="609585"/>
                <a:endParaRPr lang="en-US" sz="2400" dirty="0">
                  <a:solidFill>
                    <a:srgbClr val="1C232F"/>
                  </a:solidFill>
                  <a:latin typeface="Amazon Ember Display" panose="020F0603020204020204" pitchFamily="34" charset="0"/>
                </a:endParaRPr>
              </a:p>
            </p:txBody>
          </p:sp>
        </p:grpSp>
      </p:grpSp>
      <p:sp>
        <p:nvSpPr>
          <p:cNvPr id="8" name="Title 1">
            <a:extLst>
              <a:ext uri="{FF2B5EF4-FFF2-40B4-BE49-F238E27FC236}">
                <a16:creationId xmlns:a16="http://schemas.microsoft.com/office/drawing/2014/main" id="{B9CAC0D5-27E3-1DD2-E316-17CF50BCF86A}"/>
              </a:ext>
            </a:extLst>
          </p:cNvPr>
          <p:cNvSpPr>
            <a:spLocks noGrp="1"/>
          </p:cNvSpPr>
          <p:nvPr>
            <p:ph type="title"/>
          </p:nvPr>
        </p:nvSpPr>
        <p:spPr>
          <a:xfrm>
            <a:off x="432124" y="327148"/>
            <a:ext cx="7413273" cy="535531"/>
          </a:xfrm>
        </p:spPr>
        <p:txBody>
          <a:bodyPr anchor="ctr">
            <a:noAutofit/>
          </a:bodyPr>
          <a:lstStyle/>
          <a:p>
            <a:r>
              <a:rPr lang="en-US" sz="4000" b="1" dirty="0"/>
              <a:t>Executive Summary</a:t>
            </a:r>
          </a:p>
        </p:txBody>
      </p:sp>
      <p:grpSp>
        <p:nvGrpSpPr>
          <p:cNvPr id="42" name="Group 41">
            <a:extLst>
              <a:ext uri="{FF2B5EF4-FFF2-40B4-BE49-F238E27FC236}">
                <a16:creationId xmlns:a16="http://schemas.microsoft.com/office/drawing/2014/main" id="{32E103E6-C18B-1281-0285-7CEEDEB3CB56}"/>
              </a:ext>
            </a:extLst>
          </p:cNvPr>
          <p:cNvGrpSpPr/>
          <p:nvPr/>
        </p:nvGrpSpPr>
        <p:grpSpPr>
          <a:xfrm>
            <a:off x="4971133" y="1532275"/>
            <a:ext cx="2581468" cy="1694265"/>
            <a:chOff x="4802263" y="1532275"/>
            <a:chExt cx="2581468" cy="1694265"/>
          </a:xfrm>
        </p:grpSpPr>
        <p:sp>
          <p:nvSpPr>
            <p:cNvPr id="130" name="Text Placeholder 6">
              <a:extLst>
                <a:ext uri="{FF2B5EF4-FFF2-40B4-BE49-F238E27FC236}">
                  <a16:creationId xmlns:a16="http://schemas.microsoft.com/office/drawing/2014/main" id="{6D79BCEE-801E-E0E5-EE84-ED0E29117557}"/>
                </a:ext>
              </a:extLst>
            </p:cNvPr>
            <p:cNvSpPr txBox="1">
              <a:spLocks/>
            </p:cNvSpPr>
            <p:nvPr/>
          </p:nvSpPr>
          <p:spPr>
            <a:xfrm>
              <a:off x="4802263" y="2918763"/>
              <a:ext cx="2581468" cy="307777"/>
            </a:xfrm>
            <a:prstGeom prst="rect">
              <a:avLst/>
            </a:prstGeom>
          </p:spPr>
          <p:txBody>
            <a:bodyPr wrap="square" lIns="0" tIns="0" rIns="0" bIns="0">
              <a:spAutoFit/>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a:lnSpc>
                  <a:spcPct val="100000"/>
                </a:lnSpc>
                <a:buClr>
                  <a:srgbClr val="FFFFFF"/>
                </a:buClr>
                <a:buNone/>
                <a:defRPr/>
              </a:pPr>
              <a:r>
                <a:rPr lang="en-US" sz="2000" b="1" dirty="0">
                  <a:solidFill>
                    <a:schemeClr val="accent1"/>
                  </a:solidFill>
                  <a:latin typeface="Amazon Ember Display"/>
                </a:rPr>
                <a:t>Insights</a:t>
              </a:r>
            </a:p>
          </p:txBody>
        </p:sp>
        <p:grpSp>
          <p:nvGrpSpPr>
            <p:cNvPr id="41" name="Group 40">
              <a:extLst>
                <a:ext uri="{FF2B5EF4-FFF2-40B4-BE49-F238E27FC236}">
                  <a16:creationId xmlns:a16="http://schemas.microsoft.com/office/drawing/2014/main" id="{5ED17B52-FA29-1139-DC67-9E8040F7192D}"/>
                </a:ext>
              </a:extLst>
            </p:cNvPr>
            <p:cNvGrpSpPr/>
            <p:nvPr/>
          </p:nvGrpSpPr>
          <p:grpSpPr>
            <a:xfrm>
              <a:off x="5625631" y="1532275"/>
              <a:ext cx="934732" cy="934732"/>
              <a:chOff x="4290763" y="2171700"/>
              <a:chExt cx="934732" cy="934732"/>
            </a:xfrm>
          </p:grpSpPr>
          <p:sp>
            <p:nvSpPr>
              <p:cNvPr id="15" name="Oval 14">
                <a:extLst>
                  <a:ext uri="{FF2B5EF4-FFF2-40B4-BE49-F238E27FC236}">
                    <a16:creationId xmlns:a16="http://schemas.microsoft.com/office/drawing/2014/main" id="{4EEE55F9-E5F9-CD9B-FD1A-467885224721}"/>
                  </a:ext>
                  <a:ext uri="{C183D7F6-B498-43B3-948B-1728B52AA6E4}">
                    <adec:decorative xmlns:adec="http://schemas.microsoft.com/office/drawing/2017/decorative" val="1"/>
                  </a:ext>
                </a:extLst>
              </p:cNvPr>
              <p:cNvSpPr/>
              <p:nvPr/>
            </p:nvSpPr>
            <p:spPr>
              <a:xfrm>
                <a:off x="4290763" y="2171700"/>
                <a:ext cx="934732" cy="934732"/>
              </a:xfrm>
              <a:prstGeom prst="ellipse">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ndParaRPr>
              </a:p>
            </p:txBody>
          </p:sp>
          <p:grpSp>
            <p:nvGrpSpPr>
              <p:cNvPr id="16" name="Graphic 1291">
                <a:extLst>
                  <a:ext uri="{FF2B5EF4-FFF2-40B4-BE49-F238E27FC236}">
                    <a16:creationId xmlns:a16="http://schemas.microsoft.com/office/drawing/2014/main" id="{5EE8151C-7FF8-76B6-2F38-EBAC8A9E49DE}"/>
                  </a:ext>
                </a:extLst>
              </p:cNvPr>
              <p:cNvGrpSpPr>
                <a:grpSpLocks noChangeAspect="1"/>
              </p:cNvGrpSpPr>
              <p:nvPr/>
            </p:nvGrpSpPr>
            <p:grpSpPr>
              <a:xfrm>
                <a:off x="4389823" y="2270760"/>
                <a:ext cx="736612" cy="736612"/>
                <a:chOff x="7105650" y="5174502"/>
                <a:chExt cx="1905000" cy="1905000"/>
              </a:xfrm>
            </p:grpSpPr>
            <p:sp>
              <p:nvSpPr>
                <p:cNvPr id="18" name="Freeform: Shape 219">
                  <a:extLst>
                    <a:ext uri="{FF2B5EF4-FFF2-40B4-BE49-F238E27FC236}">
                      <a16:creationId xmlns:a16="http://schemas.microsoft.com/office/drawing/2014/main" id="{AE862A61-F861-5614-56C9-6283A32EFF12}"/>
                    </a:ext>
                  </a:extLst>
                </p:cNvPr>
                <p:cNvSpPr/>
                <p:nvPr/>
              </p:nvSpPr>
              <p:spPr>
                <a:xfrm>
                  <a:off x="7348156" y="6008034"/>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0" name="Freeform: Shape 220">
                  <a:extLst>
                    <a:ext uri="{FF2B5EF4-FFF2-40B4-BE49-F238E27FC236}">
                      <a16:creationId xmlns:a16="http://schemas.microsoft.com/office/drawing/2014/main" id="{05180067-A239-C0DC-23D9-A70B6FF15D45}"/>
                    </a:ext>
                  </a:extLst>
                </p:cNvPr>
                <p:cNvSpPr/>
                <p:nvPr/>
              </p:nvSpPr>
              <p:spPr>
                <a:xfrm>
                  <a:off x="7630287" y="5774386"/>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1" name="Freeform: Shape 221">
                  <a:extLst>
                    <a:ext uri="{FF2B5EF4-FFF2-40B4-BE49-F238E27FC236}">
                      <a16:creationId xmlns:a16="http://schemas.microsoft.com/office/drawing/2014/main" id="{2A5A8C27-3E22-1283-1AB2-CA9A9A8DCD65}"/>
                    </a:ext>
                  </a:extLst>
                </p:cNvPr>
                <p:cNvSpPr/>
                <p:nvPr/>
              </p:nvSpPr>
              <p:spPr>
                <a:xfrm>
                  <a:off x="7489221" y="5915451"/>
                  <a:ext cx="141065" cy="70484"/>
                </a:xfrm>
                <a:custGeom>
                  <a:avLst/>
                  <a:gdLst>
                    <a:gd name="connsiteX0" fmla="*/ 141065 w 141065"/>
                    <a:gd name="connsiteY0" fmla="*/ 70485 h 70484"/>
                    <a:gd name="connsiteX1" fmla="*/ 0 w 141065"/>
                    <a:gd name="connsiteY1" fmla="*/ 0 h 70484"/>
                  </a:gdLst>
                  <a:ahLst/>
                  <a:cxnLst>
                    <a:cxn ang="0">
                      <a:pos x="connsiteX0" y="connsiteY0"/>
                    </a:cxn>
                    <a:cxn ang="0">
                      <a:pos x="connsiteX1" y="connsiteY1"/>
                    </a:cxn>
                  </a:cxnLst>
                  <a:rect l="l" t="t" r="r" b="b"/>
                  <a:pathLst>
                    <a:path w="141065" h="70484">
                      <a:moveTo>
                        <a:pt x="141065" y="70485"/>
                      </a:moveTo>
                      <a:lnTo>
                        <a:pt x="0" y="0"/>
                      </a:lnTo>
                    </a:path>
                  </a:pathLst>
                </a:custGeom>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2" name="Freeform: Shape 222">
                  <a:extLst>
                    <a:ext uri="{FF2B5EF4-FFF2-40B4-BE49-F238E27FC236}">
                      <a16:creationId xmlns:a16="http://schemas.microsoft.com/office/drawing/2014/main" id="{A1CEB3D4-5C2C-F67C-CB77-55218A204916}"/>
                    </a:ext>
                  </a:extLst>
                </p:cNvPr>
                <p:cNvSpPr/>
                <p:nvPr/>
              </p:nvSpPr>
              <p:spPr>
                <a:xfrm>
                  <a:off x="7630287" y="5648180"/>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3" name="Freeform: Shape 223">
                  <a:extLst>
                    <a:ext uri="{FF2B5EF4-FFF2-40B4-BE49-F238E27FC236}">
                      <a16:creationId xmlns:a16="http://schemas.microsoft.com/office/drawing/2014/main" id="{016B51E6-257E-5891-72FE-EDA8A3F6294D}"/>
                    </a:ext>
                  </a:extLst>
                </p:cNvPr>
                <p:cNvSpPr/>
                <p:nvPr/>
              </p:nvSpPr>
              <p:spPr>
                <a:xfrm>
                  <a:off x="7348156" y="6054612"/>
                  <a:ext cx="135826" cy="80009"/>
                </a:xfrm>
                <a:custGeom>
                  <a:avLst/>
                  <a:gdLst>
                    <a:gd name="connsiteX0" fmla="*/ 0 w 135826"/>
                    <a:gd name="connsiteY0" fmla="*/ 80010 h 80009"/>
                    <a:gd name="connsiteX1" fmla="*/ 135827 w 135826"/>
                    <a:gd name="connsiteY1" fmla="*/ 0 h 80009"/>
                  </a:gdLst>
                  <a:ahLst/>
                  <a:cxnLst>
                    <a:cxn ang="0">
                      <a:pos x="connsiteX0" y="connsiteY0"/>
                    </a:cxn>
                    <a:cxn ang="0">
                      <a:pos x="connsiteX1" y="connsiteY1"/>
                    </a:cxn>
                  </a:cxnLst>
                  <a:rect l="l" t="t" r="r" b="b"/>
                  <a:pathLst>
                    <a:path w="135826" h="80009">
                      <a:moveTo>
                        <a:pt x="0" y="80010"/>
                      </a:moveTo>
                      <a:lnTo>
                        <a:pt x="135827" y="0"/>
                      </a:lnTo>
                    </a:path>
                  </a:pathLst>
                </a:custGeom>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4" name="Freeform: Shape 224">
                  <a:extLst>
                    <a:ext uri="{FF2B5EF4-FFF2-40B4-BE49-F238E27FC236}">
                      <a16:creationId xmlns:a16="http://schemas.microsoft.com/office/drawing/2014/main" id="{800EE18D-5252-97F7-BDBC-33B3AD9B7B0C}"/>
                    </a:ext>
                  </a:extLst>
                </p:cNvPr>
                <p:cNvSpPr/>
                <p:nvPr/>
              </p:nvSpPr>
              <p:spPr>
                <a:xfrm>
                  <a:off x="7489221" y="6268067"/>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5" name="Freeform: Shape 225">
                  <a:extLst>
                    <a:ext uri="{FF2B5EF4-FFF2-40B4-BE49-F238E27FC236}">
                      <a16:creationId xmlns:a16="http://schemas.microsoft.com/office/drawing/2014/main" id="{87C7407D-4BEB-997D-7551-D1955BBEBD4C}"/>
                    </a:ext>
                  </a:extLst>
                </p:cNvPr>
                <p:cNvSpPr/>
                <p:nvPr/>
              </p:nvSpPr>
              <p:spPr>
                <a:xfrm>
                  <a:off x="7618095" y="6534672"/>
                  <a:ext cx="135826" cy="79914"/>
                </a:xfrm>
                <a:custGeom>
                  <a:avLst/>
                  <a:gdLst>
                    <a:gd name="connsiteX0" fmla="*/ 0 w 135826"/>
                    <a:gd name="connsiteY0" fmla="*/ 79915 h 79914"/>
                    <a:gd name="connsiteX1" fmla="*/ 135826 w 135826"/>
                    <a:gd name="connsiteY1" fmla="*/ 0 h 79914"/>
                  </a:gdLst>
                  <a:ahLst/>
                  <a:cxnLst>
                    <a:cxn ang="0">
                      <a:pos x="connsiteX0" y="connsiteY0"/>
                    </a:cxn>
                    <a:cxn ang="0">
                      <a:pos x="connsiteX1" y="connsiteY1"/>
                    </a:cxn>
                  </a:cxnLst>
                  <a:rect l="l" t="t" r="r" b="b"/>
                  <a:pathLst>
                    <a:path w="135826" h="79914">
                      <a:moveTo>
                        <a:pt x="0" y="79915"/>
                      </a:moveTo>
                      <a:lnTo>
                        <a:pt x="135826" y="0"/>
                      </a:lnTo>
                    </a:path>
                  </a:pathLst>
                </a:custGeom>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6" name="Freeform: Shape 226">
                  <a:extLst>
                    <a:ext uri="{FF2B5EF4-FFF2-40B4-BE49-F238E27FC236}">
                      <a16:creationId xmlns:a16="http://schemas.microsoft.com/office/drawing/2014/main" id="{584DEEDC-1D3F-6624-7663-C02180764B2D}"/>
                    </a:ext>
                  </a:extLst>
                </p:cNvPr>
                <p:cNvSpPr/>
                <p:nvPr/>
              </p:nvSpPr>
              <p:spPr>
                <a:xfrm>
                  <a:off x="7606760" y="6268067"/>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7" name="Freeform: Shape 227">
                  <a:extLst>
                    <a:ext uri="{FF2B5EF4-FFF2-40B4-BE49-F238E27FC236}">
                      <a16:creationId xmlns:a16="http://schemas.microsoft.com/office/drawing/2014/main" id="{672CB5B0-813E-A6E9-1536-870B2ABA26EA}"/>
                    </a:ext>
                  </a:extLst>
                </p:cNvPr>
                <p:cNvSpPr/>
                <p:nvPr/>
              </p:nvSpPr>
              <p:spPr>
                <a:xfrm>
                  <a:off x="7489221" y="6127002"/>
                  <a:ext cx="141065" cy="94011"/>
                </a:xfrm>
                <a:custGeom>
                  <a:avLst/>
                  <a:gdLst>
                    <a:gd name="connsiteX0" fmla="*/ 0 w 141065"/>
                    <a:gd name="connsiteY0" fmla="*/ 94012 h 94011"/>
                    <a:gd name="connsiteX1" fmla="*/ 141065 w 141065"/>
                    <a:gd name="connsiteY1" fmla="*/ 0 h 94011"/>
                  </a:gdLst>
                  <a:ahLst/>
                  <a:cxnLst>
                    <a:cxn ang="0">
                      <a:pos x="connsiteX0" y="connsiteY0"/>
                    </a:cxn>
                    <a:cxn ang="0">
                      <a:pos x="connsiteX1" y="connsiteY1"/>
                    </a:cxn>
                  </a:cxnLst>
                  <a:rect l="l" t="t" r="r" b="b"/>
                  <a:pathLst>
                    <a:path w="141065" h="94011">
                      <a:moveTo>
                        <a:pt x="0" y="94012"/>
                      </a:moveTo>
                      <a:lnTo>
                        <a:pt x="141065" y="0"/>
                      </a:lnTo>
                    </a:path>
                  </a:pathLst>
                </a:custGeom>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8" name="Freeform: Shape 228">
                  <a:extLst>
                    <a:ext uri="{FF2B5EF4-FFF2-40B4-BE49-F238E27FC236}">
                      <a16:creationId xmlns:a16="http://schemas.microsoft.com/office/drawing/2014/main" id="{0F012014-03DD-613E-C694-804F06740578}"/>
                    </a:ext>
                  </a:extLst>
                </p:cNvPr>
                <p:cNvSpPr/>
                <p:nvPr/>
              </p:nvSpPr>
              <p:spPr>
                <a:xfrm>
                  <a:off x="7348156" y="5562836"/>
                  <a:ext cx="564165" cy="1128331"/>
                </a:xfrm>
                <a:custGeom>
                  <a:avLst/>
                  <a:gdLst>
                    <a:gd name="connsiteX0" fmla="*/ 564166 w 564165"/>
                    <a:gd name="connsiteY0" fmla="*/ 94012 h 1128331"/>
                    <a:gd name="connsiteX1" fmla="*/ 423196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96 w 564165"/>
                    <a:gd name="connsiteY9" fmla="*/ 1128332 h 1128331"/>
                    <a:gd name="connsiteX10" fmla="*/ 564166 w 564165"/>
                    <a:gd name="connsiteY10" fmla="*/ 1052798 h 1128331"/>
                    <a:gd name="connsiteX11" fmla="*/ 564166 w 564165"/>
                    <a:gd name="connsiteY11" fmla="*/ 564166 h 1128331"/>
                    <a:gd name="connsiteX12" fmla="*/ 423196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96" y="0"/>
                      </a:lnTo>
                      <a:lnTo>
                        <a:pt x="141065" y="164497"/>
                      </a:lnTo>
                      <a:lnTo>
                        <a:pt x="141065" y="351377"/>
                      </a:lnTo>
                      <a:lnTo>
                        <a:pt x="0" y="423101"/>
                      </a:lnTo>
                      <a:lnTo>
                        <a:pt x="0" y="570262"/>
                      </a:lnTo>
                      <a:lnTo>
                        <a:pt x="0" y="705231"/>
                      </a:lnTo>
                      <a:lnTo>
                        <a:pt x="141065" y="799243"/>
                      </a:lnTo>
                      <a:lnTo>
                        <a:pt x="141065" y="963835"/>
                      </a:lnTo>
                      <a:lnTo>
                        <a:pt x="423196" y="1128332"/>
                      </a:lnTo>
                      <a:lnTo>
                        <a:pt x="564166" y="1052798"/>
                      </a:lnTo>
                      <a:lnTo>
                        <a:pt x="564166" y="564166"/>
                      </a:lnTo>
                      <a:lnTo>
                        <a:pt x="423196" y="493681"/>
                      </a:ln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29" name="Freeform: Shape 229">
                  <a:extLst>
                    <a:ext uri="{FF2B5EF4-FFF2-40B4-BE49-F238E27FC236}">
                      <a16:creationId xmlns:a16="http://schemas.microsoft.com/office/drawing/2014/main" id="{5A58D8FF-5E44-A960-56C9-7AACDC35D73B}"/>
                    </a:ext>
                  </a:extLst>
                </p:cNvPr>
                <p:cNvSpPr/>
                <p:nvPr/>
              </p:nvSpPr>
              <p:spPr>
                <a:xfrm>
                  <a:off x="7630287" y="6127002"/>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0" name="Freeform: Shape 230">
                  <a:extLst>
                    <a:ext uri="{FF2B5EF4-FFF2-40B4-BE49-F238E27FC236}">
                      <a16:creationId xmlns:a16="http://schemas.microsoft.com/office/drawing/2014/main" id="{650F0C95-8F9E-CA42-868F-B13AAF0BA8B0}"/>
                    </a:ext>
                  </a:extLst>
                </p:cNvPr>
                <p:cNvSpPr/>
                <p:nvPr/>
              </p:nvSpPr>
              <p:spPr>
                <a:xfrm>
                  <a:off x="7912322" y="5651323"/>
                  <a:ext cx="9525" cy="511016"/>
                </a:xfrm>
                <a:custGeom>
                  <a:avLst/>
                  <a:gdLst>
                    <a:gd name="connsiteX0" fmla="*/ 0 w 9525"/>
                    <a:gd name="connsiteY0" fmla="*/ 511016 h 511016"/>
                    <a:gd name="connsiteX1" fmla="*/ 0 w 9525"/>
                    <a:gd name="connsiteY1" fmla="*/ 0 h 511016"/>
                  </a:gdLst>
                  <a:ahLst/>
                  <a:cxnLst>
                    <a:cxn ang="0">
                      <a:pos x="connsiteX0" y="connsiteY0"/>
                    </a:cxn>
                    <a:cxn ang="0">
                      <a:pos x="connsiteX1" y="connsiteY1"/>
                    </a:cxn>
                  </a:cxnLst>
                  <a:rect l="l" t="t" r="r" b="b"/>
                  <a:pathLst>
                    <a:path w="9525" h="511016">
                      <a:moveTo>
                        <a:pt x="0" y="511016"/>
                      </a:moveTo>
                      <a:lnTo>
                        <a:pt x="0" y="0"/>
                      </a:lnTo>
                    </a:path>
                  </a:pathLst>
                </a:custGeom>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1" name="Freeform: Shape 231">
                  <a:extLst>
                    <a:ext uri="{FF2B5EF4-FFF2-40B4-BE49-F238E27FC236}">
                      <a16:creationId xmlns:a16="http://schemas.microsoft.com/office/drawing/2014/main" id="{8D20DFCB-8200-A02C-F080-CC1C24E767A4}"/>
                    </a:ext>
                  </a:extLst>
                </p:cNvPr>
                <p:cNvSpPr/>
                <p:nvPr/>
              </p:nvSpPr>
              <p:spPr>
                <a:xfrm>
                  <a:off x="7975758" y="5967458"/>
                  <a:ext cx="664273" cy="664368"/>
                </a:xfrm>
                <a:custGeom>
                  <a:avLst/>
                  <a:gdLst>
                    <a:gd name="connsiteX0" fmla="*/ 96679 w 664273"/>
                    <a:gd name="connsiteY0" fmla="*/ 566452 h 664368"/>
                    <a:gd name="connsiteX1" fmla="*/ 112395 w 664273"/>
                    <a:gd name="connsiteY1" fmla="*/ 579596 h 664368"/>
                    <a:gd name="connsiteX2" fmla="*/ 128111 w 664273"/>
                    <a:gd name="connsiteY2" fmla="*/ 592741 h 664368"/>
                    <a:gd name="connsiteX3" fmla="*/ 143923 w 664273"/>
                    <a:gd name="connsiteY3" fmla="*/ 605885 h 664368"/>
                    <a:gd name="connsiteX4" fmla="*/ 227362 w 664273"/>
                    <a:gd name="connsiteY4" fmla="*/ 545116 h 664368"/>
                    <a:gd name="connsiteX5" fmla="*/ 297275 w 664273"/>
                    <a:gd name="connsiteY5" fmla="*/ 566833 h 664368"/>
                    <a:gd name="connsiteX6" fmla="*/ 331280 w 664273"/>
                    <a:gd name="connsiteY6" fmla="*/ 664369 h 664368"/>
                    <a:gd name="connsiteX7" fmla="*/ 351758 w 664273"/>
                    <a:gd name="connsiteY7" fmla="*/ 662559 h 664368"/>
                    <a:gd name="connsiteX8" fmla="*/ 372142 w 664273"/>
                    <a:gd name="connsiteY8" fmla="*/ 660654 h 664368"/>
                    <a:gd name="connsiteX9" fmla="*/ 392525 w 664273"/>
                    <a:gd name="connsiteY9" fmla="*/ 658844 h 664368"/>
                    <a:gd name="connsiteX10" fmla="*/ 408527 w 664273"/>
                    <a:gd name="connsiteY10" fmla="*/ 556546 h 664368"/>
                    <a:gd name="connsiteX11" fmla="*/ 473107 w 664273"/>
                    <a:gd name="connsiteY11" fmla="*/ 522637 h 664368"/>
                    <a:gd name="connsiteX12" fmla="*/ 566452 w 664273"/>
                    <a:gd name="connsiteY12" fmla="*/ 567690 h 664368"/>
                    <a:gd name="connsiteX13" fmla="*/ 579596 w 664273"/>
                    <a:gd name="connsiteY13" fmla="*/ 551974 h 664368"/>
                    <a:gd name="connsiteX14" fmla="*/ 592741 w 664273"/>
                    <a:gd name="connsiteY14" fmla="*/ 536162 h 664368"/>
                    <a:gd name="connsiteX15" fmla="*/ 605885 w 664273"/>
                    <a:gd name="connsiteY15" fmla="*/ 520446 h 664368"/>
                    <a:gd name="connsiteX16" fmla="*/ 544830 w 664273"/>
                    <a:gd name="connsiteY16" fmla="*/ 436721 h 664368"/>
                    <a:gd name="connsiteX17" fmla="*/ 566547 w 664273"/>
                    <a:gd name="connsiteY17" fmla="*/ 367189 h 664368"/>
                    <a:gd name="connsiteX18" fmla="*/ 664274 w 664273"/>
                    <a:gd name="connsiteY18" fmla="*/ 333089 h 664368"/>
                    <a:gd name="connsiteX19" fmla="*/ 662464 w 664273"/>
                    <a:gd name="connsiteY19" fmla="*/ 312611 h 664368"/>
                    <a:gd name="connsiteX20" fmla="*/ 660654 w 664273"/>
                    <a:gd name="connsiteY20" fmla="*/ 292227 h 664368"/>
                    <a:gd name="connsiteX21" fmla="*/ 658749 w 664273"/>
                    <a:gd name="connsiteY21" fmla="*/ 271748 h 664368"/>
                    <a:gd name="connsiteX22" fmla="*/ 556641 w 664273"/>
                    <a:gd name="connsiteY22" fmla="*/ 255746 h 664368"/>
                    <a:gd name="connsiteX23" fmla="*/ 522732 w 664273"/>
                    <a:gd name="connsiteY23" fmla="*/ 190881 h 664368"/>
                    <a:gd name="connsiteX24" fmla="*/ 567595 w 664273"/>
                    <a:gd name="connsiteY24" fmla="*/ 97917 h 664368"/>
                    <a:gd name="connsiteX25" fmla="*/ 551878 w 664273"/>
                    <a:gd name="connsiteY25" fmla="*/ 84773 h 664368"/>
                    <a:gd name="connsiteX26" fmla="*/ 536067 w 664273"/>
                    <a:gd name="connsiteY26" fmla="*/ 71628 h 664368"/>
                    <a:gd name="connsiteX27" fmla="*/ 520541 w 664273"/>
                    <a:gd name="connsiteY27" fmla="*/ 58483 h 664368"/>
                    <a:gd name="connsiteX28" fmla="*/ 437293 w 664273"/>
                    <a:gd name="connsiteY28" fmla="*/ 119253 h 664368"/>
                    <a:gd name="connsiteX29" fmla="*/ 367094 w 664273"/>
                    <a:gd name="connsiteY29" fmla="*/ 97155 h 664368"/>
                    <a:gd name="connsiteX30" fmla="*/ 333185 w 664273"/>
                    <a:gd name="connsiteY30" fmla="*/ 0 h 664368"/>
                    <a:gd name="connsiteX31" fmla="*/ 312801 w 664273"/>
                    <a:gd name="connsiteY31" fmla="*/ 1905 h 664368"/>
                    <a:gd name="connsiteX32" fmla="*/ 292322 w 664273"/>
                    <a:gd name="connsiteY32" fmla="*/ 3715 h 664368"/>
                    <a:gd name="connsiteX33" fmla="*/ 271844 w 664273"/>
                    <a:gd name="connsiteY33" fmla="*/ 5620 h 664368"/>
                    <a:gd name="connsiteX34" fmla="*/ 256032 w 664273"/>
                    <a:gd name="connsiteY34" fmla="*/ 107061 h 664368"/>
                    <a:gd name="connsiteX35" fmla="*/ 190500 w 664273"/>
                    <a:gd name="connsiteY35" fmla="*/ 141351 h 664368"/>
                    <a:gd name="connsiteX36" fmla="*/ 98012 w 664273"/>
                    <a:gd name="connsiteY36" fmla="*/ 96774 h 664368"/>
                    <a:gd name="connsiteX37" fmla="*/ 84868 w 664273"/>
                    <a:gd name="connsiteY37" fmla="*/ 112490 h 664368"/>
                    <a:gd name="connsiteX38" fmla="*/ 71723 w 664273"/>
                    <a:gd name="connsiteY38" fmla="*/ 128206 h 664368"/>
                    <a:gd name="connsiteX39" fmla="*/ 58579 w 664273"/>
                    <a:gd name="connsiteY39" fmla="*/ 144018 h 664368"/>
                    <a:gd name="connsiteX40" fmla="*/ 119158 w 664273"/>
                    <a:gd name="connsiteY40" fmla="*/ 226981 h 664368"/>
                    <a:gd name="connsiteX41" fmla="*/ 97155 w 664273"/>
                    <a:gd name="connsiteY41" fmla="*/ 297561 h 664368"/>
                    <a:gd name="connsiteX42" fmla="*/ 0 w 664273"/>
                    <a:gd name="connsiteY42" fmla="*/ 330994 h 664368"/>
                    <a:gd name="connsiteX43" fmla="*/ 1810 w 664273"/>
                    <a:gd name="connsiteY43" fmla="*/ 351377 h 664368"/>
                    <a:gd name="connsiteX44" fmla="*/ 3620 w 664273"/>
                    <a:gd name="connsiteY44" fmla="*/ 371856 h 664368"/>
                    <a:gd name="connsiteX45" fmla="*/ 5525 w 664273"/>
                    <a:gd name="connsiteY45" fmla="*/ 392240 h 664368"/>
                    <a:gd name="connsiteX46" fmla="*/ 107156 w 664273"/>
                    <a:gd name="connsiteY46" fmla="*/ 408146 h 664368"/>
                    <a:gd name="connsiteX47" fmla="*/ 141446 w 664273"/>
                    <a:gd name="connsiteY47" fmla="*/ 473297 h 6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64273" h="664368">
                      <a:moveTo>
                        <a:pt x="96679" y="566452"/>
                      </a:moveTo>
                      <a:lnTo>
                        <a:pt x="112395" y="579596"/>
                      </a:lnTo>
                      <a:lnTo>
                        <a:pt x="128111" y="592741"/>
                      </a:lnTo>
                      <a:lnTo>
                        <a:pt x="143923" y="605885"/>
                      </a:lnTo>
                      <a:lnTo>
                        <a:pt x="227362" y="545116"/>
                      </a:lnTo>
                      <a:cubicBezTo>
                        <a:pt x="249393" y="555946"/>
                        <a:pt x="272987" y="563270"/>
                        <a:pt x="297275" y="566833"/>
                      </a:cubicBezTo>
                      <a:lnTo>
                        <a:pt x="331280" y="664369"/>
                      </a:lnTo>
                      <a:lnTo>
                        <a:pt x="351758" y="662559"/>
                      </a:lnTo>
                      <a:lnTo>
                        <a:pt x="372142" y="660654"/>
                      </a:lnTo>
                      <a:lnTo>
                        <a:pt x="392525" y="658844"/>
                      </a:lnTo>
                      <a:lnTo>
                        <a:pt x="408527" y="556546"/>
                      </a:lnTo>
                      <a:cubicBezTo>
                        <a:pt x="431692" y="548688"/>
                        <a:pt x="453485" y="537239"/>
                        <a:pt x="473107" y="522637"/>
                      </a:cubicBezTo>
                      <a:lnTo>
                        <a:pt x="566452" y="567690"/>
                      </a:lnTo>
                      <a:lnTo>
                        <a:pt x="579596" y="551974"/>
                      </a:lnTo>
                      <a:lnTo>
                        <a:pt x="592741" y="536162"/>
                      </a:lnTo>
                      <a:lnTo>
                        <a:pt x="605885" y="520446"/>
                      </a:lnTo>
                      <a:lnTo>
                        <a:pt x="544830" y="436721"/>
                      </a:lnTo>
                      <a:cubicBezTo>
                        <a:pt x="555641" y="414814"/>
                        <a:pt x="562966" y="391354"/>
                        <a:pt x="566547" y="367189"/>
                      </a:cubicBezTo>
                      <a:lnTo>
                        <a:pt x="664274" y="333089"/>
                      </a:lnTo>
                      <a:lnTo>
                        <a:pt x="662464" y="312611"/>
                      </a:lnTo>
                      <a:lnTo>
                        <a:pt x="660654" y="292227"/>
                      </a:lnTo>
                      <a:lnTo>
                        <a:pt x="658749" y="271748"/>
                      </a:lnTo>
                      <a:lnTo>
                        <a:pt x="556641" y="255746"/>
                      </a:lnTo>
                      <a:cubicBezTo>
                        <a:pt x="548821" y="232477"/>
                        <a:pt x="537372" y="210588"/>
                        <a:pt x="522732" y="190881"/>
                      </a:cubicBezTo>
                      <a:lnTo>
                        <a:pt x="567595" y="97917"/>
                      </a:lnTo>
                      <a:lnTo>
                        <a:pt x="551878" y="84773"/>
                      </a:lnTo>
                      <a:lnTo>
                        <a:pt x="536067" y="71628"/>
                      </a:lnTo>
                      <a:lnTo>
                        <a:pt x="520541" y="58483"/>
                      </a:lnTo>
                      <a:lnTo>
                        <a:pt x="437293" y="119253"/>
                      </a:lnTo>
                      <a:cubicBezTo>
                        <a:pt x="415195" y="108263"/>
                        <a:pt x="391506" y="100807"/>
                        <a:pt x="367094" y="97155"/>
                      </a:cubicBezTo>
                      <a:lnTo>
                        <a:pt x="333185" y="0"/>
                      </a:lnTo>
                      <a:lnTo>
                        <a:pt x="312801" y="1905"/>
                      </a:lnTo>
                      <a:lnTo>
                        <a:pt x="292322" y="3715"/>
                      </a:lnTo>
                      <a:lnTo>
                        <a:pt x="271844" y="5620"/>
                      </a:lnTo>
                      <a:lnTo>
                        <a:pt x="256032" y="107061"/>
                      </a:lnTo>
                      <a:cubicBezTo>
                        <a:pt x="232524" y="114991"/>
                        <a:pt x="210417" y="126562"/>
                        <a:pt x="190500" y="141351"/>
                      </a:cubicBezTo>
                      <a:lnTo>
                        <a:pt x="98012" y="96774"/>
                      </a:lnTo>
                      <a:lnTo>
                        <a:pt x="84868" y="112490"/>
                      </a:lnTo>
                      <a:lnTo>
                        <a:pt x="71723" y="128206"/>
                      </a:lnTo>
                      <a:lnTo>
                        <a:pt x="58579" y="144018"/>
                      </a:lnTo>
                      <a:lnTo>
                        <a:pt x="119158" y="226981"/>
                      </a:lnTo>
                      <a:cubicBezTo>
                        <a:pt x="108137" y="249193"/>
                        <a:pt x="100717" y="273015"/>
                        <a:pt x="97155" y="297561"/>
                      </a:cubicBezTo>
                      <a:lnTo>
                        <a:pt x="0" y="330994"/>
                      </a:lnTo>
                      <a:lnTo>
                        <a:pt x="1810" y="351377"/>
                      </a:lnTo>
                      <a:lnTo>
                        <a:pt x="3620" y="371856"/>
                      </a:lnTo>
                      <a:lnTo>
                        <a:pt x="5525" y="392240"/>
                      </a:lnTo>
                      <a:lnTo>
                        <a:pt x="107156" y="408146"/>
                      </a:lnTo>
                      <a:cubicBezTo>
                        <a:pt x="115072" y="431540"/>
                        <a:pt x="126644" y="453533"/>
                        <a:pt x="141446" y="473297"/>
                      </a:cubicBezTo>
                      <a:close/>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2" name="Freeform: Shape 232">
                  <a:extLst>
                    <a:ext uri="{FF2B5EF4-FFF2-40B4-BE49-F238E27FC236}">
                      <a16:creationId xmlns:a16="http://schemas.microsoft.com/office/drawing/2014/main" id="{66A082D1-EAEE-0CE8-50BA-2039B283EB90}"/>
                    </a:ext>
                  </a:extLst>
                </p:cNvPr>
                <p:cNvSpPr/>
                <p:nvPr/>
              </p:nvSpPr>
              <p:spPr>
                <a:xfrm>
                  <a:off x="8175593" y="6167388"/>
                  <a:ext cx="264604" cy="264604"/>
                </a:xfrm>
                <a:custGeom>
                  <a:avLst/>
                  <a:gdLst>
                    <a:gd name="connsiteX0" fmla="*/ 264605 w 264604"/>
                    <a:gd name="connsiteY0" fmla="*/ 132302 h 264604"/>
                    <a:gd name="connsiteX1" fmla="*/ 132302 w 264604"/>
                    <a:gd name="connsiteY1" fmla="*/ 264605 h 264604"/>
                    <a:gd name="connsiteX2" fmla="*/ 0 w 264604"/>
                    <a:gd name="connsiteY2" fmla="*/ 132302 h 264604"/>
                    <a:gd name="connsiteX3" fmla="*/ 132302 w 264604"/>
                    <a:gd name="connsiteY3" fmla="*/ 0 h 264604"/>
                    <a:gd name="connsiteX4" fmla="*/ 264605 w 264604"/>
                    <a:gd name="connsiteY4" fmla="*/ 132302 h 26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604" h="264604">
                      <a:moveTo>
                        <a:pt x="264605" y="132302"/>
                      </a:moveTo>
                      <a:cubicBezTo>
                        <a:pt x="264605" y="205371"/>
                        <a:pt x="205371" y="264605"/>
                        <a:pt x="132302" y="264605"/>
                      </a:cubicBezTo>
                      <a:cubicBezTo>
                        <a:pt x="59234" y="264605"/>
                        <a:pt x="0" y="205371"/>
                        <a:pt x="0" y="132302"/>
                      </a:cubicBezTo>
                      <a:cubicBezTo>
                        <a:pt x="0" y="59234"/>
                        <a:pt x="59234" y="0"/>
                        <a:pt x="132302" y="0"/>
                      </a:cubicBezTo>
                      <a:cubicBezTo>
                        <a:pt x="205371" y="0"/>
                        <a:pt x="264605" y="59234"/>
                        <a:pt x="264605" y="132302"/>
                      </a:cubicBezTo>
                      <a:close/>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3" name="Freeform: Shape 233">
                  <a:extLst>
                    <a:ext uri="{FF2B5EF4-FFF2-40B4-BE49-F238E27FC236}">
                      <a16:creationId xmlns:a16="http://schemas.microsoft.com/office/drawing/2014/main" id="{CEFFD897-30E1-0D2F-AB34-2622E0566D0B}"/>
                    </a:ext>
                  </a:extLst>
                </p:cNvPr>
                <p:cNvSpPr/>
                <p:nvPr/>
              </p:nvSpPr>
              <p:spPr>
                <a:xfrm>
                  <a:off x="7952422" y="5619890"/>
                  <a:ext cx="225266" cy="435578"/>
                </a:xfrm>
                <a:custGeom>
                  <a:avLst/>
                  <a:gdLst>
                    <a:gd name="connsiteX0" fmla="*/ 0 w 225266"/>
                    <a:gd name="connsiteY0" fmla="*/ 380333 h 435578"/>
                    <a:gd name="connsiteX1" fmla="*/ 29527 w 225266"/>
                    <a:gd name="connsiteY1" fmla="*/ 435578 h 435578"/>
                    <a:gd name="connsiteX2" fmla="*/ 43434 w 225266"/>
                    <a:gd name="connsiteY2" fmla="*/ 432340 h 435578"/>
                    <a:gd name="connsiteX3" fmla="*/ 57245 w 225266"/>
                    <a:gd name="connsiteY3" fmla="*/ 429006 h 435578"/>
                    <a:gd name="connsiteX4" fmla="*/ 71152 w 225266"/>
                    <a:gd name="connsiteY4" fmla="*/ 425672 h 435578"/>
                    <a:gd name="connsiteX5" fmla="*/ 71914 w 225266"/>
                    <a:gd name="connsiteY5" fmla="*/ 353759 h 435578"/>
                    <a:gd name="connsiteX6" fmla="*/ 112967 w 225266"/>
                    <a:gd name="connsiteY6" fmla="*/ 324041 h 435578"/>
                    <a:gd name="connsiteX7" fmla="*/ 181642 w 225266"/>
                    <a:gd name="connsiteY7" fmla="*/ 345758 h 435578"/>
                    <a:gd name="connsiteX8" fmla="*/ 189071 w 225266"/>
                    <a:gd name="connsiteY8" fmla="*/ 333566 h 435578"/>
                    <a:gd name="connsiteX9" fmla="*/ 196596 w 225266"/>
                    <a:gd name="connsiteY9" fmla="*/ 321469 h 435578"/>
                    <a:gd name="connsiteX10" fmla="*/ 204025 w 225266"/>
                    <a:gd name="connsiteY10" fmla="*/ 309277 h 435578"/>
                    <a:gd name="connsiteX11" fmla="*/ 153352 w 225266"/>
                    <a:gd name="connsiteY11" fmla="*/ 257747 h 435578"/>
                    <a:gd name="connsiteX12" fmla="*/ 161449 w 225266"/>
                    <a:gd name="connsiteY12" fmla="*/ 207740 h 435578"/>
                    <a:gd name="connsiteX13" fmla="*/ 225266 w 225266"/>
                    <a:gd name="connsiteY13" fmla="*/ 174593 h 435578"/>
                    <a:gd name="connsiteX14" fmla="*/ 221932 w 225266"/>
                    <a:gd name="connsiteY14" fmla="*/ 160687 h 435578"/>
                    <a:gd name="connsiteX15" fmla="*/ 218599 w 225266"/>
                    <a:gd name="connsiteY15" fmla="*/ 146876 h 435578"/>
                    <a:gd name="connsiteX16" fmla="*/ 215360 w 225266"/>
                    <a:gd name="connsiteY16" fmla="*/ 132969 h 435578"/>
                    <a:gd name="connsiteX17" fmla="*/ 143827 w 225266"/>
                    <a:gd name="connsiteY17" fmla="*/ 132112 h 435578"/>
                    <a:gd name="connsiteX18" fmla="*/ 114014 w 225266"/>
                    <a:gd name="connsiteY18" fmla="*/ 90869 h 435578"/>
                    <a:gd name="connsiteX19" fmla="*/ 135636 w 225266"/>
                    <a:gd name="connsiteY19" fmla="*/ 22479 h 435578"/>
                    <a:gd name="connsiteX20" fmla="*/ 123539 w 225266"/>
                    <a:gd name="connsiteY20" fmla="*/ 14954 h 435578"/>
                    <a:gd name="connsiteX21" fmla="*/ 111347 w 225266"/>
                    <a:gd name="connsiteY21" fmla="*/ 7525 h 435578"/>
                    <a:gd name="connsiteX22" fmla="*/ 99250 w 225266"/>
                    <a:gd name="connsiteY22" fmla="*/ 0 h 435578"/>
                    <a:gd name="connsiteX23" fmla="*/ 47815 w 225266"/>
                    <a:gd name="connsiteY23" fmla="*/ 49911 h 435578"/>
                    <a:gd name="connsiteX24" fmla="*/ 952 w 225266"/>
                    <a:gd name="connsiteY24" fmla="*/ 41910 h 43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266" h="435578">
                      <a:moveTo>
                        <a:pt x="0" y="380333"/>
                      </a:moveTo>
                      <a:lnTo>
                        <a:pt x="29527" y="435578"/>
                      </a:lnTo>
                      <a:lnTo>
                        <a:pt x="43434" y="432340"/>
                      </a:lnTo>
                      <a:lnTo>
                        <a:pt x="57245" y="429006"/>
                      </a:lnTo>
                      <a:lnTo>
                        <a:pt x="71152" y="425672"/>
                      </a:lnTo>
                      <a:lnTo>
                        <a:pt x="71914" y="353759"/>
                      </a:lnTo>
                      <a:cubicBezTo>
                        <a:pt x="87054" y="346037"/>
                        <a:pt x="100902" y="336012"/>
                        <a:pt x="112967" y="324041"/>
                      </a:cubicBezTo>
                      <a:lnTo>
                        <a:pt x="181642" y="345758"/>
                      </a:lnTo>
                      <a:lnTo>
                        <a:pt x="189071" y="333566"/>
                      </a:lnTo>
                      <a:lnTo>
                        <a:pt x="196596" y="321469"/>
                      </a:lnTo>
                      <a:lnTo>
                        <a:pt x="204025" y="309277"/>
                      </a:lnTo>
                      <a:lnTo>
                        <a:pt x="153352" y="257747"/>
                      </a:lnTo>
                      <a:cubicBezTo>
                        <a:pt x="158620" y="241596"/>
                        <a:pt x="161344" y="224727"/>
                        <a:pt x="161449" y="207740"/>
                      </a:cubicBezTo>
                      <a:lnTo>
                        <a:pt x="225266" y="174593"/>
                      </a:lnTo>
                      <a:lnTo>
                        <a:pt x="221932" y="160687"/>
                      </a:lnTo>
                      <a:lnTo>
                        <a:pt x="218599" y="146876"/>
                      </a:lnTo>
                      <a:lnTo>
                        <a:pt x="215360" y="132969"/>
                      </a:lnTo>
                      <a:lnTo>
                        <a:pt x="143827" y="132112"/>
                      </a:lnTo>
                      <a:cubicBezTo>
                        <a:pt x="136084" y="116904"/>
                        <a:pt x="126025" y="102991"/>
                        <a:pt x="114014" y="90869"/>
                      </a:cubicBezTo>
                      <a:lnTo>
                        <a:pt x="135636" y="22479"/>
                      </a:lnTo>
                      <a:lnTo>
                        <a:pt x="123539" y="14954"/>
                      </a:lnTo>
                      <a:lnTo>
                        <a:pt x="111347" y="7525"/>
                      </a:lnTo>
                      <a:lnTo>
                        <a:pt x="99250" y="0"/>
                      </a:lnTo>
                      <a:lnTo>
                        <a:pt x="47815" y="49911"/>
                      </a:lnTo>
                      <a:cubicBezTo>
                        <a:pt x="32657" y="45017"/>
                        <a:pt x="16875" y="42323"/>
                        <a:pt x="952" y="41910"/>
                      </a:cubicBez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4" name="Freeform: Shape 234">
                  <a:extLst>
                    <a:ext uri="{FF2B5EF4-FFF2-40B4-BE49-F238E27FC236}">
                      <a16:creationId xmlns:a16="http://schemas.microsoft.com/office/drawing/2014/main" id="{9BCBBAF6-1233-AC68-5FA4-26D5F545E94A}"/>
                    </a:ext>
                  </a:extLst>
                </p:cNvPr>
                <p:cNvSpPr/>
                <p:nvPr/>
              </p:nvSpPr>
              <p:spPr>
                <a:xfrm>
                  <a:off x="7956804" y="5735238"/>
                  <a:ext cx="83860" cy="183261"/>
                </a:xfrm>
                <a:custGeom>
                  <a:avLst/>
                  <a:gdLst>
                    <a:gd name="connsiteX0" fmla="*/ 0 w 83860"/>
                    <a:gd name="connsiteY0" fmla="*/ 0 h 183261"/>
                    <a:gd name="connsiteX1" fmla="*/ 83492 w 83860"/>
                    <a:gd name="connsiteY1" fmla="*/ 99807 h 183261"/>
                    <a:gd name="connsiteX2" fmla="*/ 19050 w 83860"/>
                    <a:gd name="connsiteY2" fmla="*/ 179546 h 183261"/>
                    <a:gd name="connsiteX3" fmla="*/ 857 w 83860"/>
                    <a:gd name="connsiteY3" fmla="*/ 183261 h 183261"/>
                  </a:gdLst>
                  <a:ahLst/>
                  <a:cxnLst>
                    <a:cxn ang="0">
                      <a:pos x="connsiteX0" y="connsiteY0"/>
                    </a:cxn>
                    <a:cxn ang="0">
                      <a:pos x="connsiteX1" y="connsiteY1"/>
                    </a:cxn>
                    <a:cxn ang="0">
                      <a:pos x="connsiteX2" y="connsiteY2"/>
                    </a:cxn>
                    <a:cxn ang="0">
                      <a:pos x="connsiteX3" y="connsiteY3"/>
                    </a:cxn>
                  </a:cxnLst>
                  <a:rect l="l" t="t" r="r" b="b"/>
                  <a:pathLst>
                    <a:path w="83860" h="183261">
                      <a:moveTo>
                        <a:pt x="0" y="0"/>
                      </a:moveTo>
                      <a:cubicBezTo>
                        <a:pt x="50617" y="4505"/>
                        <a:pt x="87997" y="49190"/>
                        <a:pt x="83492" y="99807"/>
                      </a:cubicBezTo>
                      <a:cubicBezTo>
                        <a:pt x="80181" y="137000"/>
                        <a:pt x="54721" y="168505"/>
                        <a:pt x="19050" y="179546"/>
                      </a:cubicBezTo>
                      <a:cubicBezTo>
                        <a:pt x="13133" y="181421"/>
                        <a:pt x="7035" y="182667"/>
                        <a:pt x="857" y="183261"/>
                      </a:cubicBez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5" name="Freeform: Shape 235">
                  <a:extLst>
                    <a:ext uri="{FF2B5EF4-FFF2-40B4-BE49-F238E27FC236}">
                      <a16:creationId xmlns:a16="http://schemas.microsoft.com/office/drawing/2014/main" id="{D9832A04-0580-2D53-35DA-E5E493E0703D}"/>
                    </a:ext>
                  </a:extLst>
                </p:cNvPr>
                <p:cNvSpPr/>
                <p:nvPr/>
              </p:nvSpPr>
              <p:spPr>
                <a:xfrm>
                  <a:off x="8412670" y="5932309"/>
                  <a:ext cx="189166" cy="47626"/>
                </a:xfrm>
                <a:custGeom>
                  <a:avLst/>
                  <a:gdLst>
                    <a:gd name="connsiteX0" fmla="*/ 189167 w 189166"/>
                    <a:gd name="connsiteY0" fmla="*/ 47626 h 47626"/>
                    <a:gd name="connsiteX1" fmla="*/ 15240 w 189166"/>
                    <a:gd name="connsiteY1" fmla="*/ 1 h 47626"/>
                    <a:gd name="connsiteX2" fmla="*/ 0 w 189166"/>
                    <a:gd name="connsiteY2" fmla="*/ 1 h 47626"/>
                  </a:gdLst>
                  <a:ahLst/>
                  <a:cxnLst>
                    <a:cxn ang="0">
                      <a:pos x="connsiteX0" y="connsiteY0"/>
                    </a:cxn>
                    <a:cxn ang="0">
                      <a:pos x="connsiteX1" y="connsiteY1"/>
                    </a:cxn>
                    <a:cxn ang="0">
                      <a:pos x="connsiteX2" y="connsiteY2"/>
                    </a:cxn>
                  </a:cxnLst>
                  <a:rect l="l" t="t" r="r" b="b"/>
                  <a:pathLst>
                    <a:path w="189166" h="47626">
                      <a:moveTo>
                        <a:pt x="189167" y="47626"/>
                      </a:moveTo>
                      <a:cubicBezTo>
                        <a:pt x="136569" y="16299"/>
                        <a:pt x="76457" y="-161"/>
                        <a:pt x="15240" y="1"/>
                      </a:cubicBezTo>
                      <a:cubicBezTo>
                        <a:pt x="10192" y="1"/>
                        <a:pt x="5048" y="1"/>
                        <a:pt x="0" y="1"/>
                      </a:cubicBez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6" name="Freeform: Shape 236">
                  <a:extLst>
                    <a:ext uri="{FF2B5EF4-FFF2-40B4-BE49-F238E27FC236}">
                      <a16:creationId xmlns:a16="http://schemas.microsoft.com/office/drawing/2014/main" id="{5A75DEE8-14D3-97A0-353E-21F50B2A2EF7}"/>
                    </a:ext>
                  </a:extLst>
                </p:cNvPr>
                <p:cNvSpPr/>
                <p:nvPr/>
              </p:nvSpPr>
              <p:spPr>
                <a:xfrm>
                  <a:off x="8628602" y="5997652"/>
                  <a:ext cx="70484" cy="69246"/>
                </a:xfrm>
                <a:custGeom>
                  <a:avLst/>
                  <a:gdLst>
                    <a:gd name="connsiteX0" fmla="*/ 70485 w 70484"/>
                    <a:gd name="connsiteY0" fmla="*/ 69247 h 69246"/>
                    <a:gd name="connsiteX1" fmla="*/ 0 w 70484"/>
                    <a:gd name="connsiteY1" fmla="*/ 0 h 69246"/>
                  </a:gdLst>
                  <a:ahLst/>
                  <a:cxnLst>
                    <a:cxn ang="0">
                      <a:pos x="connsiteX0" y="connsiteY0"/>
                    </a:cxn>
                    <a:cxn ang="0">
                      <a:pos x="connsiteX1" y="connsiteY1"/>
                    </a:cxn>
                  </a:cxnLst>
                  <a:rect l="l" t="t" r="r" b="b"/>
                  <a:pathLst>
                    <a:path w="70484" h="69246">
                      <a:moveTo>
                        <a:pt x="70485" y="69247"/>
                      </a:moveTo>
                      <a:cubicBezTo>
                        <a:pt x="50492" y="42852"/>
                        <a:pt x="26746" y="19523"/>
                        <a:pt x="0" y="0"/>
                      </a:cubicBez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7" name="Freeform: Shape 237">
                  <a:extLst>
                    <a:ext uri="{FF2B5EF4-FFF2-40B4-BE49-F238E27FC236}">
                      <a16:creationId xmlns:a16="http://schemas.microsoft.com/office/drawing/2014/main" id="{22FE43EA-C1A9-7F93-AE57-2AF923DFE2E4}"/>
                    </a:ext>
                  </a:extLst>
                </p:cNvPr>
                <p:cNvSpPr/>
                <p:nvPr/>
              </p:nvSpPr>
              <p:spPr>
                <a:xfrm>
                  <a:off x="8719184" y="6096522"/>
                  <a:ext cx="49339" cy="237267"/>
                </a:xfrm>
                <a:custGeom>
                  <a:avLst/>
                  <a:gdLst>
                    <a:gd name="connsiteX0" fmla="*/ 43815 w 49339"/>
                    <a:gd name="connsiteY0" fmla="*/ 237268 h 237267"/>
                    <a:gd name="connsiteX1" fmla="*/ 49340 w 49339"/>
                    <a:gd name="connsiteY1" fmla="*/ 175831 h 237267"/>
                    <a:gd name="connsiteX2" fmla="*/ 0 w 49339"/>
                    <a:gd name="connsiteY2" fmla="*/ 0 h 237267"/>
                  </a:gdLst>
                  <a:ahLst/>
                  <a:cxnLst>
                    <a:cxn ang="0">
                      <a:pos x="connsiteX0" y="connsiteY0"/>
                    </a:cxn>
                    <a:cxn ang="0">
                      <a:pos x="connsiteX1" y="connsiteY1"/>
                    </a:cxn>
                    <a:cxn ang="0">
                      <a:pos x="connsiteX2" y="connsiteY2"/>
                    </a:cxn>
                  </a:cxnLst>
                  <a:rect l="l" t="t" r="r" b="b"/>
                  <a:pathLst>
                    <a:path w="49339" h="237267">
                      <a:moveTo>
                        <a:pt x="43815" y="237268"/>
                      </a:moveTo>
                      <a:cubicBezTo>
                        <a:pt x="47492" y="216999"/>
                        <a:pt x="49340" y="196434"/>
                        <a:pt x="49340" y="175831"/>
                      </a:cubicBezTo>
                      <a:cubicBezTo>
                        <a:pt x="49311" y="113805"/>
                        <a:pt x="32242" y="52988"/>
                        <a:pt x="0" y="0"/>
                      </a:cubicBez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8" name="Freeform: Shape 238">
                  <a:extLst>
                    <a:ext uri="{FF2B5EF4-FFF2-40B4-BE49-F238E27FC236}">
                      <a16:creationId xmlns:a16="http://schemas.microsoft.com/office/drawing/2014/main" id="{59DE8350-9C32-AEDB-6045-6DB5980F8B7C}"/>
                    </a:ext>
                  </a:extLst>
                </p:cNvPr>
                <p:cNvSpPr/>
                <p:nvPr/>
              </p:nvSpPr>
              <p:spPr>
                <a:xfrm>
                  <a:off x="8714612" y="6370651"/>
                  <a:ext cx="39052" cy="84867"/>
                </a:xfrm>
                <a:custGeom>
                  <a:avLst/>
                  <a:gdLst>
                    <a:gd name="connsiteX0" fmla="*/ 0 w 39052"/>
                    <a:gd name="connsiteY0" fmla="*/ 84868 h 84867"/>
                    <a:gd name="connsiteX1" fmla="*/ 39053 w 39052"/>
                    <a:gd name="connsiteY1" fmla="*/ 0 h 84867"/>
                  </a:gdLst>
                  <a:ahLst/>
                  <a:cxnLst>
                    <a:cxn ang="0">
                      <a:pos x="connsiteX0" y="connsiteY0"/>
                    </a:cxn>
                    <a:cxn ang="0">
                      <a:pos x="connsiteX1" y="connsiteY1"/>
                    </a:cxn>
                  </a:cxnLst>
                  <a:rect l="l" t="t" r="r" b="b"/>
                  <a:pathLst>
                    <a:path w="39052" h="84867">
                      <a:moveTo>
                        <a:pt x="0" y="84868"/>
                      </a:moveTo>
                      <a:cubicBezTo>
                        <a:pt x="16935" y="58550"/>
                        <a:pt x="30080" y="29985"/>
                        <a:pt x="39053" y="0"/>
                      </a:cubicBez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39" name="Freeform: Shape 239">
                  <a:extLst>
                    <a:ext uri="{FF2B5EF4-FFF2-40B4-BE49-F238E27FC236}">
                      <a16:creationId xmlns:a16="http://schemas.microsoft.com/office/drawing/2014/main" id="{C7093A54-1A55-5049-9CC1-A2F47FE7A4C1}"/>
                    </a:ext>
                  </a:extLst>
                </p:cNvPr>
                <p:cNvSpPr/>
                <p:nvPr/>
              </p:nvSpPr>
              <p:spPr>
                <a:xfrm>
                  <a:off x="8655558" y="6479046"/>
                  <a:ext cx="42576" cy="46100"/>
                </a:xfrm>
                <a:custGeom>
                  <a:avLst/>
                  <a:gdLst>
                    <a:gd name="connsiteX0" fmla="*/ 0 w 42576"/>
                    <a:gd name="connsiteY0" fmla="*/ 46101 h 46100"/>
                    <a:gd name="connsiteX1" fmla="*/ 42577 w 42576"/>
                    <a:gd name="connsiteY1" fmla="*/ 0 h 46100"/>
                  </a:gdLst>
                  <a:ahLst/>
                  <a:cxnLst>
                    <a:cxn ang="0">
                      <a:pos x="connsiteX0" y="connsiteY0"/>
                    </a:cxn>
                    <a:cxn ang="0">
                      <a:pos x="connsiteX1" y="connsiteY1"/>
                    </a:cxn>
                  </a:cxnLst>
                  <a:rect l="l" t="t" r="r" b="b"/>
                  <a:pathLst>
                    <a:path w="42576" h="46100">
                      <a:moveTo>
                        <a:pt x="0" y="46101"/>
                      </a:moveTo>
                      <a:cubicBezTo>
                        <a:pt x="15573" y="32071"/>
                        <a:pt x="29823" y="16640"/>
                        <a:pt x="42577" y="0"/>
                      </a:cubicBez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sp>
              <p:nvSpPr>
                <p:cNvPr id="40" name="Freeform: Shape 240">
                  <a:extLst>
                    <a:ext uri="{FF2B5EF4-FFF2-40B4-BE49-F238E27FC236}">
                      <a16:creationId xmlns:a16="http://schemas.microsoft.com/office/drawing/2014/main" id="{4A0ED065-3998-E0D6-66D2-06C91B724229}"/>
                    </a:ext>
                  </a:extLst>
                </p:cNvPr>
                <p:cNvSpPr/>
                <p:nvPr/>
              </p:nvSpPr>
              <p:spPr>
                <a:xfrm>
                  <a:off x="8605266" y="6537434"/>
                  <a:ext cx="35909" cy="25241"/>
                </a:xfrm>
                <a:custGeom>
                  <a:avLst/>
                  <a:gdLst>
                    <a:gd name="connsiteX0" fmla="*/ 0 w 35909"/>
                    <a:gd name="connsiteY0" fmla="*/ 25241 h 25241"/>
                    <a:gd name="connsiteX1" fmla="*/ 35909 w 35909"/>
                    <a:gd name="connsiteY1" fmla="*/ 0 h 25241"/>
                  </a:gdLst>
                  <a:ahLst/>
                  <a:cxnLst>
                    <a:cxn ang="0">
                      <a:pos x="connsiteX0" y="connsiteY0"/>
                    </a:cxn>
                    <a:cxn ang="0">
                      <a:pos x="connsiteX1" y="connsiteY1"/>
                    </a:cxn>
                  </a:cxnLst>
                  <a:rect l="l" t="t" r="r" b="b"/>
                  <a:pathLst>
                    <a:path w="35909" h="25241">
                      <a:moveTo>
                        <a:pt x="0" y="25241"/>
                      </a:moveTo>
                      <a:cubicBezTo>
                        <a:pt x="12506" y="17612"/>
                        <a:pt x="24498" y="9182"/>
                        <a:pt x="35909" y="0"/>
                      </a:cubicBezTo>
                    </a:path>
                  </a:pathLst>
                </a:custGeom>
                <a:noFill/>
                <a:ln w="15875" cap="flat">
                  <a:solidFill>
                    <a:schemeClr val="tx1"/>
                  </a:solidFill>
                  <a:prstDash val="solid"/>
                  <a:round/>
                </a:ln>
              </p:spPr>
              <p:txBody>
                <a:bodyPr rtlCol="0" anchor="ctr"/>
                <a:lstStyle/>
                <a:p>
                  <a:pPr defTabSz="609585"/>
                  <a:endParaRPr lang="en-US" sz="2400" dirty="0">
                    <a:solidFill>
                      <a:srgbClr val="FFFFFF"/>
                    </a:solidFill>
                    <a:latin typeface="Amazon Ember Display" panose="020F0603020204020204" pitchFamily="34" charset="0"/>
                  </a:endParaRPr>
                </a:p>
              </p:txBody>
            </p:sp>
          </p:grpSp>
        </p:grpSp>
      </p:grpSp>
      <p:sp>
        <p:nvSpPr>
          <p:cNvPr id="2" name="Content Placeholder 5">
            <a:extLst>
              <a:ext uri="{FF2B5EF4-FFF2-40B4-BE49-F238E27FC236}">
                <a16:creationId xmlns:a16="http://schemas.microsoft.com/office/drawing/2014/main" id="{8E5525DF-4DC6-FFA2-CCC1-227F007163B0}"/>
              </a:ext>
            </a:extLst>
          </p:cNvPr>
          <p:cNvSpPr txBox="1">
            <a:spLocks/>
          </p:cNvSpPr>
          <p:nvPr/>
        </p:nvSpPr>
        <p:spPr>
          <a:xfrm>
            <a:off x="909599" y="3460268"/>
            <a:ext cx="2807265" cy="1092607"/>
          </a:xfrm>
          <a:prstGeom prst="rect">
            <a:avLst/>
          </a:prstGeom>
        </p:spPr>
        <p:txBody>
          <a:bodyPr wrap="square" lIns="0" tIns="0" rIns="0" bIns="0">
            <a:spAutoFit/>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40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Results based on a scope of 368 servers</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40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Region: US East (N. Virginia)</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40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16 inactive servers removed from scope</a:t>
            </a:r>
          </a:p>
        </p:txBody>
      </p:sp>
      <p:sp>
        <p:nvSpPr>
          <p:cNvPr id="3" name="Content Placeholder 7">
            <a:extLst>
              <a:ext uri="{FF2B5EF4-FFF2-40B4-BE49-F238E27FC236}">
                <a16:creationId xmlns:a16="http://schemas.microsoft.com/office/drawing/2014/main" id="{9F004E65-1F0C-2A63-6400-B2CA7A61B5AC}"/>
              </a:ext>
            </a:extLst>
          </p:cNvPr>
          <p:cNvSpPr txBox="1">
            <a:spLocks/>
          </p:cNvSpPr>
          <p:nvPr/>
        </p:nvSpPr>
        <p:spPr>
          <a:xfrm>
            <a:off x="5110142" y="3460268"/>
            <a:ext cx="2303448" cy="1661993"/>
          </a:xfrm>
          <a:prstGeom prst="rect">
            <a:avLst/>
          </a:prstGeom>
        </p:spPr>
        <p:txBody>
          <a:bodyPr wrap="square" lIns="0" tIns="0" rIns="0" bIns="0">
            <a:spAutoFit/>
          </a:bodyPr>
          <a:lstStyle>
            <a:defPPr>
              <a:defRPr lang="en-US"/>
            </a:defPPr>
            <a:lvl1pPr indent="0" defTabSz="914327">
              <a:lnSpc>
                <a:spcPct val="107000"/>
              </a:lnSpc>
              <a:spcBef>
                <a:spcPts val="0"/>
              </a:spcBef>
              <a:spcAft>
                <a:spcPts val="1200"/>
              </a:spcAft>
              <a:buClr>
                <a:schemeClr val="tx1"/>
              </a:buClr>
              <a:buSzPct val="90000"/>
              <a:buFont typeface="Amazon Ember Display" panose="020F0603020204020204" pitchFamily="34" charset="0"/>
              <a:buNone/>
              <a:defRPr>
                <a:effectLst/>
                <a:latin typeface="Calibri" panose="020F0502020204030204" pitchFamily="34" charset="0"/>
                <a:ea typeface="Calibri" panose="020F0502020204030204" pitchFamily="34" charset="0"/>
                <a:cs typeface="Times New Roman" panose="02020603050405020304" pitchFamily="18" charset="0"/>
              </a:defRPr>
            </a:lvl1pPr>
            <a:lvl2pPr indent="-228600">
              <a:lnSpc>
                <a:spcPct val="90000"/>
              </a:lnSpc>
              <a:spcBef>
                <a:spcPts val="0"/>
              </a:spcBef>
              <a:spcAft>
                <a:spcPts val="1200"/>
              </a:spcAft>
              <a:buClr>
                <a:schemeClr val="tx1"/>
              </a:buClr>
              <a:buSzPct val="90000"/>
              <a:buFont typeface="Wingdings" panose="05000000000000000000" pitchFamily="2" charset="2"/>
              <a:buChar char="§"/>
              <a:defRPr sz="2400"/>
            </a:lvl2pPr>
            <a:lvl3pPr marL="685800" indent="-228600">
              <a:lnSpc>
                <a:spcPct val="90000"/>
              </a:lnSpc>
              <a:spcBef>
                <a:spcPts val="0"/>
              </a:spcBef>
              <a:spcAft>
                <a:spcPts val="600"/>
              </a:spcAft>
              <a:buClr>
                <a:schemeClr val="tx1"/>
              </a:buClr>
              <a:buFont typeface="Amazon Ember Display" panose="020F0603020204020204" pitchFamily="34" charset="0"/>
              <a:buChar char="–"/>
              <a:defRPr sz="2000"/>
            </a:lvl3pPr>
            <a:lvl4pPr marL="914400" indent="-228600">
              <a:lnSpc>
                <a:spcPct val="90000"/>
              </a:lnSpc>
              <a:spcBef>
                <a:spcPts val="0"/>
              </a:spcBef>
              <a:spcAft>
                <a:spcPts val="600"/>
              </a:spcAft>
              <a:buClr>
                <a:schemeClr val="tx1"/>
              </a:buClr>
              <a:buFont typeface="Amazon Ember Display" panose="020F0603020204020204" pitchFamily="34" charset="0"/>
              <a:buChar char="•"/>
            </a:lvl4pPr>
            <a:lvl5pPr marL="914400" indent="-228600">
              <a:lnSpc>
                <a:spcPct val="90000"/>
              </a:lnSpc>
              <a:spcBef>
                <a:spcPts val="0"/>
              </a:spcBef>
              <a:buClr>
                <a:schemeClr val="tx1"/>
              </a:buClr>
              <a:buFont typeface="Amazon Ember Display" panose="020F0603020204020204" pitchFamily="34" charset="0"/>
              <a:buChar char="•"/>
            </a:lvl5pPr>
            <a:lvl6pPr marL="2514600" indent="-228600">
              <a:lnSpc>
                <a:spcPct val="90000"/>
              </a:lnSpc>
              <a:spcBef>
                <a:spcPts val="500"/>
              </a:spcBef>
              <a:buFont typeface="Amazon Ember Display" panose="020F0603020204020204" pitchFamily="34" charset="0"/>
              <a:buChar char="•"/>
            </a:lvl6pPr>
            <a:lvl7pPr marL="2971800" indent="-228600">
              <a:lnSpc>
                <a:spcPct val="90000"/>
              </a:lnSpc>
              <a:spcBef>
                <a:spcPts val="500"/>
              </a:spcBef>
              <a:buFont typeface="Amazon Ember Display" panose="020F0603020204020204" pitchFamily="34" charset="0"/>
              <a:buChar char="•"/>
            </a:lvl7pPr>
            <a:lvl8pPr marL="3429000" indent="-228600">
              <a:lnSpc>
                <a:spcPct val="90000"/>
              </a:lnSpc>
              <a:spcBef>
                <a:spcPts val="500"/>
              </a:spcBef>
              <a:buFont typeface="Amazon Ember Display" panose="020F0603020204020204" pitchFamily="34" charset="0"/>
              <a:buChar char="•"/>
            </a:lvl8pPr>
            <a:lvl9pPr marL="3886200" indent="-228600">
              <a:lnSpc>
                <a:spcPct val="90000"/>
              </a:lnSpc>
              <a:spcBef>
                <a:spcPts val="500"/>
              </a:spcBef>
              <a:buFont typeface="Amazon Ember Display" panose="020F0603020204020204" pitchFamily="34" charset="0"/>
              <a:buChar char="•"/>
            </a:lvl9pPr>
          </a:lstStyle>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Right-sized &amp; optimized models</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$119,044 annualized spend on AWS</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48</a:t>
            </a:r>
            <a:r>
              <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savings compared to On-Demand modeling</a:t>
            </a:r>
          </a:p>
        </p:txBody>
      </p:sp>
      <p:sp>
        <p:nvSpPr>
          <p:cNvPr id="4" name="Content Placeholder 9">
            <a:extLst>
              <a:ext uri="{FF2B5EF4-FFF2-40B4-BE49-F238E27FC236}">
                <a16:creationId xmlns:a16="http://schemas.microsoft.com/office/drawing/2014/main" id="{3DF3C8C4-99EE-6816-113A-C096590B19A8}"/>
              </a:ext>
            </a:extLst>
          </p:cNvPr>
          <p:cNvSpPr txBox="1">
            <a:spLocks/>
          </p:cNvSpPr>
          <p:nvPr/>
        </p:nvSpPr>
        <p:spPr>
          <a:xfrm>
            <a:off x="8945880" y="3460268"/>
            <a:ext cx="2303448" cy="1523494"/>
          </a:xfrm>
          <a:prstGeom prst="rect">
            <a:avLst/>
          </a:prstGeom>
        </p:spPr>
        <p:txBody>
          <a:bodyPr wrap="square" lIns="0" tIns="0" rIns="0" bIns="0">
            <a:spAutoFit/>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Engage a specialist</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Perform wave planning using VMWare job</a:t>
            </a:r>
          </a:p>
        </p:txBody>
      </p:sp>
    </p:spTree>
    <p:extLst>
      <p:ext uri="{BB962C8B-B14F-4D97-AF65-F5344CB8AC3E}">
        <p14:creationId xmlns:p14="http://schemas.microsoft.com/office/powerpoint/2010/main" val="3307855675"/>
      </p:ext>
    </p:extLst>
  </p:cSld>
  <p:clrMapOvr>
    <a:masterClrMapping/>
  </p:clrMapOvr>
  <mc:AlternateContent xmlns:mc="http://schemas.openxmlformats.org/markup-compatibility/2006" xmlns:p14="http://schemas.microsoft.com/office/powerpoint/2010/main">
    <mc:Choice Requires="p14">
      <p:transition>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3BAF8844-21D1-6934-1292-B656A5D6C8F7}"/>
              </a:ext>
            </a:extLst>
          </p:cNvPr>
          <p:cNvSpPr/>
          <p:nvPr/>
        </p:nvSpPr>
        <p:spPr>
          <a:xfrm>
            <a:off x="3278717" y="1886018"/>
            <a:ext cx="2622550" cy="3460681"/>
          </a:xfrm>
          <a:prstGeom prst="roundRect">
            <a:avLst>
              <a:gd name="adj" fmla="val 14064"/>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sp>
        <p:nvSpPr>
          <p:cNvPr id="16" name="Rounded Rectangle 15">
            <a:extLst>
              <a:ext uri="{FF2B5EF4-FFF2-40B4-BE49-F238E27FC236}">
                <a16:creationId xmlns:a16="http://schemas.microsoft.com/office/drawing/2014/main" id="{21612403-A7F9-D4BD-B1F8-EF8BE67D6FDE}"/>
              </a:ext>
            </a:extLst>
          </p:cNvPr>
          <p:cNvSpPr/>
          <p:nvPr/>
        </p:nvSpPr>
        <p:spPr>
          <a:xfrm>
            <a:off x="9260419" y="1886018"/>
            <a:ext cx="2622550" cy="3460681"/>
          </a:xfrm>
          <a:prstGeom prst="roundRect">
            <a:avLst>
              <a:gd name="adj" fmla="val 14064"/>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sp>
        <p:nvSpPr>
          <p:cNvPr id="20" name="Rounded Rectangle 19">
            <a:extLst>
              <a:ext uri="{FF2B5EF4-FFF2-40B4-BE49-F238E27FC236}">
                <a16:creationId xmlns:a16="http://schemas.microsoft.com/office/drawing/2014/main" id="{D5AA2936-F705-0002-2F2F-8427976D0534}"/>
              </a:ext>
            </a:extLst>
          </p:cNvPr>
          <p:cNvSpPr/>
          <p:nvPr/>
        </p:nvSpPr>
        <p:spPr>
          <a:xfrm>
            <a:off x="6269568" y="1886018"/>
            <a:ext cx="2622550" cy="3460681"/>
          </a:xfrm>
          <a:prstGeom prst="roundRect">
            <a:avLst>
              <a:gd name="adj" fmla="val 14064"/>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sp>
        <p:nvSpPr>
          <p:cNvPr id="21" name="Rounded Rectangle 20">
            <a:extLst>
              <a:ext uri="{FF2B5EF4-FFF2-40B4-BE49-F238E27FC236}">
                <a16:creationId xmlns:a16="http://schemas.microsoft.com/office/drawing/2014/main" id="{9909B87B-6B39-BBE3-4F6A-B44C9F4EB332}"/>
              </a:ext>
            </a:extLst>
          </p:cNvPr>
          <p:cNvSpPr/>
          <p:nvPr/>
        </p:nvSpPr>
        <p:spPr>
          <a:xfrm>
            <a:off x="284744" y="1886018"/>
            <a:ext cx="2622550" cy="3460681"/>
          </a:xfrm>
          <a:prstGeom prst="roundRect">
            <a:avLst>
              <a:gd name="adj" fmla="val 14064"/>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sp>
        <p:nvSpPr>
          <p:cNvPr id="17" name="Text Placeholder 4">
            <a:extLst>
              <a:ext uri="{FF2B5EF4-FFF2-40B4-BE49-F238E27FC236}">
                <a16:creationId xmlns:a16="http://schemas.microsoft.com/office/drawing/2014/main" id="{EA4700BD-BEC3-4DE9-A5DE-DE4B8226BEC0}"/>
              </a:ext>
            </a:extLst>
          </p:cNvPr>
          <p:cNvSpPr txBox="1">
            <a:spLocks/>
          </p:cNvSpPr>
          <p:nvPr/>
        </p:nvSpPr>
        <p:spPr>
          <a:xfrm>
            <a:off x="289984" y="1886019"/>
            <a:ext cx="2612071" cy="709013"/>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04876"/>
            <a:r>
              <a:rPr lang="en-US" sz="1600" b="1" kern="0" spc="3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Servers</a:t>
            </a:r>
          </a:p>
        </p:txBody>
      </p:sp>
      <p:sp>
        <p:nvSpPr>
          <p:cNvPr id="5" name="Title 1">
            <a:extLst>
              <a:ext uri="{FF2B5EF4-FFF2-40B4-BE49-F238E27FC236}">
                <a16:creationId xmlns:a16="http://schemas.microsoft.com/office/drawing/2014/main" id="{D2727B49-621F-C1F2-711B-AFE329BEAE38}"/>
              </a:ext>
            </a:extLst>
          </p:cNvPr>
          <p:cNvSpPr>
            <a:spLocks noGrp="1"/>
          </p:cNvSpPr>
          <p:nvPr>
            <p:ph type="title"/>
          </p:nvPr>
        </p:nvSpPr>
        <p:spPr>
          <a:xfrm>
            <a:off x="432124" y="327148"/>
            <a:ext cx="7413273" cy="535531"/>
          </a:xfrm>
        </p:spPr>
        <p:txBody>
          <a:bodyPr anchor="ctr">
            <a:noAutofit/>
          </a:bodyPr>
          <a:lstStyle/>
          <a:p>
            <a:r>
              <a:rPr lang="en-US" sz="4000" b="1" dirty="0"/>
              <a:t>Assessment Scope</a:t>
            </a:r>
          </a:p>
        </p:txBody>
      </p:sp>
      <p:sp>
        <p:nvSpPr>
          <p:cNvPr id="6" name="Text Placeholder 4">
            <a:extLst>
              <a:ext uri="{FF2B5EF4-FFF2-40B4-BE49-F238E27FC236}">
                <a16:creationId xmlns:a16="http://schemas.microsoft.com/office/drawing/2014/main" id="{913E1625-DB0C-890D-CC94-500A728BBD86}"/>
              </a:ext>
            </a:extLst>
          </p:cNvPr>
          <p:cNvSpPr txBox="1">
            <a:spLocks/>
          </p:cNvSpPr>
          <p:nvPr/>
        </p:nvSpPr>
        <p:spPr>
          <a:xfrm>
            <a:off x="3289195" y="1886019"/>
            <a:ext cx="2612071" cy="709013"/>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04876"/>
            <a:r>
              <a:rPr lang="en-US" sz="1600" b="1" kern="0" spc="3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7" name="Text Placeholder 4">
            <a:extLst>
              <a:ext uri="{FF2B5EF4-FFF2-40B4-BE49-F238E27FC236}">
                <a16:creationId xmlns:a16="http://schemas.microsoft.com/office/drawing/2014/main" id="{6FB52E27-A4F3-80F1-13CA-F9F44E322173}"/>
              </a:ext>
            </a:extLst>
          </p:cNvPr>
          <p:cNvSpPr txBox="1">
            <a:spLocks/>
          </p:cNvSpPr>
          <p:nvPr/>
        </p:nvSpPr>
        <p:spPr>
          <a:xfrm>
            <a:off x="6274808" y="1886019"/>
            <a:ext cx="2612071" cy="709013"/>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04876"/>
            <a:r>
              <a:rPr lang="en-US" sz="1600" b="1" kern="0" spc="3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Databases</a:t>
            </a:r>
          </a:p>
        </p:txBody>
      </p:sp>
      <p:sp>
        <p:nvSpPr>
          <p:cNvPr id="8" name="Text Placeholder 4">
            <a:extLst>
              <a:ext uri="{FF2B5EF4-FFF2-40B4-BE49-F238E27FC236}">
                <a16:creationId xmlns:a16="http://schemas.microsoft.com/office/drawing/2014/main" id="{9EB17188-C636-9E96-ADE9-7C3053B5D7FD}"/>
              </a:ext>
            </a:extLst>
          </p:cNvPr>
          <p:cNvSpPr txBox="1">
            <a:spLocks/>
          </p:cNvSpPr>
          <p:nvPr/>
        </p:nvSpPr>
        <p:spPr>
          <a:xfrm>
            <a:off x="9265659" y="1886019"/>
            <a:ext cx="2612071" cy="709013"/>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04876"/>
            <a:r>
              <a:rPr lang="en-US" sz="1600" b="1" kern="0" spc="3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Excluded from Assessment</a:t>
            </a:r>
          </a:p>
        </p:txBody>
      </p:sp>
      <p:sp>
        <p:nvSpPr>
          <p:cNvPr id="22" name="TextBox 21">
            <a:extLst>
              <a:ext uri="{FF2B5EF4-FFF2-40B4-BE49-F238E27FC236}">
                <a16:creationId xmlns:a16="http://schemas.microsoft.com/office/drawing/2014/main" id="{2AB9B459-741C-EF5E-0CCC-998BAD5573DE}"/>
              </a:ext>
            </a:extLst>
          </p:cNvPr>
          <p:cNvSpPr txBox="1"/>
          <p:nvPr/>
        </p:nvSpPr>
        <p:spPr>
          <a:xfrm>
            <a:off x="381000" y="2736850"/>
            <a:ext cx="2419350" cy="1969770"/>
          </a:xfrm>
          <a:prstGeom prst="rect">
            <a:avLst/>
          </a:prstGeom>
          <a:noFill/>
        </p:spPr>
        <p:txBody>
          <a:bodyPr wrap="square" rtlCol="0">
            <a:spAutoFit/>
          </a:bodyPr>
          <a:lstStyle/>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Total servers: 368</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Windows Servers in scope: 16</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Linux Servers in scope: 352</a:t>
            </a:r>
          </a:p>
        </p:txBody>
      </p:sp>
      <p:sp>
        <p:nvSpPr>
          <p:cNvPr id="23" name="TextBox 22">
            <a:extLst>
              <a:ext uri="{FF2B5EF4-FFF2-40B4-BE49-F238E27FC236}">
                <a16:creationId xmlns:a16="http://schemas.microsoft.com/office/drawing/2014/main" id="{F5D1EC98-37E1-E5EA-F41E-42B462F6BE06}"/>
              </a:ext>
            </a:extLst>
          </p:cNvPr>
          <p:cNvSpPr txBox="1"/>
          <p:nvPr/>
        </p:nvSpPr>
        <p:spPr>
          <a:xfrm>
            <a:off x="3380317" y="2736850"/>
            <a:ext cx="2419350" cy="1677382"/>
          </a:xfrm>
          <a:prstGeom prst="rect">
            <a:avLst/>
          </a:prstGeom>
          <a:noFill/>
        </p:spPr>
        <p:txBody>
          <a:bodyPr wrap="square" rtlCol="0">
            <a:spAutoFit/>
          </a:bodyPr>
          <a:lstStyle/>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Provisioned Storage (TiB): 12</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Utilized Storage (TiB): 6</a:t>
            </a:r>
          </a:p>
        </p:txBody>
      </p:sp>
      <p:sp>
        <p:nvSpPr>
          <p:cNvPr id="24" name="TextBox 23">
            <a:extLst>
              <a:ext uri="{FF2B5EF4-FFF2-40B4-BE49-F238E27FC236}">
                <a16:creationId xmlns:a16="http://schemas.microsoft.com/office/drawing/2014/main" id="{2F957120-09F2-4095-2215-C135E33D2E58}"/>
              </a:ext>
            </a:extLst>
          </p:cNvPr>
          <p:cNvSpPr txBox="1"/>
          <p:nvPr/>
        </p:nvSpPr>
        <p:spPr>
          <a:xfrm>
            <a:off x="6371168" y="2736850"/>
            <a:ext cx="2419350" cy="2400657"/>
          </a:xfrm>
          <a:prstGeom prst="rect">
            <a:avLst/>
          </a:prstGeom>
          <a:noFill/>
        </p:spPr>
        <p:txBody>
          <a:bodyPr wrap="square" rtlCol="0">
            <a:spAutoFit/>
          </a:bodyPr>
          <a:lstStyle/>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SQL Servers: 0</a:t>
            </a:r>
          </a:p>
          <a:p>
            <a:pPr marL="317500" lvl="1" indent="-134938">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SQL Servers with Enterprise edition: 0</a:t>
            </a:r>
          </a:p>
          <a:p>
            <a:pPr marL="317500" lvl="1" indent="-134938">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SQL Servers with Standard edition: 0</a:t>
            </a:r>
          </a:p>
        </p:txBody>
      </p:sp>
      <p:sp>
        <p:nvSpPr>
          <p:cNvPr id="25" name="TextBox 24">
            <a:extLst>
              <a:ext uri="{FF2B5EF4-FFF2-40B4-BE49-F238E27FC236}">
                <a16:creationId xmlns:a16="http://schemas.microsoft.com/office/drawing/2014/main" id="{3A690FE7-F4B6-B38B-95A6-7AF6A4609CBC}"/>
              </a:ext>
            </a:extLst>
          </p:cNvPr>
          <p:cNvSpPr txBox="1"/>
          <p:nvPr/>
        </p:nvSpPr>
        <p:spPr>
          <a:xfrm>
            <a:off x="9362019" y="2736850"/>
            <a:ext cx="2419350" cy="1461939"/>
          </a:xfrm>
          <a:prstGeom prst="rect">
            <a:avLst/>
          </a:prstGeom>
          <a:noFill/>
        </p:spPr>
        <p:txBody>
          <a:bodyPr wrap="square" rtlCol="0">
            <a:spAutoFit/>
          </a:bodyPr>
          <a:lstStyle/>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Inactive servers: 16</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Windows desktops: 0</a:t>
            </a:r>
          </a:p>
        </p:txBody>
      </p:sp>
    </p:spTree>
    <p:extLst>
      <p:ext uri="{BB962C8B-B14F-4D97-AF65-F5344CB8AC3E}">
        <p14:creationId xmlns:p14="http://schemas.microsoft.com/office/powerpoint/2010/main" val="76585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6D9C7-58DF-DD3C-BDFD-775472C1B39E}"/>
            </a:ext>
          </a:extLst>
        </p:cNvPr>
        <p:cNvGrpSpPr/>
        <p:nvPr/>
      </p:nvGrpSpPr>
      <p:grpSpPr>
        <a:xfrm>
          <a:off x="0" y="0"/>
          <a:ext cx="0" cy="0"/>
          <a:chOff x="0" y="0"/>
          <a:chExt cx="0" cy="0"/>
        </a:xfrm>
      </p:grpSpPr>
      <p:sp>
        <p:nvSpPr>
          <p:cNvPr id="15" name="Rounded Rectangle 14">
            <a:extLst>
              <a:ext uri="{FF2B5EF4-FFF2-40B4-BE49-F238E27FC236}">
                <a16:creationId xmlns:a16="http://schemas.microsoft.com/office/drawing/2014/main" id="{85BDA666-8B70-63C9-BA51-D295DBE54EBE}"/>
              </a:ext>
            </a:extLst>
          </p:cNvPr>
          <p:cNvSpPr/>
          <p:nvPr/>
        </p:nvSpPr>
        <p:spPr>
          <a:xfrm>
            <a:off x="3278717" y="1886018"/>
            <a:ext cx="2622550" cy="3460681"/>
          </a:xfrm>
          <a:prstGeom prst="roundRect">
            <a:avLst>
              <a:gd name="adj" fmla="val 14064"/>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sp>
        <p:nvSpPr>
          <p:cNvPr id="16" name="Rounded Rectangle 15">
            <a:extLst>
              <a:ext uri="{FF2B5EF4-FFF2-40B4-BE49-F238E27FC236}">
                <a16:creationId xmlns:a16="http://schemas.microsoft.com/office/drawing/2014/main" id="{5F07D706-CDF1-E838-B8EB-C559558D2855}"/>
              </a:ext>
            </a:extLst>
          </p:cNvPr>
          <p:cNvSpPr/>
          <p:nvPr/>
        </p:nvSpPr>
        <p:spPr>
          <a:xfrm>
            <a:off x="9260419" y="1886018"/>
            <a:ext cx="2622550" cy="3460681"/>
          </a:xfrm>
          <a:prstGeom prst="roundRect">
            <a:avLst>
              <a:gd name="adj" fmla="val 14064"/>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sp>
        <p:nvSpPr>
          <p:cNvPr id="20" name="Rounded Rectangle 19">
            <a:extLst>
              <a:ext uri="{FF2B5EF4-FFF2-40B4-BE49-F238E27FC236}">
                <a16:creationId xmlns:a16="http://schemas.microsoft.com/office/drawing/2014/main" id="{D421375B-E56F-AD47-610E-640B335A57F1}"/>
              </a:ext>
            </a:extLst>
          </p:cNvPr>
          <p:cNvSpPr/>
          <p:nvPr/>
        </p:nvSpPr>
        <p:spPr>
          <a:xfrm>
            <a:off x="6269568" y="1886018"/>
            <a:ext cx="2622550" cy="3460681"/>
          </a:xfrm>
          <a:prstGeom prst="roundRect">
            <a:avLst>
              <a:gd name="adj" fmla="val 14064"/>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sp>
        <p:nvSpPr>
          <p:cNvPr id="21" name="Rounded Rectangle 20">
            <a:extLst>
              <a:ext uri="{FF2B5EF4-FFF2-40B4-BE49-F238E27FC236}">
                <a16:creationId xmlns:a16="http://schemas.microsoft.com/office/drawing/2014/main" id="{2376DEF9-60A0-1A0D-AF8B-36A02AE5A919}"/>
              </a:ext>
            </a:extLst>
          </p:cNvPr>
          <p:cNvSpPr/>
          <p:nvPr/>
        </p:nvSpPr>
        <p:spPr>
          <a:xfrm>
            <a:off x="284744" y="1886018"/>
            <a:ext cx="2622550" cy="3460681"/>
          </a:xfrm>
          <a:prstGeom prst="roundRect">
            <a:avLst>
              <a:gd name="adj" fmla="val 14064"/>
            </a:avLst>
          </a:prstGeom>
          <a:no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04876"/>
            <a:endParaRPr lang="en-US" sz="2000" kern="0" spc="300">
              <a:solidFill>
                <a:srgbClr val="FFFFFF"/>
              </a:solidFill>
              <a:latin typeface="+mj-lt"/>
              <a:ea typeface="Amazon Ember Display" panose="020F0603020204020204" pitchFamily="34" charset="0"/>
              <a:cs typeface="Amazon Ember Display" panose="020F0603020204020204" pitchFamily="34" charset="0"/>
            </a:endParaRPr>
          </a:p>
        </p:txBody>
      </p:sp>
      <p:sp>
        <p:nvSpPr>
          <p:cNvPr id="17" name="Text Placeholder 4">
            <a:extLst>
              <a:ext uri="{FF2B5EF4-FFF2-40B4-BE49-F238E27FC236}">
                <a16:creationId xmlns:a16="http://schemas.microsoft.com/office/drawing/2014/main" id="{00B51165-3F32-2EA3-E76A-59ACC5F83C11}"/>
              </a:ext>
            </a:extLst>
          </p:cNvPr>
          <p:cNvSpPr txBox="1">
            <a:spLocks/>
          </p:cNvSpPr>
          <p:nvPr/>
        </p:nvSpPr>
        <p:spPr>
          <a:xfrm>
            <a:off x="289984" y="1886019"/>
            <a:ext cx="2612071" cy="709013"/>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04876"/>
            <a:r>
              <a:rPr lang="en-US" sz="1600" b="1" kern="0" spc="3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Servers</a:t>
            </a:r>
          </a:p>
        </p:txBody>
      </p:sp>
      <p:sp>
        <p:nvSpPr>
          <p:cNvPr id="5" name="Title 1">
            <a:extLst>
              <a:ext uri="{FF2B5EF4-FFF2-40B4-BE49-F238E27FC236}">
                <a16:creationId xmlns:a16="http://schemas.microsoft.com/office/drawing/2014/main" id="{B439DE3F-2757-3365-EA8A-E49F8BDFF86E}"/>
              </a:ext>
            </a:extLst>
          </p:cNvPr>
          <p:cNvSpPr>
            <a:spLocks noGrp="1"/>
          </p:cNvSpPr>
          <p:nvPr>
            <p:ph type="title"/>
          </p:nvPr>
        </p:nvSpPr>
        <p:spPr>
          <a:xfrm>
            <a:off x="432124" y="327148"/>
            <a:ext cx="7413273" cy="535531"/>
          </a:xfrm>
        </p:spPr>
        <p:txBody>
          <a:bodyPr anchor="ctr">
            <a:noAutofit/>
          </a:bodyPr>
          <a:lstStyle/>
          <a:p>
            <a:r>
              <a:rPr lang="en-US" sz="4000" b="1" dirty="0"/>
              <a:t>Assessment Scope</a:t>
            </a:r>
          </a:p>
        </p:txBody>
      </p:sp>
      <p:sp>
        <p:nvSpPr>
          <p:cNvPr id="6" name="Text Placeholder 4">
            <a:extLst>
              <a:ext uri="{FF2B5EF4-FFF2-40B4-BE49-F238E27FC236}">
                <a16:creationId xmlns:a16="http://schemas.microsoft.com/office/drawing/2014/main" id="{955516DB-2503-B520-34DE-4FB3508D97AD}"/>
              </a:ext>
            </a:extLst>
          </p:cNvPr>
          <p:cNvSpPr txBox="1">
            <a:spLocks/>
          </p:cNvSpPr>
          <p:nvPr/>
        </p:nvSpPr>
        <p:spPr>
          <a:xfrm>
            <a:off x="3289195" y="1886019"/>
            <a:ext cx="2612071" cy="709013"/>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04876"/>
            <a:r>
              <a:rPr lang="en-US" sz="1600" b="1" kern="0" spc="3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7" name="Text Placeholder 4">
            <a:extLst>
              <a:ext uri="{FF2B5EF4-FFF2-40B4-BE49-F238E27FC236}">
                <a16:creationId xmlns:a16="http://schemas.microsoft.com/office/drawing/2014/main" id="{74BC8146-D3F7-FB36-A8EF-21E520588BA7}"/>
              </a:ext>
            </a:extLst>
          </p:cNvPr>
          <p:cNvSpPr txBox="1">
            <a:spLocks/>
          </p:cNvSpPr>
          <p:nvPr/>
        </p:nvSpPr>
        <p:spPr>
          <a:xfrm>
            <a:off x="6274808" y="1886019"/>
            <a:ext cx="2612071" cy="709013"/>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04876"/>
            <a:r>
              <a:rPr lang="en-US" sz="1600" b="1" kern="0" spc="3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Databases</a:t>
            </a:r>
          </a:p>
        </p:txBody>
      </p:sp>
      <p:sp>
        <p:nvSpPr>
          <p:cNvPr id="8" name="Text Placeholder 4">
            <a:extLst>
              <a:ext uri="{FF2B5EF4-FFF2-40B4-BE49-F238E27FC236}">
                <a16:creationId xmlns:a16="http://schemas.microsoft.com/office/drawing/2014/main" id="{BBC80165-6B2F-345F-8E9D-F630C7DE59A9}"/>
              </a:ext>
            </a:extLst>
          </p:cNvPr>
          <p:cNvSpPr txBox="1">
            <a:spLocks/>
          </p:cNvSpPr>
          <p:nvPr/>
        </p:nvSpPr>
        <p:spPr>
          <a:xfrm>
            <a:off x="9265659" y="1886019"/>
            <a:ext cx="2612071" cy="709013"/>
          </a:xfrm>
          <a:prstGeom prst="roundRect">
            <a:avLst>
              <a:gd name="adj" fmla="val 50000"/>
            </a:avLst>
          </a:prstGeom>
          <a:solidFill>
            <a:schemeClr val="bg1"/>
          </a:solidFill>
          <a:ln w="15875">
            <a:gradFill flip="none" rotWithShape="1">
              <a:gsLst>
                <a:gs pos="0">
                  <a:schemeClr val="accent1"/>
                </a:gs>
                <a:gs pos="52000">
                  <a:schemeClr val="accent2"/>
                </a:gs>
                <a:gs pos="100000">
                  <a:schemeClr val="accent4"/>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Amazon Ember Display" panose="020F06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04876"/>
            <a:r>
              <a:rPr lang="en-US" sz="1600" b="1" kern="0" spc="3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Excluded from Assessment</a:t>
            </a:r>
          </a:p>
        </p:txBody>
      </p:sp>
      <p:sp>
        <p:nvSpPr>
          <p:cNvPr id="22" name="TextBox 21">
            <a:extLst>
              <a:ext uri="{FF2B5EF4-FFF2-40B4-BE49-F238E27FC236}">
                <a16:creationId xmlns:a16="http://schemas.microsoft.com/office/drawing/2014/main" id="{59E787E6-A200-CC16-3849-B1A31FDAD84F}"/>
              </a:ext>
            </a:extLst>
          </p:cNvPr>
          <p:cNvSpPr txBox="1"/>
          <p:nvPr/>
        </p:nvSpPr>
        <p:spPr>
          <a:xfrm>
            <a:off x="381000" y="2736850"/>
            <a:ext cx="2419350" cy="1969770"/>
          </a:xfrm>
          <a:prstGeom prst="rect">
            <a:avLst/>
          </a:prstGeom>
          <a:noFill/>
        </p:spPr>
        <p:txBody>
          <a:bodyPr wrap="square" rtlCol="0">
            <a:spAutoFit/>
          </a:bodyPr>
          <a:lstStyle/>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Total servers: TOTAL_SERVER_COUNT</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Windows Servers in scope: WINDOWS_SERVER_COUNT</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Linux Servers in scope: LINUX_SERVER_COUNT</a:t>
            </a:r>
          </a:p>
        </p:txBody>
      </p:sp>
      <p:sp>
        <p:nvSpPr>
          <p:cNvPr id="23" name="TextBox 22">
            <a:extLst>
              <a:ext uri="{FF2B5EF4-FFF2-40B4-BE49-F238E27FC236}">
                <a16:creationId xmlns:a16="http://schemas.microsoft.com/office/drawing/2014/main" id="{9531600B-8C73-F63B-8D87-EAFCB27287E2}"/>
              </a:ext>
            </a:extLst>
          </p:cNvPr>
          <p:cNvSpPr txBox="1"/>
          <p:nvPr/>
        </p:nvSpPr>
        <p:spPr>
          <a:xfrm>
            <a:off x="3380317" y="2736850"/>
            <a:ext cx="2419350" cy="2046714"/>
          </a:xfrm>
          <a:prstGeom prst="rect">
            <a:avLst/>
          </a:prstGeom>
          <a:noFill/>
        </p:spPr>
        <p:txBody>
          <a:bodyPr wrap="square" rtlCol="0">
            <a:spAutoFit/>
          </a:bodyPr>
          <a:lstStyle/>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Server Storage: SERVER_STORAGE TiB</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File Storage: FILE_STORAGE TiB</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Block Storage: BLOCK_STORAGE TiB</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Object Storage OBJECT_STORAGE TiB</a:t>
            </a:r>
          </a:p>
        </p:txBody>
      </p:sp>
      <p:sp>
        <p:nvSpPr>
          <p:cNvPr id="24" name="TextBox 23">
            <a:extLst>
              <a:ext uri="{FF2B5EF4-FFF2-40B4-BE49-F238E27FC236}">
                <a16:creationId xmlns:a16="http://schemas.microsoft.com/office/drawing/2014/main" id="{8EE5AC7D-570E-F219-AA0D-5F2E4FBC077B}"/>
              </a:ext>
            </a:extLst>
          </p:cNvPr>
          <p:cNvSpPr txBox="1"/>
          <p:nvPr/>
        </p:nvSpPr>
        <p:spPr>
          <a:xfrm>
            <a:off x="6371168" y="2736850"/>
            <a:ext cx="2419350" cy="2400657"/>
          </a:xfrm>
          <a:prstGeom prst="rect">
            <a:avLst/>
          </a:prstGeom>
          <a:noFill/>
        </p:spPr>
        <p:txBody>
          <a:bodyPr wrap="square" rtlCol="0">
            <a:spAutoFit/>
          </a:bodyPr>
          <a:lstStyle/>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SQL Servers: SQL_TOTAL_COUNT</a:t>
            </a:r>
          </a:p>
          <a:p>
            <a:pPr marL="317500" lvl="1" indent="-134938">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SQL Servers with Enterprise edition: SQL_ENTERPRISE_COUNT</a:t>
            </a:r>
          </a:p>
          <a:p>
            <a:pPr marL="317500" lvl="1" indent="-134938">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SQL Servers with Standard edition: SQL_STANDARD_COUNT</a:t>
            </a:r>
          </a:p>
        </p:txBody>
      </p:sp>
      <p:sp>
        <p:nvSpPr>
          <p:cNvPr id="25" name="TextBox 24">
            <a:extLst>
              <a:ext uri="{FF2B5EF4-FFF2-40B4-BE49-F238E27FC236}">
                <a16:creationId xmlns:a16="http://schemas.microsoft.com/office/drawing/2014/main" id="{933E7671-36CB-83CE-0FF4-F106D04CD0B6}"/>
              </a:ext>
            </a:extLst>
          </p:cNvPr>
          <p:cNvSpPr txBox="1"/>
          <p:nvPr/>
        </p:nvSpPr>
        <p:spPr>
          <a:xfrm>
            <a:off x="9362019" y="2736850"/>
            <a:ext cx="2419350" cy="1461939"/>
          </a:xfrm>
          <a:prstGeom prst="rect">
            <a:avLst/>
          </a:prstGeom>
          <a:noFill/>
        </p:spPr>
        <p:txBody>
          <a:bodyPr wrap="square" rtlCol="0">
            <a:spAutoFit/>
          </a:bodyPr>
          <a:lstStyle/>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Inactive servers: EXCLUDED_SERVER_COUNT</a:t>
            </a:r>
          </a:p>
          <a:p>
            <a:pPr marL="171450" lvl="0" indent="-171450">
              <a:spcAft>
                <a:spcPts val="600"/>
              </a:spcAft>
              <a:buClr>
                <a:schemeClr val="accent2"/>
              </a:buClr>
              <a:buFont typeface="PT Sans" panose="020B0503020203020204" pitchFamily="34" charset="0"/>
              <a:buChar char="›"/>
              <a:defRPr/>
            </a:pPr>
            <a:r>
              <a:rPr lang="en-US" sz="1400" dirty="0">
                <a:latin typeface="Amazon Ember" panose="020B0603020204020204" pitchFamily="34" charset="0"/>
                <a:ea typeface="Amazon Ember" panose="020B0603020204020204" pitchFamily="34" charset="0"/>
                <a:cs typeface="Amazon Ember" panose="020B0603020204020204" pitchFamily="34" charset="0"/>
              </a:rPr>
              <a:t>Windows desktops: EXCLUDED_DESKTOP_COUNT</a:t>
            </a:r>
          </a:p>
        </p:txBody>
      </p:sp>
    </p:spTree>
    <p:extLst>
      <p:ext uri="{BB962C8B-B14F-4D97-AF65-F5344CB8AC3E}">
        <p14:creationId xmlns:p14="http://schemas.microsoft.com/office/powerpoint/2010/main" val="253368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1BBB-5EF0-AED6-3F6B-E97CB3E45310}"/>
              </a:ext>
            </a:extLst>
          </p:cNvPr>
          <p:cNvSpPr>
            <a:spLocks noGrp="1"/>
          </p:cNvSpPr>
          <p:nvPr>
            <p:ph type="title"/>
          </p:nvPr>
        </p:nvSpPr>
        <p:spPr/>
        <p:txBody>
          <a:bodyPr/>
          <a:lstStyle/>
          <a:p>
            <a:r>
              <a:rPr lang="en-US" b="1" dirty="0"/>
              <a:t>Insights</a:t>
            </a:r>
          </a:p>
        </p:txBody>
      </p:sp>
    </p:spTree>
    <p:extLst>
      <p:ext uri="{BB962C8B-B14F-4D97-AF65-F5344CB8AC3E}">
        <p14:creationId xmlns:p14="http://schemas.microsoft.com/office/powerpoint/2010/main" val="122045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8825C-9C93-22C1-D584-664C8F077B41}"/>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DEE5F4F-9FDB-9A2A-5DA6-8AA15C0F3BE7}"/>
              </a:ext>
            </a:extLst>
          </p:cNvPr>
          <p:cNvGraphicFramePr>
            <a:graphicFrameLocks noGrp="1"/>
          </p:cNvGraphicFramePr>
          <p:nvPr>
            <p:extLst>
              <p:ext uri="{D42A27DB-BD31-4B8C-83A1-F6EECF244321}">
                <p14:modId xmlns:p14="http://schemas.microsoft.com/office/powerpoint/2010/main" val="3279757739"/>
              </p:ext>
            </p:extLst>
          </p:nvPr>
        </p:nvGraphicFramePr>
        <p:xfrm>
          <a:off x="1660331" y="1354319"/>
          <a:ext cx="8871338" cy="2170461"/>
        </p:xfrm>
        <a:graphic>
          <a:graphicData uri="http://schemas.openxmlformats.org/drawingml/2006/table">
            <a:tbl>
              <a:tblPr>
                <a:solidFill>
                  <a:srgbClr val="5400AD"/>
                </a:solidFill>
              </a:tblPr>
              <a:tblGrid>
                <a:gridCol w="2038738">
                  <a:extLst>
                    <a:ext uri="{9D8B030D-6E8A-4147-A177-3AD203B41FA5}">
                      <a16:colId xmlns:a16="http://schemas.microsoft.com/office/drawing/2014/main" val="2700249733"/>
                    </a:ext>
                  </a:extLst>
                </a:gridCol>
                <a:gridCol w="1930400">
                  <a:extLst>
                    <a:ext uri="{9D8B030D-6E8A-4147-A177-3AD203B41FA5}">
                      <a16:colId xmlns:a16="http://schemas.microsoft.com/office/drawing/2014/main" val="1944010756"/>
                    </a:ext>
                  </a:extLst>
                </a:gridCol>
                <a:gridCol w="2425700">
                  <a:extLst>
                    <a:ext uri="{9D8B030D-6E8A-4147-A177-3AD203B41FA5}">
                      <a16:colId xmlns:a16="http://schemas.microsoft.com/office/drawing/2014/main" val="4084310689"/>
                    </a:ext>
                  </a:extLst>
                </a:gridCol>
                <a:gridCol w="2476500">
                  <a:extLst>
                    <a:ext uri="{9D8B030D-6E8A-4147-A177-3AD203B41FA5}">
                      <a16:colId xmlns:a16="http://schemas.microsoft.com/office/drawing/2014/main" val="1247345119"/>
                    </a:ext>
                  </a:extLst>
                </a:gridCol>
              </a:tblGrid>
              <a:tr h="191388">
                <a:tc rowSpan="3">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0" marR="0" marT="0" marB="0" anchor="ctr">
                    <a:lnL>
                      <a:noFill/>
                    </a:lnL>
                    <a:lnR w="12700" cap="flat" cmpd="sng" algn="ctr">
                      <a:solidFill>
                        <a:srgbClr val="7C59ED"/>
                      </a:solidFill>
                      <a:prstDash val="solid"/>
                      <a:round/>
                      <a:headEnd type="none" w="med" len="med"/>
                      <a:tailEnd type="none" w="med" len="med"/>
                    </a:lnR>
                    <a:lnT>
                      <a:noFill/>
                    </a:lnT>
                    <a:lnB w="12700" cap="flat" cmpd="sng" algn="ctr">
                      <a:solidFill>
                        <a:srgbClr val="7C59ED"/>
                      </a:solidFill>
                      <a:prstDash val="solid"/>
                      <a:round/>
                      <a:headEnd type="none" w="med" len="med"/>
                      <a:tailEnd type="none" w="med" len="med"/>
                    </a:lnB>
                    <a:solidFill>
                      <a:srgbClr val="2444C8"/>
                    </a:solidFill>
                  </a:tcPr>
                </a:tc>
                <a:tc>
                  <a:txBody>
                    <a:bodyPr/>
                    <a:lstStyle/>
                    <a:p>
                      <a:pPr algn="ctr" rtl="0" fontAlgn="ctr"/>
                      <a:endParaRPr lang="en-US" sz="1200" b="0" i="0" u="none" strike="noStrike" dirty="0">
                        <a:solidFill>
                          <a:srgbClr val="F1F3F3"/>
                        </a:solidFill>
                        <a:effectLst/>
                        <a:latin typeface="Amazon Ember"/>
                      </a:endParaRPr>
                    </a:p>
                  </a:txBody>
                  <a:tcPr marL="0" marR="0" marT="0" marB="0" anchor="ctr">
                    <a:lnL w="12700" cap="flat" cmpd="sng" algn="ctr">
                      <a:solidFill>
                        <a:srgbClr val="7C59ED"/>
                      </a:solidFill>
                      <a:prstDash val="solid"/>
                      <a:round/>
                      <a:headEnd type="none" w="med" len="med"/>
                      <a:tailEnd type="none" w="med" len="med"/>
                    </a:lnL>
                    <a:lnR w="12700" cap="flat" cmpd="sng" algn="ctr">
                      <a:solidFill>
                        <a:srgbClr val="7C59ED"/>
                      </a:solidFill>
                      <a:prstDash val="solid"/>
                      <a:round/>
                      <a:headEnd type="none" w="med" len="med"/>
                      <a:tailEnd type="none" w="med" len="med"/>
                    </a:lnR>
                    <a:lnT>
                      <a:noFill/>
                    </a:lnT>
                    <a:lnB>
                      <a:noFill/>
                    </a:lnB>
                    <a:solidFill>
                      <a:srgbClr val="2444C8"/>
                    </a:solidFill>
                  </a:tcPr>
                </a:tc>
                <a:tc>
                  <a:txBody>
                    <a:bodyPr/>
                    <a:lstStyle/>
                    <a:p>
                      <a:pPr algn="ctr" rtl="0" fontAlgn="b"/>
                      <a:r>
                        <a:rPr lang="en-US" sz="1200" b="0" i="0" u="none" strike="noStrike" dirty="0">
                          <a:solidFill>
                            <a:srgbClr val="F1F3F3"/>
                          </a:solidFill>
                          <a:effectLst/>
                          <a:latin typeface="Amazon Ember"/>
                        </a:rPr>
                        <a:t> </a:t>
                      </a:r>
                    </a:p>
                  </a:txBody>
                  <a:tcPr marL="0" marR="0" marT="0" marB="0" anchor="b">
                    <a:lnL w="12700" cap="flat" cmpd="sng" algn="ctr">
                      <a:solidFill>
                        <a:srgbClr val="7C59ED"/>
                      </a:solidFill>
                      <a:prstDash val="solid"/>
                      <a:round/>
                      <a:headEnd type="none" w="med" len="med"/>
                      <a:tailEnd type="none" w="med" len="med"/>
                    </a:lnL>
                    <a:lnR>
                      <a:noFill/>
                    </a:lnR>
                    <a:lnT>
                      <a:noFill/>
                    </a:lnT>
                    <a:lnB>
                      <a:noFill/>
                    </a:lnB>
                    <a:solidFill>
                      <a:srgbClr val="2444C8"/>
                    </a:solidFill>
                  </a:tcPr>
                </a:tc>
                <a:tc>
                  <a:txBody>
                    <a:bodyPr/>
                    <a:lstStyle/>
                    <a:p>
                      <a:pPr algn="ctr" rtl="0" fontAlgn="b"/>
                      <a:r>
                        <a:rPr lang="en-US" sz="1200" b="0" i="0" u="none" strike="noStrike" dirty="0">
                          <a:solidFill>
                            <a:srgbClr val="F1F3F3"/>
                          </a:solidFill>
                          <a:effectLst/>
                          <a:latin typeface="Amazon Ember"/>
                        </a:rPr>
                        <a:t> </a:t>
                      </a:r>
                    </a:p>
                  </a:txBody>
                  <a:tcPr marL="0" marR="0" marT="0" marB="0" anchor="b">
                    <a:lnL>
                      <a:noFill/>
                    </a:lnL>
                    <a:lnR>
                      <a:noFill/>
                    </a:lnR>
                    <a:lnT>
                      <a:noFill/>
                    </a:lnT>
                    <a:lnB>
                      <a:noFill/>
                    </a:lnB>
                    <a:solidFill>
                      <a:srgbClr val="2444C8"/>
                    </a:solidFill>
                  </a:tcPr>
                </a:tc>
                <a:extLst>
                  <a:ext uri="{0D108BD9-81ED-4DB2-BD59-A6C34878D82A}">
                    <a16:rowId xmlns:a16="http://schemas.microsoft.com/office/drawing/2014/main" val="2334686320"/>
                  </a:ext>
                </a:extLst>
              </a:tr>
              <a:tr h="342581">
                <a:tc vMerge="1">
                  <a:txBody>
                    <a:bodyPr/>
                    <a:lstStyle/>
                    <a:p>
                      <a:endParaRPr lang="en-US"/>
                    </a:p>
                  </a:txBody>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On-Demand</a:t>
                      </a:r>
                    </a:p>
                  </a:txBody>
                  <a:tcPr marL="0" marR="0" marT="0" marB="0" anchor="ctr">
                    <a:lnL w="12700" cap="flat" cmpd="sng" algn="ctr">
                      <a:solidFill>
                        <a:srgbClr val="7C59ED"/>
                      </a:solidFill>
                      <a:prstDash val="solid"/>
                      <a:round/>
                      <a:headEnd type="none" w="med" len="med"/>
                      <a:tailEnd type="none" w="med" len="med"/>
                    </a:lnL>
                    <a:lnR w="12700" cap="flat" cmpd="sng" algn="ctr">
                      <a:solidFill>
                        <a:srgbClr val="7C59ED"/>
                      </a:solidFill>
                      <a:prstDash val="solid"/>
                      <a:round/>
                      <a:headEnd type="none" w="med" len="med"/>
                      <a:tailEnd type="none" w="med" len="med"/>
                    </a:lnR>
                    <a:lnT>
                      <a:noFill/>
                    </a:lnT>
                    <a:lnB>
                      <a:noFill/>
                    </a:lnB>
                    <a:solidFill>
                      <a:srgbClr val="2444C8"/>
                    </a:solidFill>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1 Year NURI (Shared Tenancy)</a:t>
                      </a:r>
                    </a:p>
                  </a:txBody>
                  <a:tcPr marL="0" marR="0" marT="0" marB="0" anchor="ctr">
                    <a:lnL w="12700" cap="flat" cmpd="sng" algn="ctr">
                      <a:solidFill>
                        <a:srgbClr val="7C59ED"/>
                      </a:solidFill>
                      <a:prstDash val="solid"/>
                      <a:round/>
                      <a:headEnd type="none" w="med" len="med"/>
                      <a:tailEnd type="none" w="med" len="med"/>
                    </a:lnL>
                    <a:lnR>
                      <a:noFill/>
                    </a:lnR>
                    <a:lnT>
                      <a:noFill/>
                    </a:lnT>
                    <a:lnB>
                      <a:noFill/>
                    </a:lnB>
                    <a:solidFill>
                      <a:srgbClr val="2444C8"/>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3 Year NURI (Shared Tenancy)</a:t>
                      </a:r>
                    </a:p>
                  </a:txBody>
                  <a:tcPr marL="0" marR="0" marT="0" marB="0" anchor="ctr">
                    <a:lnL>
                      <a:noFill/>
                    </a:lnL>
                    <a:lnR>
                      <a:noFill/>
                    </a:lnR>
                    <a:lnT>
                      <a:noFill/>
                    </a:lnT>
                    <a:lnB>
                      <a:noFill/>
                    </a:lnB>
                    <a:solidFill>
                      <a:srgbClr val="2444C8"/>
                    </a:solidFill>
                  </a:tcPr>
                </a:tc>
                <a:extLst>
                  <a:ext uri="{0D108BD9-81ED-4DB2-BD59-A6C34878D82A}">
                    <a16:rowId xmlns:a16="http://schemas.microsoft.com/office/drawing/2014/main" val="2413567357"/>
                  </a:ext>
                </a:extLst>
              </a:tr>
              <a:tr h="191388">
                <a:tc vMerge="1">
                  <a:txBody>
                    <a:bodyPr/>
                    <a:lstStyle/>
                    <a:p>
                      <a:endParaRPr lang="en-US"/>
                    </a:p>
                  </a:txBody>
                  <a:tcPr/>
                </a:tc>
                <a:tc>
                  <a:txBody>
                    <a:bodyPr/>
                    <a:lstStyle/>
                    <a:p>
                      <a:pPr algn="ctr" rtl="0" fontAlgn="t"/>
                      <a:endPar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0">
                    <a:lnL w="12700" cap="flat" cmpd="sng" algn="ctr">
                      <a:solidFill>
                        <a:srgbClr val="7C59ED"/>
                      </a:solidFill>
                      <a:prstDash val="solid"/>
                      <a:round/>
                      <a:headEnd type="none" w="med" len="med"/>
                      <a:tailEnd type="none" w="med" len="med"/>
                    </a:lnL>
                    <a:lnR w="12700" cap="flat" cmpd="sng" algn="ctr">
                      <a:solidFill>
                        <a:srgbClr val="7C59ED"/>
                      </a:solidFill>
                      <a:prstDash val="solid"/>
                      <a:round/>
                      <a:headEnd type="none" w="med" len="med"/>
                      <a:tailEnd type="none" w="med" len="med"/>
                    </a:lnR>
                    <a:lnT>
                      <a:noFill/>
                    </a:lnT>
                    <a:lnB w="12700" cap="flat" cmpd="sng" algn="ctr">
                      <a:solidFill>
                        <a:srgbClr val="7C59ED"/>
                      </a:solidFill>
                      <a:prstDash val="solid"/>
                      <a:round/>
                      <a:headEnd type="none" w="med" len="med"/>
                      <a:tailEnd type="none" w="med" len="med"/>
                    </a:lnB>
                    <a:solidFill>
                      <a:srgbClr val="2444C8"/>
                    </a:solidFill>
                  </a:tcPr>
                </a:tc>
                <a:tc>
                  <a:txBody>
                    <a:bodyPr/>
                    <a:lstStyle/>
                    <a:p>
                      <a:pPr algn="ctr" rtl="0" fontAlgn="t"/>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0" marR="0" marT="0" marB="0">
                    <a:lnL w="12700" cap="flat" cmpd="sng" algn="ctr">
                      <a:solidFill>
                        <a:srgbClr val="7C59ED"/>
                      </a:solidFill>
                      <a:prstDash val="solid"/>
                      <a:round/>
                      <a:headEnd type="none" w="med" len="med"/>
                      <a:tailEnd type="none" w="med" len="med"/>
                    </a:lnL>
                    <a:lnR>
                      <a:noFill/>
                    </a:lnR>
                    <a:lnT>
                      <a:noFill/>
                    </a:lnT>
                    <a:lnB w="12700" cap="flat" cmpd="sng" algn="ctr">
                      <a:solidFill>
                        <a:srgbClr val="7C59ED"/>
                      </a:solidFill>
                      <a:prstDash val="solid"/>
                      <a:round/>
                      <a:headEnd type="none" w="med" len="med"/>
                      <a:tailEnd type="none" w="med" len="med"/>
                    </a:lnB>
                    <a:solidFill>
                      <a:srgbClr val="2444C8"/>
                    </a:solidFill>
                  </a:tcPr>
                </a:tc>
                <a:tc>
                  <a:txBody>
                    <a:bodyPr/>
                    <a:lstStyle/>
                    <a:p>
                      <a:pPr algn="ctr" rtl="0" fontAlgn="t"/>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 </a:t>
                      </a:r>
                    </a:p>
                  </a:txBody>
                  <a:tcPr marL="0" marR="0" marT="0" marB="0">
                    <a:lnL>
                      <a:noFill/>
                    </a:lnL>
                    <a:lnR>
                      <a:noFill/>
                    </a:lnR>
                    <a:lnT>
                      <a:noFill/>
                    </a:lnT>
                    <a:lnB w="12700" cap="flat" cmpd="sng" algn="ctr">
                      <a:solidFill>
                        <a:srgbClr val="7C59ED"/>
                      </a:solidFill>
                      <a:prstDash val="solid"/>
                      <a:round/>
                      <a:headEnd type="none" w="med" len="med"/>
                      <a:tailEnd type="none" w="med" len="med"/>
                    </a:lnB>
                    <a:solidFill>
                      <a:srgbClr val="2444C8"/>
                    </a:solidFill>
                  </a:tcPr>
                </a:tc>
                <a:extLst>
                  <a:ext uri="{0D108BD9-81ED-4DB2-BD59-A6C34878D82A}">
                    <a16:rowId xmlns:a16="http://schemas.microsoft.com/office/drawing/2014/main" val="1982523041"/>
                  </a:ext>
                </a:extLst>
              </a:tr>
              <a:tr h="277808">
                <a:tc>
                  <a:txBody>
                    <a:bodyPr/>
                    <a:lstStyle/>
                    <a:p>
                      <a:pPr algn="l"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Compute</a:t>
                      </a:r>
                    </a:p>
                  </a:txBody>
                  <a:tcPr marL="78209" marR="0" marT="0" marB="0" anchor="ctr">
                    <a:lnL>
                      <a:noFill/>
                    </a:lnL>
                    <a:lnR w="6350" cap="flat" cmpd="sng" algn="ctr">
                      <a:solidFill>
                        <a:srgbClr val="7C59ED"/>
                      </a:solidFill>
                      <a:prstDash val="solid"/>
                      <a:round/>
                      <a:headEnd type="none" w="med" len="med"/>
                      <a:tailEnd type="none" w="med" len="med"/>
                    </a:lnR>
                    <a:lnT w="1270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$COMPUTE_ANNUAL_ON_DEMAND_COST</a:t>
                      </a:r>
                    </a:p>
                  </a:txBody>
                  <a:tcPr marL="0" marR="0" marT="0" marB="0" anchor="ctr">
                    <a:lnL w="6350" cap="flat" cmpd="sng" algn="ctr">
                      <a:solidFill>
                        <a:srgbClr val="7C59ED"/>
                      </a:solidFill>
                      <a:prstDash val="solid"/>
                      <a:round/>
                      <a:headEnd type="none" w="med" len="med"/>
                      <a:tailEnd type="none" w="med" len="med"/>
                    </a:lnL>
                    <a:lnR w="6350" cap="flat" cmpd="sng" algn="ctr">
                      <a:solidFill>
                        <a:srgbClr val="7C59ED"/>
                      </a:solidFill>
                      <a:prstDash val="solid"/>
                      <a:round/>
                      <a:headEnd type="none" w="med" len="med"/>
                      <a:tailEnd type="none" w="med" len="med"/>
                    </a:lnR>
                    <a:lnT w="1270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$COMPUTE_ANNUAL_ONE_YEAR_NURI_COST</a:t>
                      </a:r>
                    </a:p>
                  </a:txBody>
                  <a:tcPr marL="0" marR="0" marT="0" marB="0" anchor="ctr">
                    <a:lnL w="6350" cap="flat" cmpd="sng" algn="ctr">
                      <a:solidFill>
                        <a:srgbClr val="7C59ED"/>
                      </a:solidFill>
                      <a:prstDash val="solid"/>
                      <a:round/>
                      <a:headEnd type="none" w="med" len="med"/>
                      <a:tailEnd type="none" w="med" len="med"/>
                    </a:lnL>
                    <a:lnR>
                      <a:noFill/>
                    </a:lnR>
                    <a:lnT w="1270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$COMPUTE_ANNUAL_THREE_YEAR_NURI_COST</a:t>
                      </a:r>
                    </a:p>
                  </a:txBody>
                  <a:tcPr marL="0" marR="0" marT="0" marB="0" anchor="ctr">
                    <a:lnL>
                      <a:noFill/>
                    </a:lnL>
                    <a:lnR>
                      <a:noFill/>
                    </a:lnR>
                    <a:lnT w="1270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986560444"/>
                  </a:ext>
                </a:extLst>
              </a:tr>
              <a:tr h="277808">
                <a:tc>
                  <a:txBody>
                    <a:bodyPr/>
                    <a:lstStyle/>
                    <a:p>
                      <a:pPr algn="l" rtl="0" fontAlgn="ctr"/>
                      <a:r>
                        <a:rPr lang="en-US" sz="1200" b="1" i="0" u="none" strike="noStrike">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Storage</a:t>
                      </a:r>
                    </a:p>
                  </a:txBody>
                  <a:tcPr marL="78209" marR="0" marT="0" marB="0" anchor="ctr">
                    <a:lnL>
                      <a:noFill/>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$STORAGE_ANNUAL_COST</a:t>
                      </a:r>
                    </a:p>
                  </a:txBody>
                  <a:tcPr marL="0" marR="0" marT="0" marB="0" anchor="ctr">
                    <a:lnL w="6350" cap="flat" cmpd="sng" algn="ctr">
                      <a:solidFill>
                        <a:srgbClr val="7C59ED"/>
                      </a:solidFill>
                      <a:prstDash val="solid"/>
                      <a:round/>
                      <a:headEnd type="none" w="med" len="med"/>
                      <a:tailEnd type="none" w="med" len="med"/>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$STORAGE_ANNUAL_COST</a:t>
                      </a:r>
                    </a:p>
                  </a:txBody>
                  <a:tcPr marL="0" marR="0" marT="0" marB="0" anchor="ctr">
                    <a:lnL w="6350" cap="flat" cmpd="sng" algn="ctr">
                      <a:solidFill>
                        <a:srgbClr val="7C59ED"/>
                      </a:solidFill>
                      <a:prstDash val="solid"/>
                      <a:round/>
                      <a:headEnd type="none" w="med" len="med"/>
                      <a:tailEnd type="none" w="med" len="med"/>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$STORAGE_ANNUAL_COST</a:t>
                      </a:r>
                    </a:p>
                  </a:txBody>
                  <a:tcPr marL="0" marR="0" marT="0" marB="0" anchor="ctr">
                    <a:lnL>
                      <a:noFill/>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2130304730"/>
                  </a:ext>
                </a:extLst>
              </a:tr>
              <a:tr h="277808">
                <a:tc>
                  <a:txBody>
                    <a:bodyPr/>
                    <a:lstStyle/>
                    <a:p>
                      <a:pPr algn="l"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Annual total</a:t>
                      </a:r>
                    </a:p>
                  </a:txBody>
                  <a:tcPr marL="78209" marR="0" marT="0" marB="0" anchor="ctr">
                    <a:lnL>
                      <a:noFill/>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t>
                      </a: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TOTAL_ANNUAL_ON_DEMAND_COST</a:t>
                      </a:r>
                      <a:endPar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0" marR="0" marT="0" marB="0" anchor="ctr">
                    <a:lnL w="6350" cap="flat" cmpd="sng" algn="ctr">
                      <a:solidFill>
                        <a:srgbClr val="7C59ED"/>
                      </a:solidFill>
                      <a:prstDash val="solid"/>
                      <a:round/>
                      <a:headEnd type="none" w="med" len="med"/>
                      <a:tailEnd type="none" w="med" len="med"/>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$TOTAL_ANNUAL_ONE_YEAR_NURI_COST</a:t>
                      </a:r>
                    </a:p>
                  </a:txBody>
                  <a:tcPr marL="0" marR="0" marT="0" marB="0" anchor="ctr">
                    <a:lnL w="6350" cap="flat" cmpd="sng" algn="ctr">
                      <a:solidFill>
                        <a:srgbClr val="7C59ED"/>
                      </a:solidFill>
                      <a:prstDash val="solid"/>
                      <a:round/>
                      <a:headEnd type="none" w="med" len="med"/>
                      <a:tailEnd type="none" w="med" len="med"/>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$TOTAL_ANNUAL_THREE_YEAR_NURI_COST</a:t>
                      </a:r>
                    </a:p>
                  </a:txBody>
                  <a:tcPr marL="0" marR="0" marT="0" marB="0" anchor="ctr">
                    <a:lnL>
                      <a:noFill/>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505771570"/>
                  </a:ext>
                </a:extLst>
              </a:tr>
              <a:tr h="435776">
                <a:tc>
                  <a:txBody>
                    <a:bodyPr/>
                    <a:lstStyle/>
                    <a:p>
                      <a:pPr algn="l" rtl="0" fontAlgn="ctr"/>
                      <a:r>
                        <a:rPr lang="en-US" sz="1200" b="1"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Annual Savings compared to On-Demand</a:t>
                      </a:r>
                    </a:p>
                  </a:txBody>
                  <a:tcPr marL="78209" marR="0" marT="0" marB="0" anchor="ctr">
                    <a:lnL>
                      <a:noFill/>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t>
                      </a:r>
                    </a:p>
                  </a:txBody>
                  <a:tcPr marL="0" marR="0" marT="0" marB="0" anchor="ctr">
                    <a:lnL w="6350" cap="flat" cmpd="sng" algn="ctr">
                      <a:solidFill>
                        <a:srgbClr val="7C59ED"/>
                      </a:solidFill>
                      <a:prstDash val="solid"/>
                      <a:round/>
                      <a:headEnd type="none" w="med" len="med"/>
                      <a:tailEnd type="none" w="med" len="med"/>
                    </a:lnL>
                    <a:lnR w="6350" cap="flat" cmpd="sng" algn="ctr">
                      <a:solidFill>
                        <a:srgbClr val="7C59ED"/>
                      </a:solidFill>
                      <a:prstDash val="solid"/>
                      <a:round/>
                      <a:headEnd type="none" w="med" len="med"/>
                      <a:tailEnd type="none" w="med" len="med"/>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ANNUAL_ONE_YEAR_NURI_SAVINGS%</a:t>
                      </a:r>
                    </a:p>
                  </a:txBody>
                  <a:tcPr marL="0" marR="0" marT="0" marB="0" anchor="ctr">
                    <a:lnL w="6350" cap="flat" cmpd="sng" algn="ctr">
                      <a:solidFill>
                        <a:srgbClr val="7C59ED"/>
                      </a:solidFill>
                      <a:prstDash val="solid"/>
                      <a:round/>
                      <a:headEnd type="none" w="med" len="med"/>
                      <a:tailEnd type="none" w="med" len="med"/>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tc>
                  <a:txBody>
                    <a:bodyPr/>
                    <a:lstStyle/>
                    <a:p>
                      <a:pPr algn="ctr" rtl="0" fontAlgn="ctr"/>
                      <a:r>
                        <a:rPr lang="en-US" sz="1200" b="0" i="0" u="none" strike="noStrike" dirty="0">
                          <a:solidFill>
                            <a:srgbClr val="F1F3F3"/>
                          </a:solidFill>
                          <a:effectLst/>
                          <a:latin typeface="Amazon Ember" panose="020B0603020204020204" pitchFamily="34" charset="0"/>
                          <a:ea typeface="Amazon Ember" panose="020B0603020204020204" pitchFamily="34" charset="0"/>
                          <a:cs typeface="Amazon Ember" panose="020B0603020204020204" pitchFamily="34" charset="0"/>
                        </a:rPr>
                        <a:t>ANNUAL_THREE_YEAR_NURI_SAVINGS%</a:t>
                      </a:r>
                    </a:p>
                  </a:txBody>
                  <a:tcPr marL="0" marR="0" marT="0" marB="0" anchor="ctr">
                    <a:lnL>
                      <a:noFill/>
                    </a:lnL>
                    <a:lnR>
                      <a:noFill/>
                    </a:lnR>
                    <a:lnT w="6350" cap="flat" cmpd="sng" algn="ctr">
                      <a:solidFill>
                        <a:srgbClr val="7C59ED"/>
                      </a:solidFill>
                      <a:prstDash val="solid"/>
                      <a:round/>
                      <a:headEnd type="none" w="med" len="med"/>
                      <a:tailEnd type="none" w="med" len="med"/>
                    </a:lnT>
                    <a:lnB w="6350" cap="flat" cmpd="sng" algn="ctr">
                      <a:solidFill>
                        <a:srgbClr val="7C59ED"/>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4089463284"/>
                  </a:ext>
                </a:extLst>
              </a:tr>
            </a:tbl>
          </a:graphicData>
        </a:graphic>
      </p:graphicFrame>
      <p:sp>
        <p:nvSpPr>
          <p:cNvPr id="4" name="TextBox 3">
            <a:extLst>
              <a:ext uri="{FF2B5EF4-FFF2-40B4-BE49-F238E27FC236}">
                <a16:creationId xmlns:a16="http://schemas.microsoft.com/office/drawing/2014/main" id="{3B7853B9-EA95-8A2A-F980-8DE6FD2BC51A}"/>
              </a:ext>
            </a:extLst>
          </p:cNvPr>
          <p:cNvSpPr txBox="1"/>
          <p:nvPr/>
        </p:nvSpPr>
        <p:spPr>
          <a:xfrm>
            <a:off x="954284" y="4016420"/>
            <a:ext cx="9408916" cy="1738938"/>
          </a:xfrm>
          <a:prstGeom prst="rect">
            <a:avLst/>
          </a:prstGeom>
          <a:noFill/>
        </p:spPr>
        <p:txBody>
          <a:bodyPr wrap="square">
            <a:spAutoFit/>
          </a:bodyPr>
          <a:lstStyle/>
          <a:p>
            <a:r>
              <a:rPr lang="en-CA" sz="1100" b="1" dirty="0">
                <a:latin typeface="Amazon Ember" panose="020B0603020204020204" pitchFamily="34" charset="0"/>
                <a:ea typeface="Amazon Ember" panose="020B0603020204020204" pitchFamily="34" charset="0"/>
                <a:cs typeface="Amazon Ember" panose="020B0603020204020204" pitchFamily="34" charset="0"/>
              </a:rPr>
              <a:t>Assumptions</a:t>
            </a:r>
          </a:p>
          <a:p>
            <a:endParaRPr lang="en-CA" sz="1100" b="1" dirty="0"/>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Region used for cost modelling: ASSESSMENT_REGION</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Peak CPU Utilization: </a:t>
            </a: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25</a:t>
            </a: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Peak Memory Utilization</a:t>
            </a:r>
            <a:r>
              <a:rPr kumimoji="0" lang="en-US" sz="1000" b="0" i="0" u="none" strike="noStrike" kern="1200" cap="none" spc="0" normalizeH="0" baseline="0" noProof="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60</a:t>
            </a: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MICROSOFT_BYOL_ASSUMPTION</a:t>
            </a:r>
          </a:p>
          <a:p>
            <a:pPr marL="171450" marR="0" lvl="0" indent="-171450" algn="l" defTabSz="914400" rtl="0" eaLnBrk="1" fontAlgn="auto" latinLnBrk="0" hangingPunct="1">
              <a:lnSpc>
                <a:spcPct val="100000"/>
              </a:lnSpc>
              <a:spcBef>
                <a:spcPts val="0"/>
              </a:spcBef>
              <a:spcAft>
                <a:spcPts val="600"/>
              </a:spcAft>
              <a:buClr>
                <a:srgbClr val="AD5CFF"/>
              </a:buClr>
              <a:buSzTx/>
              <a:buFont typeface="PT Sans" panose="020B0503020203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 Utilization (if missing data): 50%</a:t>
            </a:r>
          </a:p>
          <a:p>
            <a:pPr marL="171450" lvl="0" indent="-171450">
              <a:spcAft>
                <a:spcPts val="600"/>
              </a:spcAft>
              <a:buClr>
                <a:srgbClr val="AD5CFF"/>
              </a:buClr>
              <a:buFont typeface="PT Sans" panose="020B0503020203020204" pitchFamily="34" charset="0"/>
              <a:buChar char="›"/>
              <a:defRPr/>
            </a:pPr>
            <a:r>
              <a:rPr lang="en-US" sz="10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Provisioned Storage (if missing data): </a:t>
            </a:r>
            <a:r>
              <a:rPr kumimoji="0" lang="en-US" sz="10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500 GiB</a:t>
            </a:r>
          </a:p>
        </p:txBody>
      </p:sp>
      <p:sp>
        <p:nvSpPr>
          <p:cNvPr id="6" name="Title 1">
            <a:extLst>
              <a:ext uri="{FF2B5EF4-FFF2-40B4-BE49-F238E27FC236}">
                <a16:creationId xmlns:a16="http://schemas.microsoft.com/office/drawing/2014/main" id="{FB47006E-F08A-7588-1F33-644C63BF2215}"/>
              </a:ext>
            </a:extLst>
          </p:cNvPr>
          <p:cNvSpPr txBox="1">
            <a:spLocks/>
          </p:cNvSpPr>
          <p:nvPr/>
        </p:nvSpPr>
        <p:spPr>
          <a:xfrm>
            <a:off x="432124" y="327148"/>
            <a:ext cx="7413273" cy="53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0" i="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b="1" dirty="0"/>
              <a:t>Financial Overview</a:t>
            </a:r>
          </a:p>
        </p:txBody>
      </p:sp>
    </p:spTree>
    <p:extLst>
      <p:ext uri="{BB962C8B-B14F-4D97-AF65-F5344CB8AC3E}">
        <p14:creationId xmlns:p14="http://schemas.microsoft.com/office/powerpoint/2010/main" val="29389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2.xml><?xml version="1.0" encoding="utf-8"?>
<a:theme xmlns:a="http://schemas.openxmlformats.org/drawingml/2006/main" name="AWS Confidential Dark">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91046</TotalTime>
  <Words>6401</Words>
  <Application>Microsoft Macintosh PowerPoint</Application>
  <PresentationFormat>Widescreen</PresentationFormat>
  <Paragraphs>1119</Paragraphs>
  <Slides>43</Slides>
  <Notes>24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Amazon Ember</vt:lpstr>
      <vt:lpstr>Amazon Ember Display</vt:lpstr>
      <vt:lpstr>Amazon Ember Display Light</vt:lpstr>
      <vt:lpstr>Amazon Ember Medium</vt:lpstr>
      <vt:lpstr>Amazon Ember Mono</vt:lpstr>
      <vt:lpstr>Amazon Ember Regular</vt:lpstr>
      <vt:lpstr>Arial</vt:lpstr>
      <vt:lpstr>Calibri</vt:lpstr>
      <vt:lpstr>PT Sans</vt:lpstr>
      <vt:lpstr>Times New Roman</vt:lpstr>
      <vt:lpstr>Wingdings</vt:lpstr>
      <vt:lpstr>AWS Confidential Light</vt:lpstr>
      <vt:lpstr>AWS Confidential Dark</vt:lpstr>
      <vt:lpstr>AWS Transform</vt:lpstr>
      <vt:lpstr>Agenda</vt:lpstr>
      <vt:lpstr>Migration Customer Journey</vt:lpstr>
      <vt:lpstr>Executive Summary</vt:lpstr>
      <vt:lpstr>Executive Summary</vt:lpstr>
      <vt:lpstr>Assessment Scope</vt:lpstr>
      <vt:lpstr>Assessment Scope</vt:lpstr>
      <vt:lpstr>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Engage a Specialist</vt:lpstr>
      <vt:lpstr>Microsoft Licensing EA Renewal Support</vt:lpstr>
      <vt:lpstr>Migration Acceleration Program</vt:lpstr>
      <vt:lpstr>Wave Planning &amp; Migration using VMWare Job</vt:lpstr>
      <vt:lpstr>Additional Recommendations</vt:lpstr>
      <vt:lpstr>PowerPoint Presentation</vt:lpstr>
      <vt:lpstr>Thank You!</vt:lpstr>
      <vt:lpstr>Appendix</vt:lpstr>
      <vt:lpstr>AWS Deployment Summary</vt:lpstr>
      <vt:lpstr>EC2 Instances: Shared Tenancy and Dedicated Hosts</vt:lpstr>
      <vt:lpstr>Distribution of Recommended Instances</vt:lpstr>
      <vt:lpstr>Distribution of Recommended Instances</vt:lpstr>
      <vt:lpstr>PowerPoint Presentation</vt:lpstr>
      <vt:lpstr>Storage Assessment</vt:lpstr>
      <vt:lpstr>PowerPoint Presentation</vt:lpstr>
      <vt:lpstr>Amazon FSx for NetApp ONTAP (FSxN) – Configurations</vt:lpstr>
      <vt:lpstr>PowerPoint Presentation</vt:lpstr>
      <vt:lpstr>PowerPoint Presentation</vt:lpstr>
      <vt:lpstr>PowerPoint Presentation</vt:lpstr>
      <vt:lpstr>Amazon FSxN - Useful Links</vt:lpstr>
      <vt:lpstr>PowerPoint Presentation</vt:lpstr>
      <vt:lpstr>PowerPoint Presentation</vt:lpstr>
      <vt:lpstr>Other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Fishel, Robbie</cp:lastModifiedBy>
  <cp:revision>185</cp:revision>
  <dcterms:created xsi:type="dcterms:W3CDTF">2022-07-18T16:28:56Z</dcterms:created>
  <dcterms:modified xsi:type="dcterms:W3CDTF">2025-08-04T15:07:50Z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2025-07-03T01:06:42Z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b3e425f4-5943-4c10-b0d9-133fa798ff57</vt:lpwstr>
  </property>
  <property fmtid="{D5CDD505-2E9C-101B-9397-08002B2CF9AE}" pid="8" name="MSIP_Label_929eed6f-34eb-4453-9f97-09510b9b219f_ContentBits">
    <vt:lpwstr>0</vt:lpwstr>
  </property>
  <property fmtid="{D5CDD505-2E9C-101B-9397-08002B2CF9AE}" pid="9" name="MSIP_Label_929eed6f-34eb-4453-9f97-09510b9b219f_Tag">
    <vt:lpwstr>50, 3, 0, 1</vt:lpwstr>
  </property>
</Properties>
</file>